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96" r:id="rId5"/>
    <p:sldMasterId id="2147483818" r:id="rId6"/>
    <p:sldMasterId id="2147483808" r:id="rId7"/>
    <p:sldMasterId id="2147483931" r:id="rId8"/>
    <p:sldMasterId id="2147483846" r:id="rId9"/>
    <p:sldMasterId id="2147483868" r:id="rId10"/>
    <p:sldMasterId id="2147483872" r:id="rId11"/>
    <p:sldMasterId id="2147483912" r:id="rId12"/>
    <p:sldMasterId id="2147483826" r:id="rId13"/>
    <p:sldMasterId id="2147483976" r:id="rId14"/>
    <p:sldMasterId id="2147483995" r:id="rId15"/>
    <p:sldMasterId id="2147484017" r:id="rId16"/>
    <p:sldMasterId id="2147484020" r:id="rId17"/>
    <p:sldMasterId id="2147484022" r:id="rId18"/>
    <p:sldMasterId id="2147484042" r:id="rId19"/>
  </p:sldMasterIdLst>
  <p:notesMasterIdLst>
    <p:notesMasterId r:id="rId70"/>
  </p:notesMasterIdLst>
  <p:handoutMasterIdLst>
    <p:handoutMasterId r:id="rId71"/>
  </p:handoutMasterIdLst>
  <p:sldIdLst>
    <p:sldId id="2134808041" r:id="rId20"/>
    <p:sldId id="2147472778" r:id="rId21"/>
    <p:sldId id="2147472711" r:id="rId22"/>
    <p:sldId id="2147472779" r:id="rId23"/>
    <p:sldId id="2147472733" r:id="rId24"/>
    <p:sldId id="2147472727" r:id="rId25"/>
    <p:sldId id="2134808484" r:id="rId26"/>
    <p:sldId id="2134808494" r:id="rId27"/>
    <p:sldId id="2134808501" r:id="rId28"/>
    <p:sldId id="2134808509" r:id="rId29"/>
    <p:sldId id="2134808499" r:id="rId30"/>
    <p:sldId id="2134808511" r:id="rId31"/>
    <p:sldId id="2134808551" r:id="rId32"/>
    <p:sldId id="2134808552" r:id="rId33"/>
    <p:sldId id="2134808497" r:id="rId34"/>
    <p:sldId id="2134808496" r:id="rId35"/>
    <p:sldId id="2134808502" r:id="rId36"/>
    <p:sldId id="2134808510" r:id="rId37"/>
    <p:sldId id="2134808508" r:id="rId38"/>
    <p:sldId id="2134808505" r:id="rId39"/>
    <p:sldId id="2134808554" r:id="rId40"/>
    <p:sldId id="2134808543" r:id="rId41"/>
    <p:sldId id="2134808498" r:id="rId42"/>
    <p:sldId id="2134808515" r:id="rId43"/>
    <p:sldId id="2134808516" r:id="rId44"/>
    <p:sldId id="2134808517" r:id="rId45"/>
    <p:sldId id="2134808518" r:id="rId46"/>
    <p:sldId id="2134808519" r:id="rId47"/>
    <p:sldId id="2134808539" r:id="rId48"/>
    <p:sldId id="2147472725" r:id="rId49"/>
    <p:sldId id="2134808540" r:id="rId50"/>
    <p:sldId id="2134808553" r:id="rId51"/>
    <p:sldId id="2134808520" r:id="rId52"/>
    <p:sldId id="2134808524" r:id="rId53"/>
    <p:sldId id="2134808546" r:id="rId54"/>
    <p:sldId id="2134808547" r:id="rId55"/>
    <p:sldId id="2147472719" r:id="rId56"/>
    <p:sldId id="2147472726" r:id="rId57"/>
    <p:sldId id="2134808527" r:id="rId58"/>
    <p:sldId id="2134808528" r:id="rId59"/>
    <p:sldId id="2134808529" r:id="rId60"/>
    <p:sldId id="2134808530" r:id="rId61"/>
    <p:sldId id="2147472791" r:id="rId62"/>
    <p:sldId id="2147472792" r:id="rId63"/>
    <p:sldId id="2134808532" r:id="rId64"/>
    <p:sldId id="2147472793" r:id="rId65"/>
    <p:sldId id="2134808535" r:id="rId66"/>
    <p:sldId id="2134808549" r:id="rId67"/>
    <p:sldId id="2134808555" r:id="rId68"/>
    <p:sldId id="2134808548" r:id="rId6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pertina" id="{4E2DC927-DBEF-4365-B5E6-41928FDF07F8}">
          <p14:sldIdLst>
            <p14:sldId id="2134808041"/>
          </p14:sldIdLst>
        </p14:section>
        <p14:section name="CHIUSURA DELL'ANELLO NEL FUTURO DELLA MOBILITA' DI ROMA" id="{BA071A23-C185-46DB-A0DD-F77E2DF876D4}">
          <p14:sldIdLst>
            <p14:sldId id="2147472778"/>
            <p14:sldId id="2147472711"/>
            <p14:sldId id="2147472779"/>
            <p14:sldId id="2147472733"/>
          </p14:sldIdLst>
        </p14:section>
        <p14:section name="LE ALTERNATIVE DI TRACCIATO E LA SOLUZIONE DI PROGETTO" id="{13D23E18-E58C-4DA8-BE1A-A2D1089D2970}">
          <p14:sldIdLst>
            <p14:sldId id="2147472727"/>
            <p14:sldId id="2134808484"/>
            <p14:sldId id="2134808494"/>
            <p14:sldId id="2134808501"/>
            <p14:sldId id="2134808509"/>
            <p14:sldId id="2134808499"/>
            <p14:sldId id="2134808511"/>
            <p14:sldId id="2134808551"/>
            <p14:sldId id="2134808552"/>
            <p14:sldId id="2134808497"/>
            <p14:sldId id="2134808496"/>
            <p14:sldId id="2134808502"/>
            <p14:sldId id="2134808510"/>
            <p14:sldId id="2134808508"/>
            <p14:sldId id="2134808505"/>
            <p14:sldId id="2134808554"/>
            <p14:sldId id="2134808543"/>
            <p14:sldId id="2134808498"/>
            <p14:sldId id="2134808515"/>
            <p14:sldId id="2134808516"/>
            <p14:sldId id="2134808517"/>
            <p14:sldId id="2134808518"/>
            <p14:sldId id="2134808519"/>
            <p14:sldId id="2134808539"/>
            <p14:sldId id="2147472725"/>
            <p14:sldId id="2134808540"/>
            <p14:sldId id="2134808553"/>
            <p14:sldId id="2134808520"/>
            <p14:sldId id="2134808524"/>
            <p14:sldId id="2134808546"/>
            <p14:sldId id="2134808547"/>
            <p14:sldId id="2147472719"/>
            <p14:sldId id="2147472726"/>
            <p14:sldId id="2134808527"/>
            <p14:sldId id="2134808528"/>
            <p14:sldId id="2134808529"/>
            <p14:sldId id="2134808530"/>
            <p14:sldId id="2147472791"/>
            <p14:sldId id="2147472792"/>
            <p14:sldId id="2134808532"/>
            <p14:sldId id="2147472793"/>
            <p14:sldId id="2134808535"/>
            <p14:sldId id="2134808549"/>
            <p14:sldId id="2134808555"/>
            <p14:sldId id="2134808548"/>
          </p14:sldIdLst>
        </p14:section>
        <p14:section name="AMBIENTE NATURALE E ASPETTI TERRITORIALI" id="{8BC598EA-2AB9-495A-A05D-1FA5360E795F}">
          <p14:sldIdLst/>
        </p14:section>
        <p14:section name="LA GESTIONE DEI CANTIERI E LA VIABILITA' IN FASE DI CANTIERE" id="{1EEB8299-9626-4895-AC01-1E452548A4EB}">
          <p14:sldIdLst/>
        </p14:section>
        <p14:section name="Intermezzi e fine" id="{7A1B698D-8EB6-4455-828E-DFC5124BBE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651286-DE88-01BA-9277-F58C0E2CA5FD}" name="Andrea Lucioni - ambiente s.p.a." initials="ALas" userId="S::alucioni@ambientesc.it::6dc78e1f-0264-4bad-9cfb-dc5919d9ba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ONDANI MATTIA" initials="BM" lastIdx="4" clrIdx="0">
    <p:extLst>
      <p:ext uri="{19B8F6BF-5375-455C-9EA6-DF929625EA0E}">
        <p15:presenceInfo xmlns:p15="http://schemas.microsoft.com/office/powerpoint/2012/main" userId="S::6003206@italferr.it::3f2b3e6a-746d-4e1f-962a-946cd2eb4f18" providerId="AD"/>
      </p:ext>
    </p:extLst>
  </p:cmAuthor>
  <p:cmAuthor id="2" name="FORMATO FEDERICA" initials="FF" lastIdx="1" clrIdx="1">
    <p:extLst>
      <p:ext uri="{19B8F6BF-5375-455C-9EA6-DF929625EA0E}">
        <p15:presenceInfo xmlns:p15="http://schemas.microsoft.com/office/powerpoint/2012/main" userId="S::6002471@italferr.it::cc0ab42d-7df6-437b-97c9-2c43bdbadc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66"/>
    <a:srgbClr val="0070C0"/>
    <a:srgbClr val="006262"/>
    <a:srgbClr val="DC002E"/>
    <a:srgbClr val="006465"/>
    <a:srgbClr val="B9B9B9"/>
    <a:srgbClr val="002060"/>
    <a:srgbClr val="FFC000"/>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620FE731-46A2-46A5-9AD2-A416FE8CEE67}" type="datetimeFigureOut">
              <a:rPr lang="en-GB" smtClean="0"/>
              <a:t>16/03/2023</a:t>
            </a:fld>
            <a:endParaRPr lang="en-GB"/>
          </a:p>
        </p:txBody>
      </p:sp>
      <p:sp>
        <p:nvSpPr>
          <p:cNvPr id="4" name="Segnaposto piè di pagina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389669B9-D8F4-4B71-AFE9-987693379946}" type="slidenum">
              <a:rPr lang="en-GB" smtClean="0"/>
              <a:t>‹#›</a:t>
            </a:fld>
            <a:endParaRPr lang="en-GB"/>
          </a:p>
        </p:txBody>
      </p:sp>
    </p:spTree>
    <p:extLst>
      <p:ext uri="{BB962C8B-B14F-4D97-AF65-F5344CB8AC3E}">
        <p14:creationId xmlns:p14="http://schemas.microsoft.com/office/powerpoint/2010/main" val="32708094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5:35:43.038"/>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3.552"/>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3.712"/>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4.00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4.169"/>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4.319"/>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4.48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1,'9'0,"4"0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4.664"/>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1,'9'0,"7"0,2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9:48:06.488"/>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5:35:43.560"/>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6:48:11.729"/>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6:48:12.364"/>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6:48:12.87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6:48:13.035"/>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6:48:13.47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9:50:51.624"/>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1T19:56:05.27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84BD0BD-8420-46F9-8257-B8F286606235}" type="datetimeFigureOut">
              <a:rPr lang="it-IT" smtClean="0"/>
              <a:t>16/03/2023</a:t>
            </a:fld>
            <a:endParaRPr lang="it-IT"/>
          </a:p>
        </p:txBody>
      </p:sp>
      <p:sp>
        <p:nvSpPr>
          <p:cNvPr id="4" name="Segnaposto immagine diapositiva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FD64B0E-3DDE-4A0E-88A9-3A41651A4597}" type="slidenum">
              <a:rPr lang="it-IT" smtClean="0"/>
              <a:t>‹#›</a:t>
            </a:fld>
            <a:endParaRPr lang="it-IT"/>
          </a:p>
        </p:txBody>
      </p:sp>
    </p:spTree>
    <p:extLst>
      <p:ext uri="{BB962C8B-B14F-4D97-AF65-F5344CB8AC3E}">
        <p14:creationId xmlns:p14="http://schemas.microsoft.com/office/powerpoint/2010/main" val="192810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5C8CC97-531A-45E0-81E7-BCCE2BD2F88D}" type="slidenum">
              <a:rPr lang="it-IT" smtClean="0"/>
              <a:t>2</a:t>
            </a:fld>
            <a:endParaRPr lang="it-IT"/>
          </a:p>
        </p:txBody>
      </p:sp>
    </p:spTree>
    <p:extLst>
      <p:ext uri="{BB962C8B-B14F-4D97-AF65-F5344CB8AC3E}">
        <p14:creationId xmlns:p14="http://schemas.microsoft.com/office/powerpoint/2010/main" val="233879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15</a:t>
            </a:fld>
            <a:endParaRPr lang="it-IT"/>
          </a:p>
        </p:txBody>
      </p:sp>
    </p:spTree>
    <p:extLst>
      <p:ext uri="{BB962C8B-B14F-4D97-AF65-F5344CB8AC3E}">
        <p14:creationId xmlns:p14="http://schemas.microsoft.com/office/powerpoint/2010/main" val="293055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16</a:t>
            </a:fld>
            <a:endParaRPr lang="it-IT"/>
          </a:p>
        </p:txBody>
      </p:sp>
    </p:spTree>
    <p:extLst>
      <p:ext uri="{BB962C8B-B14F-4D97-AF65-F5344CB8AC3E}">
        <p14:creationId xmlns:p14="http://schemas.microsoft.com/office/powerpoint/2010/main" val="425159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17</a:t>
            </a:fld>
            <a:endParaRPr lang="it-IT"/>
          </a:p>
        </p:txBody>
      </p:sp>
    </p:spTree>
    <p:extLst>
      <p:ext uri="{BB962C8B-B14F-4D97-AF65-F5344CB8AC3E}">
        <p14:creationId xmlns:p14="http://schemas.microsoft.com/office/powerpoint/2010/main" val="273572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18</a:t>
            </a:fld>
            <a:endParaRPr lang="it-IT"/>
          </a:p>
        </p:txBody>
      </p:sp>
    </p:spTree>
    <p:extLst>
      <p:ext uri="{BB962C8B-B14F-4D97-AF65-F5344CB8AC3E}">
        <p14:creationId xmlns:p14="http://schemas.microsoft.com/office/powerpoint/2010/main" val="11887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19</a:t>
            </a:fld>
            <a:endParaRPr lang="it-IT"/>
          </a:p>
        </p:txBody>
      </p:sp>
    </p:spTree>
    <p:extLst>
      <p:ext uri="{BB962C8B-B14F-4D97-AF65-F5344CB8AC3E}">
        <p14:creationId xmlns:p14="http://schemas.microsoft.com/office/powerpoint/2010/main" val="81566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20</a:t>
            </a:fld>
            <a:endParaRPr lang="it-IT"/>
          </a:p>
        </p:txBody>
      </p:sp>
    </p:spTree>
    <p:extLst>
      <p:ext uri="{BB962C8B-B14F-4D97-AF65-F5344CB8AC3E}">
        <p14:creationId xmlns:p14="http://schemas.microsoft.com/office/powerpoint/2010/main" val="275998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21</a:t>
            </a:fld>
            <a:endParaRPr lang="it-IT"/>
          </a:p>
        </p:txBody>
      </p:sp>
    </p:spTree>
    <p:extLst>
      <p:ext uri="{BB962C8B-B14F-4D97-AF65-F5344CB8AC3E}">
        <p14:creationId xmlns:p14="http://schemas.microsoft.com/office/powerpoint/2010/main" val="938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22</a:t>
            </a:fld>
            <a:endParaRPr lang="it-IT"/>
          </a:p>
        </p:txBody>
      </p:sp>
    </p:spTree>
    <p:extLst>
      <p:ext uri="{BB962C8B-B14F-4D97-AF65-F5344CB8AC3E}">
        <p14:creationId xmlns:p14="http://schemas.microsoft.com/office/powerpoint/2010/main" val="332429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23</a:t>
            </a:fld>
            <a:endParaRPr lang="it-IT"/>
          </a:p>
        </p:txBody>
      </p:sp>
    </p:spTree>
    <p:extLst>
      <p:ext uri="{BB962C8B-B14F-4D97-AF65-F5344CB8AC3E}">
        <p14:creationId xmlns:p14="http://schemas.microsoft.com/office/powerpoint/2010/main" val="361237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24</a:t>
            </a:fld>
            <a:endParaRPr lang="it-IT"/>
          </a:p>
        </p:txBody>
      </p:sp>
    </p:spTree>
    <p:extLst>
      <p:ext uri="{BB962C8B-B14F-4D97-AF65-F5344CB8AC3E}">
        <p14:creationId xmlns:p14="http://schemas.microsoft.com/office/powerpoint/2010/main" val="206379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7</a:t>
            </a:fld>
            <a:endParaRPr lang="it-IT"/>
          </a:p>
        </p:txBody>
      </p:sp>
    </p:spTree>
    <p:extLst>
      <p:ext uri="{BB962C8B-B14F-4D97-AF65-F5344CB8AC3E}">
        <p14:creationId xmlns:p14="http://schemas.microsoft.com/office/powerpoint/2010/main" val="325141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25</a:t>
            </a:fld>
            <a:endParaRPr lang="it-IT"/>
          </a:p>
        </p:txBody>
      </p:sp>
    </p:spTree>
    <p:extLst>
      <p:ext uri="{BB962C8B-B14F-4D97-AF65-F5344CB8AC3E}">
        <p14:creationId xmlns:p14="http://schemas.microsoft.com/office/powerpoint/2010/main" val="1477506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26</a:t>
            </a:fld>
            <a:endParaRPr lang="it-IT"/>
          </a:p>
        </p:txBody>
      </p:sp>
    </p:spTree>
    <p:extLst>
      <p:ext uri="{BB962C8B-B14F-4D97-AF65-F5344CB8AC3E}">
        <p14:creationId xmlns:p14="http://schemas.microsoft.com/office/powerpoint/2010/main" val="271326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27</a:t>
            </a:fld>
            <a:endParaRPr lang="it-IT"/>
          </a:p>
        </p:txBody>
      </p:sp>
    </p:spTree>
    <p:extLst>
      <p:ext uri="{BB962C8B-B14F-4D97-AF65-F5344CB8AC3E}">
        <p14:creationId xmlns:p14="http://schemas.microsoft.com/office/powerpoint/2010/main" val="684742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28</a:t>
            </a:fld>
            <a:endParaRPr lang="it-IT"/>
          </a:p>
        </p:txBody>
      </p:sp>
    </p:spTree>
    <p:extLst>
      <p:ext uri="{BB962C8B-B14F-4D97-AF65-F5344CB8AC3E}">
        <p14:creationId xmlns:p14="http://schemas.microsoft.com/office/powerpoint/2010/main" val="280952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29</a:t>
            </a:fld>
            <a:endParaRPr lang="it-IT"/>
          </a:p>
        </p:txBody>
      </p:sp>
    </p:spTree>
    <p:extLst>
      <p:ext uri="{BB962C8B-B14F-4D97-AF65-F5344CB8AC3E}">
        <p14:creationId xmlns:p14="http://schemas.microsoft.com/office/powerpoint/2010/main" val="3345457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30</a:t>
            </a:fld>
            <a:endParaRPr lang="it-IT"/>
          </a:p>
        </p:txBody>
      </p:sp>
    </p:spTree>
    <p:extLst>
      <p:ext uri="{BB962C8B-B14F-4D97-AF65-F5344CB8AC3E}">
        <p14:creationId xmlns:p14="http://schemas.microsoft.com/office/powerpoint/2010/main" val="376957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33</a:t>
            </a:fld>
            <a:endParaRPr lang="it-IT"/>
          </a:p>
        </p:txBody>
      </p:sp>
    </p:spTree>
    <p:extLst>
      <p:ext uri="{BB962C8B-B14F-4D97-AF65-F5344CB8AC3E}">
        <p14:creationId xmlns:p14="http://schemas.microsoft.com/office/powerpoint/2010/main" val="3507512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34</a:t>
            </a:fld>
            <a:endParaRPr lang="it-IT"/>
          </a:p>
        </p:txBody>
      </p:sp>
    </p:spTree>
    <p:extLst>
      <p:ext uri="{BB962C8B-B14F-4D97-AF65-F5344CB8AC3E}">
        <p14:creationId xmlns:p14="http://schemas.microsoft.com/office/powerpoint/2010/main" val="323906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35</a:t>
            </a:fld>
            <a:endParaRPr lang="it-IT"/>
          </a:p>
        </p:txBody>
      </p:sp>
    </p:spTree>
    <p:extLst>
      <p:ext uri="{BB962C8B-B14F-4D97-AF65-F5344CB8AC3E}">
        <p14:creationId xmlns:p14="http://schemas.microsoft.com/office/powerpoint/2010/main" val="3963332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36</a:t>
            </a:fld>
            <a:endParaRPr lang="it-IT"/>
          </a:p>
        </p:txBody>
      </p:sp>
    </p:spTree>
    <p:extLst>
      <p:ext uri="{BB962C8B-B14F-4D97-AF65-F5344CB8AC3E}">
        <p14:creationId xmlns:p14="http://schemas.microsoft.com/office/powerpoint/2010/main" val="126932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8</a:t>
            </a:fld>
            <a:endParaRPr lang="it-IT"/>
          </a:p>
        </p:txBody>
      </p:sp>
    </p:spTree>
    <p:extLst>
      <p:ext uri="{BB962C8B-B14F-4D97-AF65-F5344CB8AC3E}">
        <p14:creationId xmlns:p14="http://schemas.microsoft.com/office/powerpoint/2010/main" val="2536692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37</a:t>
            </a:fld>
            <a:endParaRPr lang="it-IT"/>
          </a:p>
        </p:txBody>
      </p:sp>
    </p:spTree>
    <p:extLst>
      <p:ext uri="{BB962C8B-B14F-4D97-AF65-F5344CB8AC3E}">
        <p14:creationId xmlns:p14="http://schemas.microsoft.com/office/powerpoint/2010/main" val="3919864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38</a:t>
            </a:fld>
            <a:endParaRPr lang="it-IT"/>
          </a:p>
        </p:txBody>
      </p:sp>
    </p:spTree>
    <p:extLst>
      <p:ext uri="{BB962C8B-B14F-4D97-AF65-F5344CB8AC3E}">
        <p14:creationId xmlns:p14="http://schemas.microsoft.com/office/powerpoint/2010/main" val="592162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39</a:t>
            </a:fld>
            <a:endParaRPr lang="it-IT"/>
          </a:p>
        </p:txBody>
      </p:sp>
    </p:spTree>
    <p:extLst>
      <p:ext uri="{BB962C8B-B14F-4D97-AF65-F5344CB8AC3E}">
        <p14:creationId xmlns:p14="http://schemas.microsoft.com/office/powerpoint/2010/main" val="2163612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40</a:t>
            </a:fld>
            <a:endParaRPr lang="it-IT"/>
          </a:p>
        </p:txBody>
      </p:sp>
    </p:spTree>
    <p:extLst>
      <p:ext uri="{BB962C8B-B14F-4D97-AF65-F5344CB8AC3E}">
        <p14:creationId xmlns:p14="http://schemas.microsoft.com/office/powerpoint/2010/main" val="1733081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41</a:t>
            </a:fld>
            <a:endParaRPr lang="it-IT"/>
          </a:p>
        </p:txBody>
      </p:sp>
    </p:spTree>
    <p:extLst>
      <p:ext uri="{BB962C8B-B14F-4D97-AF65-F5344CB8AC3E}">
        <p14:creationId xmlns:p14="http://schemas.microsoft.com/office/powerpoint/2010/main" val="507254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42</a:t>
            </a:fld>
            <a:endParaRPr lang="it-IT"/>
          </a:p>
        </p:txBody>
      </p:sp>
    </p:spTree>
    <p:extLst>
      <p:ext uri="{BB962C8B-B14F-4D97-AF65-F5344CB8AC3E}">
        <p14:creationId xmlns:p14="http://schemas.microsoft.com/office/powerpoint/2010/main" val="2809157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a:solidFill>
                  <a:schemeClr val="tx1"/>
                </a:solidFill>
                <a:effectLst/>
                <a:latin typeface="+mn-lt"/>
                <a:ea typeface="+mn-ea"/>
                <a:cs typeface="+mn-cs"/>
              </a:rPr>
              <a:t>A questo punto, superate tutte le infrastrutture viarie e ferroviarie esistente, il viadotto a doppio binario si divide in due opere a singolo binario per poter realizzare il bivio a livelli sfalsati nella stazione di Val d’Ala.</a:t>
            </a:r>
          </a:p>
          <a:p>
            <a:r>
              <a:rPr lang="it-IT" sz="1200" kern="1200">
                <a:solidFill>
                  <a:schemeClr val="tx1"/>
                </a:solidFill>
                <a:effectLst/>
                <a:latin typeface="+mn-lt"/>
                <a:ea typeface="+mn-ea"/>
                <a:cs typeface="+mn-cs"/>
              </a:rPr>
              <a:t>Quindi un binario si affianca alla linea esistente dal lato del fiume Aniene, mentre l’altro binario deve scavalcare il fascio di binari presenti sulla sede esistente, per posizionarsi dal lato opposto ovvero dal lato di via val d’Ala.</a:t>
            </a:r>
          </a:p>
          <a:p>
            <a:r>
              <a:rPr lang="it-IT" sz="1200" kern="1200">
                <a:solidFill>
                  <a:schemeClr val="tx1"/>
                </a:solidFill>
                <a:effectLst/>
                <a:latin typeface="+mn-lt"/>
                <a:ea typeface="+mn-ea"/>
                <a:cs typeface="+mn-cs"/>
              </a:rPr>
              <a:t>La prima soluzione di progetto presentava un’importante opera scatolare che consentisse l’attraversamento del binario sul fascio. A seguito di ulteriori approfondimenti progettuali è stato possibile valutare un’ottimizzazione progettuale che prevede la sostituzione dello opera scatolare in cemento, con un  viadotto, ne migliora l’inserimento garantendo più trasparenza e riduce l’interferenza con l’impianto di sollevamento di ACEA posto in prossimità dello scavalco. </a:t>
            </a:r>
          </a:p>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43</a:t>
            </a:fld>
            <a:endParaRPr lang="it-IT"/>
          </a:p>
        </p:txBody>
      </p:sp>
    </p:spTree>
    <p:extLst>
      <p:ext uri="{BB962C8B-B14F-4D97-AF65-F5344CB8AC3E}">
        <p14:creationId xmlns:p14="http://schemas.microsoft.com/office/powerpoint/2010/main" val="1320317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tx1"/>
                </a:solidFill>
                <a:effectLst/>
                <a:latin typeface="+mn-lt"/>
                <a:ea typeface="+mn-ea"/>
                <a:cs typeface="+mn-cs"/>
              </a:rPr>
              <a:t>Nelle immagini seguenti vedremo l’inserimento delle due opere.</a:t>
            </a:r>
          </a:p>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44</a:t>
            </a:fld>
            <a:endParaRPr lang="it-IT"/>
          </a:p>
        </p:txBody>
      </p:sp>
    </p:spTree>
    <p:extLst>
      <p:ext uri="{BB962C8B-B14F-4D97-AF65-F5344CB8AC3E}">
        <p14:creationId xmlns:p14="http://schemas.microsoft.com/office/powerpoint/2010/main" val="1915754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45</a:t>
            </a:fld>
            <a:endParaRPr lang="it-IT"/>
          </a:p>
        </p:txBody>
      </p:sp>
    </p:spTree>
    <p:extLst>
      <p:ext uri="{BB962C8B-B14F-4D97-AF65-F5344CB8AC3E}">
        <p14:creationId xmlns:p14="http://schemas.microsoft.com/office/powerpoint/2010/main" val="1639473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tx1"/>
                </a:solidFill>
                <a:effectLst/>
                <a:latin typeface="+mn-lt"/>
                <a:ea typeface="+mn-ea"/>
                <a:cs typeface="+mn-cs"/>
              </a:rPr>
              <a:t>Superato l’attraversamento dei 5 binari della sede esistenti, entrambi i viadotti a singolo binario perdono quota, fino all’ingresso alla stazione di Val D’Ala.</a:t>
            </a:r>
          </a:p>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46</a:t>
            </a:fld>
            <a:endParaRPr lang="it-IT"/>
          </a:p>
        </p:txBody>
      </p:sp>
    </p:spTree>
    <p:extLst>
      <p:ext uri="{BB962C8B-B14F-4D97-AF65-F5344CB8AC3E}">
        <p14:creationId xmlns:p14="http://schemas.microsoft.com/office/powerpoint/2010/main" val="183388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9</a:t>
            </a:fld>
            <a:endParaRPr lang="it-IT"/>
          </a:p>
        </p:txBody>
      </p:sp>
    </p:spTree>
    <p:extLst>
      <p:ext uri="{BB962C8B-B14F-4D97-AF65-F5344CB8AC3E}">
        <p14:creationId xmlns:p14="http://schemas.microsoft.com/office/powerpoint/2010/main" val="4202757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47</a:t>
            </a:fld>
            <a:endParaRPr lang="it-IT"/>
          </a:p>
        </p:txBody>
      </p:sp>
    </p:spTree>
    <p:extLst>
      <p:ext uri="{BB962C8B-B14F-4D97-AF65-F5344CB8AC3E}">
        <p14:creationId xmlns:p14="http://schemas.microsoft.com/office/powerpoint/2010/main" val="1923381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49</a:t>
            </a:fld>
            <a:endParaRPr lang="it-IT"/>
          </a:p>
        </p:txBody>
      </p:sp>
    </p:spTree>
    <p:extLst>
      <p:ext uri="{BB962C8B-B14F-4D97-AF65-F5344CB8AC3E}">
        <p14:creationId xmlns:p14="http://schemas.microsoft.com/office/powerpoint/2010/main" val="889918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50</a:t>
            </a:fld>
            <a:endParaRPr lang="it-IT"/>
          </a:p>
        </p:txBody>
      </p:sp>
    </p:spTree>
    <p:extLst>
      <p:ext uri="{BB962C8B-B14F-4D97-AF65-F5344CB8AC3E}">
        <p14:creationId xmlns:p14="http://schemas.microsoft.com/office/powerpoint/2010/main" val="121877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10</a:t>
            </a:fld>
            <a:endParaRPr lang="it-IT"/>
          </a:p>
        </p:txBody>
      </p:sp>
    </p:spTree>
    <p:extLst>
      <p:ext uri="{BB962C8B-B14F-4D97-AF65-F5344CB8AC3E}">
        <p14:creationId xmlns:p14="http://schemas.microsoft.com/office/powerpoint/2010/main" val="386660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11</a:t>
            </a:fld>
            <a:endParaRPr lang="it-IT"/>
          </a:p>
        </p:txBody>
      </p:sp>
    </p:spTree>
    <p:extLst>
      <p:ext uri="{BB962C8B-B14F-4D97-AF65-F5344CB8AC3E}">
        <p14:creationId xmlns:p14="http://schemas.microsoft.com/office/powerpoint/2010/main" val="314388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12</a:t>
            </a:fld>
            <a:endParaRPr lang="it-IT"/>
          </a:p>
        </p:txBody>
      </p:sp>
    </p:spTree>
    <p:extLst>
      <p:ext uri="{BB962C8B-B14F-4D97-AF65-F5344CB8AC3E}">
        <p14:creationId xmlns:p14="http://schemas.microsoft.com/office/powerpoint/2010/main" val="227378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13</a:t>
            </a:fld>
            <a:endParaRPr lang="it-IT"/>
          </a:p>
        </p:txBody>
      </p:sp>
    </p:spTree>
    <p:extLst>
      <p:ext uri="{BB962C8B-B14F-4D97-AF65-F5344CB8AC3E}">
        <p14:creationId xmlns:p14="http://schemas.microsoft.com/office/powerpoint/2010/main" val="162766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FD64B0E-3DDE-4A0E-88A9-3A41651A4597}" type="slidenum">
              <a:rPr lang="it-IT" smtClean="0"/>
              <a:t>14</a:t>
            </a:fld>
            <a:endParaRPr lang="it-IT"/>
          </a:p>
        </p:txBody>
      </p:sp>
    </p:spTree>
    <p:extLst>
      <p:ext uri="{BB962C8B-B14F-4D97-AF65-F5344CB8AC3E}">
        <p14:creationId xmlns:p14="http://schemas.microsoft.com/office/powerpoint/2010/main" val="111801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1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Tree>
    <p:extLst>
      <p:ext uri="{BB962C8B-B14F-4D97-AF65-F5344CB8AC3E}">
        <p14:creationId xmlns:p14="http://schemas.microsoft.com/office/powerpoint/2010/main" val="38483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90503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698163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01928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4006351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34983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502414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706590909"/>
      </p:ext>
    </p:extLst>
  </p:cSld>
  <p:clrMapOvr>
    <a:masterClrMapping/>
  </p:clrMapOvr>
  <p:extLst>
    <p:ext uri="{DCECCB84-F9BA-43D5-87BE-67443E8EF086}">
      <p15:sldGuideLst xmlns:p15="http://schemas.microsoft.com/office/powerpoint/2012/main">
        <p15:guide id="1" orient="horz" pos="958"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403890198"/>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52922506"/>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373449783"/>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07088501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4086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55083010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375956995"/>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3562348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endParaRPr lang="it-IT"/>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588954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endParaRPr lang="it-IT"/>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617222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Tree>
    <p:extLst>
      <p:ext uri="{BB962C8B-B14F-4D97-AF65-F5344CB8AC3E}">
        <p14:creationId xmlns:p14="http://schemas.microsoft.com/office/powerpoint/2010/main" val="3733632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420449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895830343"/>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9909792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62012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69816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701625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12332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7742587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1365559200"/>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4091632061"/>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7"/>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1189156154"/>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7"/>
            <a:ext cx="11176621"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121163029"/>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454751999"/>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3331551040"/>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7"/>
            <a:ext cx="11176621"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68041281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019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7"/>
            <a:ext cx="11176621"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068990642"/>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9"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endParaRPr lang="it-IT"/>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1381821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endParaRPr lang="it-IT"/>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756054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Presentazione CSLLPP</a:t>
            </a:r>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9357214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3341046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1"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833239089"/>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1"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1"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2296925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9"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4"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4"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20"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20"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18361795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9"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4"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4"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20" y="138879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20"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9" y="342900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4" y="342900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4"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20" y="3429001"/>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20"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5359598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9" y="178911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4"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4" y="178911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20"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20" y="178911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9" y="318638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4"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4" y="318638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20"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20" y="3186385"/>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9" y="4578924"/>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4"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4" y="4578924"/>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20"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20" y="4578924"/>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78467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400635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spTree>
    <p:extLst>
      <p:ext uri="{BB962C8B-B14F-4D97-AF65-F5344CB8AC3E}">
        <p14:creationId xmlns:p14="http://schemas.microsoft.com/office/powerpoint/2010/main" val="25358159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2"/>
            <a:ext cx="11176621"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9"/>
            <a:ext cx="11176621"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7"/>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8"/>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Presentazione CSLLPP</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it-IT"/>
              <a:t>Linea Empoli - Siena: Raddoppio Empoli - Granaiolo</a:t>
            </a:r>
            <a:endParaRPr lang="en-GB"/>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491317164"/>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5"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8"/>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2"/>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373722" y="6414803"/>
            <a:ext cx="1210267"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Presentazione CSLLPP</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it-IT"/>
              <a:t>Linea Empoli - Siena: Raddoppio Empoli - Granaiolo</a:t>
            </a:r>
            <a:endParaRPr lang="en-GB"/>
          </a:p>
        </p:txBody>
      </p:sp>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pic>
        <p:nvPicPr>
          <p:cNvPr id="20" name="Immagin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50984" y="6308723"/>
            <a:ext cx="1745747" cy="358882"/>
          </a:xfrm>
          <a:prstGeom prst="rect">
            <a:avLst/>
          </a:prstGeom>
        </p:spPr>
      </p:pic>
    </p:spTree>
    <p:extLst>
      <p:ext uri="{BB962C8B-B14F-4D97-AF65-F5344CB8AC3E}">
        <p14:creationId xmlns:p14="http://schemas.microsoft.com/office/powerpoint/2010/main" val="509866682"/>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848324158"/>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0770246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852406051"/>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10011286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53871488"/>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661939957"/>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470037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349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gli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5541537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26160956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9050330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40865974"/>
      </p:ext>
    </p:extLst>
  </p:cSld>
  <p:clrMapOvr>
    <a:masterClrMapping/>
  </p:clrMapOvr>
  <p:extLst>
    <p:ext uri="{DCECCB84-F9BA-43D5-87BE-67443E8EF086}">
      <p15:sldGuideLst xmlns:p15="http://schemas.microsoft.com/office/powerpoint/2012/main">
        <p15:guide id="1" orient="horz" pos="55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6981636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019287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40063514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349835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502414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706590909"/>
      </p:ext>
    </p:extLst>
  </p:cSld>
  <p:clrMapOvr>
    <a:masterClrMapping/>
  </p:clrMapOvr>
  <p:extLst>
    <p:ext uri="{DCECCB84-F9BA-43D5-87BE-67443E8EF086}">
      <p15:sldGuideLst xmlns:p15="http://schemas.microsoft.com/office/powerpoint/2012/main">
        <p15:guide id="1" orient="horz" pos="95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502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403890198"/>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ntermezzo">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 name="Segnaposto testo 2"/>
          <p:cNvSpPr>
            <a:spLocks noGrp="1"/>
          </p:cNvSpPr>
          <p:nvPr>
            <p:ph type="body" sz="quarter" idx="10" hasCustomPrompt="1"/>
          </p:nvPr>
        </p:nvSpPr>
        <p:spPr>
          <a:xfrm>
            <a:off x="407989" y="866367"/>
            <a:ext cx="10914168" cy="4458668"/>
          </a:xfrm>
          <a:prstGeom prst="rect">
            <a:avLst/>
          </a:prstGeom>
        </p:spPr>
        <p:txBody>
          <a:bodyPr anchor="ctr" anchorCtr="0"/>
          <a:lstStyle>
            <a:lvl1pPr algn="r">
              <a:defRPr sz="4000"/>
            </a:lvl1pPr>
            <a:lvl2pPr algn="r">
              <a:defRPr sz="3600"/>
            </a:lvl2pPr>
            <a:lvl3pPr algn="r">
              <a:defRPr sz="2800"/>
            </a:lvl3pPr>
            <a:lvl4pPr algn="r">
              <a:defRPr sz="2000"/>
            </a:lvl4pPr>
            <a:lvl5pPr algn="r">
              <a:defRPr sz="1600"/>
            </a:lvl5pPr>
          </a:lstStyle>
          <a:p>
            <a:pPr lvl="0"/>
            <a:r>
              <a:rPr lang="it-IT"/>
              <a:t>Modifica gli stili del testo dello schema 40pt</a:t>
            </a:r>
          </a:p>
          <a:p>
            <a:pPr lvl="1"/>
            <a:r>
              <a:rPr lang="it-IT"/>
              <a:t>Secondo livello 36pt</a:t>
            </a:r>
          </a:p>
          <a:p>
            <a:pPr lvl="2"/>
            <a:r>
              <a:rPr lang="it-IT"/>
              <a:t>Terzo livello 28pt</a:t>
            </a:r>
          </a:p>
          <a:p>
            <a:pPr lvl="3"/>
            <a:r>
              <a:rPr lang="it-IT"/>
              <a:t>Quarto livello 20 </a:t>
            </a:r>
            <a:r>
              <a:rPr lang="it-IT" err="1"/>
              <a:t>pt</a:t>
            </a:r>
            <a:endParaRPr lang="it-IT"/>
          </a:p>
          <a:p>
            <a:pPr lvl="4"/>
            <a:r>
              <a:rPr lang="it-IT"/>
              <a:t>Quinto livello 16 </a:t>
            </a:r>
            <a:r>
              <a:rPr lang="it-IT" err="1"/>
              <a:t>pt</a:t>
            </a:r>
            <a:endParaRPr lang="it-IT"/>
          </a:p>
        </p:txBody>
      </p:sp>
      <p:sp>
        <p:nvSpPr>
          <p:cNvPr id="1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8179196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zie - Fin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37529"/>
            <a:ext cx="7324451" cy="782504"/>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Grazie</a:t>
            </a:r>
          </a:p>
        </p:txBody>
      </p:sp>
    </p:spTree>
    <p:extLst>
      <p:ext uri="{BB962C8B-B14F-4D97-AF65-F5344CB8AC3E}">
        <p14:creationId xmlns:p14="http://schemas.microsoft.com/office/powerpoint/2010/main" val="3783517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6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N </a:t>
            </a:r>
          </a:p>
        </p:txBody>
      </p:sp>
      <p:sp>
        <p:nvSpPr>
          <p:cNvPr id="28" name="CasellaDiTesto 27"/>
          <p:cNvSpPr txBox="1"/>
          <p:nvPr userDrawn="1"/>
        </p:nvSpPr>
        <p:spPr>
          <a:xfrm>
            <a:off x="9506078" y="1119200"/>
            <a:ext cx="1812275" cy="646331"/>
          </a:xfrm>
          <a:prstGeom prst="rect">
            <a:avLst/>
          </a:prstGeom>
          <a:noFill/>
        </p:spPr>
        <p:txBody>
          <a:bodyPr wrap="square" rtlCol="0">
            <a:spAutoFit/>
          </a:bodyPr>
          <a:lstStyle/>
          <a:p>
            <a:pPr algn="r"/>
            <a:r>
              <a:rPr lang="it-IT" sz="3600" b="1" kern="1200">
                <a:solidFill>
                  <a:schemeClr val="tx2"/>
                </a:solidFill>
                <a:latin typeface="+mj-lt"/>
                <a:ea typeface="+mj-ea"/>
                <a:cs typeface="+mj-cs"/>
              </a:rPr>
              <a:t>INDICE</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a:t>00</a:t>
            </a:r>
          </a:p>
        </p:txBody>
      </p:sp>
      <p:sp>
        <p:nvSpPr>
          <p:cNvPr id="35"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37934747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304747649"/>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640063105"/>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873707194"/>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903613400"/>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9322245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20" name="Immagine 19">
            <a:extLst>
              <a:ext uri="{FF2B5EF4-FFF2-40B4-BE49-F238E27FC236}">
                <a16:creationId xmlns:a16="http://schemas.microsoft.com/office/drawing/2014/main" id="{E4539771-F9D1-475F-97BF-E02C7F945E29}"/>
              </a:ext>
            </a:extLst>
          </p:cNvPr>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2250000" y="6296400"/>
            <a:ext cx="1344660" cy="429622"/>
          </a:xfrm>
          <a:prstGeom prst="rect">
            <a:avLst/>
          </a:prstGeom>
        </p:spPr>
      </p:pic>
      <p:pic>
        <p:nvPicPr>
          <p:cNvPr id="32" name="Immagine 31">
            <a:extLst>
              <a:ext uri="{FF2B5EF4-FFF2-40B4-BE49-F238E27FC236}">
                <a16:creationId xmlns:a16="http://schemas.microsoft.com/office/drawing/2014/main" id="{879D9972-D576-447F-A382-76F1A316B28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406800" y="6296400"/>
            <a:ext cx="1640375" cy="429622"/>
          </a:xfrm>
          <a:prstGeom prst="rect">
            <a:avLst/>
          </a:prstGeom>
          <a:noFill/>
        </p:spPr>
      </p:pic>
    </p:spTree>
    <p:extLst>
      <p:ext uri="{BB962C8B-B14F-4D97-AF65-F5344CB8AC3E}">
        <p14:creationId xmlns:p14="http://schemas.microsoft.com/office/powerpoint/2010/main" val="370659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8"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983200560"/>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378407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090391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5359972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8115932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966564429"/>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4160777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7703243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7823640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356197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8" name="Immagine 17">
            <a:extLst>
              <a:ext uri="{FF2B5EF4-FFF2-40B4-BE49-F238E27FC236}">
                <a16:creationId xmlns:a16="http://schemas.microsoft.com/office/drawing/2014/main" id="{3F5EAD71-B6B9-4A2B-A754-079BCFFB75C5}"/>
              </a:ext>
            </a:extLst>
          </p:cNvPr>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2250000" y="6296400"/>
            <a:ext cx="1344660" cy="429622"/>
          </a:xfrm>
          <a:prstGeom prst="rect">
            <a:avLst/>
          </a:prstGeom>
        </p:spPr>
      </p:pic>
      <p:pic>
        <p:nvPicPr>
          <p:cNvPr id="20" name="Immagine 19">
            <a:extLst>
              <a:ext uri="{FF2B5EF4-FFF2-40B4-BE49-F238E27FC236}">
                <a16:creationId xmlns:a16="http://schemas.microsoft.com/office/drawing/2014/main" id="{34C7207C-4812-4119-9B5E-ABCCF55C1E6E}"/>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406800" y="6296400"/>
            <a:ext cx="1640375" cy="429622"/>
          </a:xfrm>
          <a:prstGeom prst="rect">
            <a:avLst/>
          </a:prstGeom>
          <a:noFill/>
        </p:spPr>
      </p:pic>
    </p:spTree>
    <p:extLst>
      <p:ext uri="{BB962C8B-B14F-4D97-AF65-F5344CB8AC3E}">
        <p14:creationId xmlns:p14="http://schemas.microsoft.com/office/powerpoint/2010/main" val="34038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8">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274064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20" name="Immagine 19">
            <a:extLst>
              <a:ext uri="{FF2B5EF4-FFF2-40B4-BE49-F238E27FC236}">
                <a16:creationId xmlns:a16="http://schemas.microsoft.com/office/drawing/2014/main" id="{DE9CED8E-17BE-4D47-9295-EE4DA9D90DC7}"/>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1" b="-17903"/>
          <a:stretch/>
        </p:blipFill>
        <p:spPr>
          <a:xfrm>
            <a:off x="230470" y="6313597"/>
            <a:ext cx="1727660" cy="440983"/>
          </a:xfrm>
          <a:prstGeom prst="rect">
            <a:avLst/>
          </a:prstGeom>
        </p:spPr>
      </p:pic>
      <p:pic>
        <p:nvPicPr>
          <p:cNvPr id="32" name="Google Shape;517;p63">
            <a:extLst>
              <a:ext uri="{FF2B5EF4-FFF2-40B4-BE49-F238E27FC236}">
                <a16:creationId xmlns:a16="http://schemas.microsoft.com/office/drawing/2014/main" id="{16E2DEF3-7808-4940-9116-AC9B328F5C6C}"/>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793606" y="6276975"/>
            <a:ext cx="2086252" cy="514229"/>
          </a:xfrm>
          <a:prstGeom prst="rect">
            <a:avLst/>
          </a:prstGeom>
          <a:noFill/>
          <a:ln>
            <a:noFill/>
          </a:ln>
        </p:spPr>
      </p:pic>
    </p:spTree>
    <p:extLst>
      <p:ext uri="{BB962C8B-B14F-4D97-AF65-F5344CB8AC3E}">
        <p14:creationId xmlns:p14="http://schemas.microsoft.com/office/powerpoint/2010/main" val="470459312"/>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8" name="Immagine 17">
            <a:extLst>
              <a:ext uri="{FF2B5EF4-FFF2-40B4-BE49-F238E27FC236}">
                <a16:creationId xmlns:a16="http://schemas.microsoft.com/office/drawing/2014/main" id="{86373C9D-5125-4169-A14D-1C4B19E578AF}"/>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1" b="-17903"/>
          <a:stretch/>
        </p:blipFill>
        <p:spPr>
          <a:xfrm>
            <a:off x="230470" y="6313597"/>
            <a:ext cx="1727660" cy="440983"/>
          </a:xfrm>
          <a:prstGeom prst="rect">
            <a:avLst/>
          </a:prstGeom>
        </p:spPr>
      </p:pic>
      <p:pic>
        <p:nvPicPr>
          <p:cNvPr id="20" name="Google Shape;517;p63">
            <a:extLst>
              <a:ext uri="{FF2B5EF4-FFF2-40B4-BE49-F238E27FC236}">
                <a16:creationId xmlns:a16="http://schemas.microsoft.com/office/drawing/2014/main" id="{A81E27BA-B440-4289-898D-7778BA13B76B}"/>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793606" y="6276975"/>
            <a:ext cx="2086252" cy="514229"/>
          </a:xfrm>
          <a:prstGeom prst="rect">
            <a:avLst/>
          </a:prstGeom>
          <a:noFill/>
          <a:ln>
            <a:noFill/>
          </a:ln>
        </p:spPr>
      </p:pic>
    </p:spTree>
    <p:extLst>
      <p:ext uri="{BB962C8B-B14F-4D97-AF65-F5344CB8AC3E}">
        <p14:creationId xmlns:p14="http://schemas.microsoft.com/office/powerpoint/2010/main" val="10740021"/>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Indic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N </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a:t>00</a:t>
            </a:r>
          </a:p>
        </p:txBody>
      </p:sp>
      <p:sp>
        <p:nvSpPr>
          <p:cNvPr id="35"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12194414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548425412"/>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769539803"/>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710530998"/>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9019926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93373549"/>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3600765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20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5714267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gli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6210082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15084703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475294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71282531"/>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5515482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976627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39236265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39719233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4839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077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ertina">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a:t>
            </a: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Segnaposto testo 3"/>
          <p:cNvSpPr>
            <a:spLocks noGrp="1"/>
          </p:cNvSpPr>
          <p:nvPr>
            <p:ph type="body" sz="quarter" idx="10" hasCustomPrompt="1"/>
          </p:nvPr>
        </p:nvSpPr>
        <p:spPr>
          <a:xfrm>
            <a:off x="6144162" y="2027528"/>
            <a:ext cx="5185489" cy="634771"/>
          </a:xfrm>
          <a:prstGeom prst="rect">
            <a:avLst/>
          </a:prstGeom>
          <a:noFill/>
          <a:effectLst/>
        </p:spPr>
        <p:txBody>
          <a:bodyPr vert="horz" wrap="square" lIns="0" tIns="45720" rIns="0" bIns="144000" rtlCol="0" anchor="t">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 </a:t>
            </a:r>
          </a:p>
        </p:txBody>
      </p:sp>
      <p:sp>
        <p:nvSpPr>
          <p:cNvPr id="4" name="Segnaposto testo 3"/>
          <p:cNvSpPr>
            <a:spLocks noGrp="1"/>
          </p:cNvSpPr>
          <p:nvPr>
            <p:ph type="body" sz="quarter" idx="11" hasCustomPrompt="1"/>
          </p:nvPr>
        </p:nvSpPr>
        <p:spPr>
          <a:xfrm>
            <a:off x="407988" y="5340914"/>
            <a:ext cx="1553547" cy="322467"/>
          </a:xfrm>
          <a:prstGeom prst="rect">
            <a:avLst/>
          </a:prstGeom>
        </p:spPr>
        <p:txBody>
          <a:bodyPr lIns="0" rIns="0"/>
          <a:lstStyle>
            <a:lvl1pPr algn="l">
              <a:defRPr sz="1400" b="1" baseline="0">
                <a:solidFill>
                  <a:schemeClr val="bg1"/>
                </a:solidFill>
              </a:defRPr>
            </a:lvl1pPr>
          </a:lstStyle>
          <a:p>
            <a:pPr lvl="0"/>
            <a:r>
              <a:rPr lang="it-IT"/>
              <a:t>00 Mese 0000</a:t>
            </a:r>
          </a:p>
        </p:txBody>
      </p:sp>
      <p:pic>
        <p:nvPicPr>
          <p:cNvPr id="20" name="Immagine 19">
            <a:extLst>
              <a:ext uri="{FF2B5EF4-FFF2-40B4-BE49-F238E27FC236}">
                <a16:creationId xmlns:a16="http://schemas.microsoft.com/office/drawing/2014/main" id="{A540F02C-96B7-4542-916A-6B21E9B8A7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49147" y="6297457"/>
            <a:ext cx="1344660" cy="429622"/>
          </a:xfrm>
          <a:prstGeom prst="rect">
            <a:avLst/>
          </a:prstGeom>
        </p:spPr>
      </p:pic>
      <p:pic>
        <p:nvPicPr>
          <p:cNvPr id="21" name="Immagine 20">
            <a:extLst>
              <a:ext uri="{FF2B5EF4-FFF2-40B4-BE49-F238E27FC236}">
                <a16:creationId xmlns:a16="http://schemas.microsoft.com/office/drawing/2014/main" id="{EB7AE3BF-420C-4571-979F-C6C9900955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800" y="6297457"/>
            <a:ext cx="1640375" cy="429622"/>
          </a:xfrm>
          <a:prstGeom prst="rect">
            <a:avLst/>
          </a:prstGeom>
        </p:spPr>
      </p:pic>
    </p:spTree>
    <p:extLst>
      <p:ext uri="{BB962C8B-B14F-4D97-AF65-F5344CB8AC3E}">
        <p14:creationId xmlns:p14="http://schemas.microsoft.com/office/powerpoint/2010/main" val="194115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3" name="Immagine 32">
            <a:extLst>
              <a:ext uri="{FF2B5EF4-FFF2-40B4-BE49-F238E27FC236}">
                <a16:creationId xmlns:a16="http://schemas.microsoft.com/office/drawing/2014/main" id="{FCFF018E-D048-4ACF-8CE7-8DEB7112AF22}"/>
              </a:ext>
            </a:extLst>
          </p:cNvPr>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2250000" y="6296400"/>
            <a:ext cx="1344660" cy="429622"/>
          </a:xfrm>
          <a:prstGeom prst="rect">
            <a:avLst/>
          </a:prstGeom>
        </p:spPr>
      </p:pic>
      <p:pic>
        <p:nvPicPr>
          <p:cNvPr id="35" name="Immagine 34">
            <a:extLst>
              <a:ext uri="{FF2B5EF4-FFF2-40B4-BE49-F238E27FC236}">
                <a16:creationId xmlns:a16="http://schemas.microsoft.com/office/drawing/2014/main" id="{9C122733-B276-46B0-AF18-E28AF1FBFD29}"/>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406800" y="6296400"/>
            <a:ext cx="1640375" cy="429622"/>
          </a:xfrm>
          <a:prstGeom prst="rect">
            <a:avLst/>
          </a:prstGeom>
          <a:noFill/>
        </p:spPr>
      </p:pic>
    </p:spTree>
    <p:extLst>
      <p:ext uri="{BB962C8B-B14F-4D97-AF65-F5344CB8AC3E}">
        <p14:creationId xmlns:p14="http://schemas.microsoft.com/office/powerpoint/2010/main" val="1014919482"/>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8" name="Immagine 17">
            <a:extLst>
              <a:ext uri="{FF2B5EF4-FFF2-40B4-BE49-F238E27FC236}">
                <a16:creationId xmlns:a16="http://schemas.microsoft.com/office/drawing/2014/main" id="{61553BFF-23D4-4D60-9E0D-332FA7C6730E}"/>
              </a:ext>
            </a:extLst>
          </p:cNvPr>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2250000" y="6296400"/>
            <a:ext cx="1344660" cy="429622"/>
          </a:xfrm>
          <a:prstGeom prst="rect">
            <a:avLst/>
          </a:prstGeom>
        </p:spPr>
      </p:pic>
      <p:pic>
        <p:nvPicPr>
          <p:cNvPr id="20" name="Immagine 19">
            <a:extLst>
              <a:ext uri="{FF2B5EF4-FFF2-40B4-BE49-F238E27FC236}">
                <a16:creationId xmlns:a16="http://schemas.microsoft.com/office/drawing/2014/main" id="{33073FD2-19A0-4401-BA57-3696D9CDF9C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406800" y="6296400"/>
            <a:ext cx="1640375" cy="429622"/>
          </a:xfrm>
          <a:prstGeom prst="rect">
            <a:avLst/>
          </a:prstGeom>
          <a:noFill/>
        </p:spPr>
      </p:pic>
    </p:spTree>
    <p:extLst>
      <p:ext uri="{BB962C8B-B14F-4D97-AF65-F5344CB8AC3E}">
        <p14:creationId xmlns:p14="http://schemas.microsoft.com/office/powerpoint/2010/main" val="1468175551"/>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CE3028-5794-4917-8212-8A7E645B125C}"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DC32972-6E98-4ED9-8528-F0566737D193}" type="slidenum">
              <a:rPr lang="it-IT" smtClean="0"/>
              <a:t>‹#›</a:t>
            </a:fld>
            <a:endParaRPr lang="it-IT"/>
          </a:p>
        </p:txBody>
      </p:sp>
    </p:spTree>
    <p:extLst>
      <p:ext uri="{BB962C8B-B14F-4D97-AF65-F5344CB8AC3E}">
        <p14:creationId xmlns:p14="http://schemas.microsoft.com/office/powerpoint/2010/main" val="555654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6217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pertina Sezione">
    <p:spTree>
      <p:nvGrpSpPr>
        <p:cNvPr id="1" name=""/>
        <p:cNvGrpSpPr/>
        <p:nvPr/>
      </p:nvGrpSpPr>
      <p:grpSpPr>
        <a:xfrm>
          <a:off x="0" y="0"/>
          <a:ext cx="0" cy="0"/>
          <a:chOff x="0" y="0"/>
          <a:chExt cx="0" cy="0"/>
        </a:xfrm>
      </p:grpSpPr>
      <p:sp>
        <p:nvSpPr>
          <p:cNvPr id="24"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9112" cy="6858000"/>
          </a:xfrm>
          <a:prstGeom prst="rect">
            <a:avLst/>
          </a:prstGeom>
          <a:solidFill>
            <a:schemeClr val="bg1"/>
          </a:solidFill>
        </p:spPr>
        <p:txBody>
          <a:bodyPr/>
          <a:lstStyle/>
          <a:p>
            <a:endParaRPr lang="it-IT"/>
          </a:p>
        </p:txBody>
      </p:sp>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Titolo 1"/>
          <p:cNvSpPr>
            <a:spLocks noGrp="1"/>
          </p:cNvSpPr>
          <p:nvPr>
            <p:ph type="title" hasCustomPrompt="1"/>
          </p:nvPr>
        </p:nvSpPr>
        <p:spPr>
          <a:xfrm>
            <a:off x="407988" y="1789113"/>
            <a:ext cx="5430838" cy="2511691"/>
          </a:xfrm>
          <a:prstGeom prst="rect">
            <a:avLst/>
          </a:prstGeom>
        </p:spPr>
        <p:txBody>
          <a:bodyPr anchor="ctr" anchorCtr="0"/>
          <a:lstStyle>
            <a:lvl1pPr algn="r">
              <a:defRPr sz="5400">
                <a:solidFill>
                  <a:schemeClr val="bg1"/>
                </a:solidFill>
              </a:defRPr>
            </a:lvl1pPr>
          </a:lstStyle>
          <a:p>
            <a:r>
              <a:rPr lang="it-IT"/>
              <a:t>Copertina sezione - alt 2</a:t>
            </a:r>
          </a:p>
        </p:txBody>
      </p:sp>
      <p:sp>
        <p:nvSpPr>
          <p:cNvPr id="21" name="Segnaposto testo 2"/>
          <p:cNvSpPr>
            <a:spLocks noGrp="1"/>
          </p:cNvSpPr>
          <p:nvPr>
            <p:ph type="body" sz="quarter" idx="10" hasCustomPrompt="1"/>
          </p:nvPr>
        </p:nvSpPr>
        <p:spPr>
          <a:xfrm>
            <a:off x="407988" y="4350048"/>
            <a:ext cx="5430838" cy="585527"/>
          </a:xfrm>
          <a:prstGeom prst="rect">
            <a:avLst/>
          </a:prstGeom>
        </p:spPr>
        <p:txBody>
          <a:bodyPr anchor="ctr" anchorCtr="0"/>
          <a:lstStyle>
            <a:lvl1pPr algn="r">
              <a:defRPr sz="3200">
                <a:solidFill>
                  <a:schemeClr val="bg1"/>
                </a:solidFill>
              </a:defRPr>
            </a:lvl1pPr>
          </a:lstStyle>
          <a:p>
            <a:r>
              <a:rPr lang="it-IT"/>
              <a:t>Sottotitolo</a:t>
            </a:r>
          </a:p>
        </p:txBody>
      </p:sp>
    </p:spTree>
    <p:extLst>
      <p:ext uri="{BB962C8B-B14F-4D97-AF65-F5344CB8AC3E}">
        <p14:creationId xmlns:p14="http://schemas.microsoft.com/office/powerpoint/2010/main" val="316988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pertina Sottosezione">
    <p:bg>
      <p:bgPr>
        <a:solidFill>
          <a:schemeClr val="bg1">
            <a:lumMod val="75000"/>
          </a:schemeClr>
        </a:solidFill>
        <a:effectLst/>
      </p:bgPr>
    </p:bg>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3" name="Segnaposto testo 3"/>
          <p:cNvSpPr>
            <a:spLocks noGrp="1"/>
          </p:cNvSpPr>
          <p:nvPr>
            <p:ph type="body" sz="quarter" idx="10" hasCustomPrompt="1"/>
          </p:nvPr>
        </p:nvSpPr>
        <p:spPr>
          <a:xfrm>
            <a:off x="6136667" y="2020033"/>
            <a:ext cx="5185489" cy="634771"/>
          </a:xfrm>
          <a:prstGeom prst="rect">
            <a:avLst/>
          </a:prstGeom>
          <a:noFill/>
          <a:effectLst/>
        </p:spPr>
        <p:txBody>
          <a:bodyPr vert="horz" wrap="square" lIns="0" tIns="45720" rIns="0" bIns="144000" rtlCol="0" anchor="b">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a:t>
            </a:r>
          </a:p>
        </p:txBody>
      </p:sp>
      <p:sp>
        <p:nvSpPr>
          <p:cNvPr id="2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sezione - alt 1</a:t>
            </a:r>
          </a:p>
        </p:txBody>
      </p:sp>
    </p:spTree>
    <p:extLst>
      <p:ext uri="{BB962C8B-B14F-4D97-AF65-F5344CB8AC3E}">
        <p14:creationId xmlns:p14="http://schemas.microsoft.com/office/powerpoint/2010/main" val="1735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7536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6"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272009" y="1958664"/>
            <a:ext cx="6356861" cy="346386"/>
          </a:xfrm>
          <a:prstGeom prst="rect">
            <a:avLst/>
          </a:prstGeom>
        </p:spPr>
        <p:txBody>
          <a:bodyPr vert="horz" lIns="0" tIns="45720" rIns="91440" bIns="45720" rtlCol="0" anchor="ctr" anchorCtr="0">
            <a:normAutofit/>
          </a:bodyPr>
          <a:lstStyle>
            <a:lvl1pPr algn="l">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Indice</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0" hasCustomPrompt="1"/>
          </p:nvPr>
        </p:nvSpPr>
        <p:spPr>
          <a:xfrm>
            <a:off x="10778424" y="1958663"/>
            <a:ext cx="543732" cy="346387"/>
          </a:xfrm>
          <a:prstGeom prst="rect">
            <a:avLst/>
          </a:prstGeom>
        </p:spPr>
        <p:txBody>
          <a:bodyPr vert="horz" lIns="0" tIns="45720" rIns="91440" bIns="45720" rtlCol="0" anchor="ctr" anchorCtr="0">
            <a:normAutofit/>
          </a:bodyPr>
          <a:lstStyle>
            <a:lvl1pPr algn="r">
              <a:defRPr lang="it-IT" sz="2000" baseline="0" smtClean="0">
                <a:solidFill>
                  <a:schemeClr val="bg2"/>
                </a:solidFill>
              </a:defRPr>
            </a:lvl1pPr>
            <a:lvl2pPr>
              <a:defRPr lang="it-IT" smtClean="0"/>
            </a:lvl2pPr>
            <a:lvl3pPr>
              <a:defRPr lang="it-IT" smtClean="0"/>
            </a:lvl3pPr>
            <a:lvl4pPr>
              <a:defRPr lang="it-IT" smtClean="0"/>
            </a:lvl4pPr>
            <a:lvl5pPr>
              <a:defRPr lang="it-IT"/>
            </a:lvl5pPr>
          </a:lstStyle>
          <a:p>
            <a:pPr lvl="0"/>
            <a:r>
              <a:rPr lang="it-IT"/>
              <a:t>N </a:t>
            </a:r>
          </a:p>
        </p:txBody>
      </p:sp>
      <p:sp>
        <p:nvSpPr>
          <p:cNvPr id="28" name="CasellaDiTesto 27"/>
          <p:cNvSpPr txBox="1"/>
          <p:nvPr userDrawn="1"/>
        </p:nvSpPr>
        <p:spPr>
          <a:xfrm>
            <a:off x="9506078" y="1119200"/>
            <a:ext cx="1812275" cy="646331"/>
          </a:xfrm>
          <a:prstGeom prst="rect">
            <a:avLst/>
          </a:prstGeom>
          <a:noFill/>
        </p:spPr>
        <p:txBody>
          <a:bodyPr wrap="square" rtlCol="0">
            <a:spAutoFit/>
          </a:bodyPr>
          <a:lstStyle/>
          <a:p>
            <a:pPr algn="r"/>
            <a:r>
              <a:rPr lang="it-IT" sz="3600" b="1" kern="1200">
                <a:solidFill>
                  <a:schemeClr val="tx2"/>
                </a:solidFill>
                <a:latin typeface="+mj-lt"/>
                <a:ea typeface="+mj-ea"/>
                <a:cs typeface="+mj-cs"/>
              </a:rPr>
              <a:t>INDICE</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11" hasCustomPrompt="1"/>
          </p:nvPr>
        </p:nvSpPr>
        <p:spPr>
          <a:xfrm>
            <a:off x="2673265" y="1958663"/>
            <a:ext cx="1366560" cy="346387"/>
          </a:xfrm>
          <a:prstGeom prst="rect">
            <a:avLst/>
          </a:prstGeom>
        </p:spPr>
        <p:txBody>
          <a:bodyPr vert="horz" lIns="0" tIns="45720" rIns="91440" bIns="45720" rtlCol="0" anchor="ctr" anchorCtr="0">
            <a:normAutofit/>
          </a:bodyPr>
          <a:lstStyle>
            <a:lvl1pPr algn="r">
              <a:defRPr lang="it-IT" sz="2000" b="1" baseline="0" smtClean="0">
                <a:solidFill>
                  <a:schemeClr val="tx2"/>
                </a:solidFill>
              </a:defRPr>
            </a:lvl1pPr>
            <a:lvl2pPr>
              <a:defRPr lang="it-IT" smtClean="0"/>
            </a:lvl2pPr>
            <a:lvl3pPr>
              <a:defRPr lang="it-IT" smtClean="0"/>
            </a:lvl3pPr>
            <a:lvl4pPr>
              <a:defRPr lang="it-IT" smtClean="0"/>
            </a:lvl4pPr>
            <a:lvl5pPr>
              <a:defRPr lang="it-IT"/>
            </a:lvl5pPr>
          </a:lstStyle>
          <a:p>
            <a:pPr lvl="0"/>
            <a:r>
              <a:rPr lang="it-IT"/>
              <a:t>00</a:t>
            </a:r>
          </a:p>
        </p:txBody>
      </p:sp>
      <p:sp>
        <p:nvSpPr>
          <p:cNvPr id="35"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1293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mezzo">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 name="Segnaposto testo 2"/>
          <p:cNvSpPr>
            <a:spLocks noGrp="1"/>
          </p:cNvSpPr>
          <p:nvPr>
            <p:ph type="body" sz="quarter" idx="10" hasCustomPrompt="1"/>
          </p:nvPr>
        </p:nvSpPr>
        <p:spPr>
          <a:xfrm>
            <a:off x="407989" y="866367"/>
            <a:ext cx="10914168" cy="4458668"/>
          </a:xfrm>
          <a:prstGeom prst="rect">
            <a:avLst/>
          </a:prstGeom>
        </p:spPr>
        <p:txBody>
          <a:bodyPr anchor="ctr" anchorCtr="0"/>
          <a:lstStyle>
            <a:lvl1pPr algn="r">
              <a:defRPr sz="4000"/>
            </a:lvl1pPr>
            <a:lvl2pPr algn="r">
              <a:defRPr sz="3600"/>
            </a:lvl2pPr>
            <a:lvl3pPr algn="r">
              <a:defRPr sz="2800"/>
            </a:lvl3pPr>
            <a:lvl4pPr algn="r">
              <a:defRPr sz="2000"/>
            </a:lvl4pPr>
            <a:lvl5pPr algn="r">
              <a:defRPr sz="1600"/>
            </a:lvl5pPr>
          </a:lstStyle>
          <a:p>
            <a:pPr lvl="0"/>
            <a:r>
              <a:rPr lang="it-IT"/>
              <a:t>Modifica gli stili del testo dello schema 40pt</a:t>
            </a:r>
          </a:p>
          <a:p>
            <a:pPr lvl="1"/>
            <a:r>
              <a:rPr lang="it-IT"/>
              <a:t>Secondo livello 36pt</a:t>
            </a:r>
          </a:p>
          <a:p>
            <a:pPr lvl="2"/>
            <a:r>
              <a:rPr lang="it-IT"/>
              <a:t>Terzo livello 28pt</a:t>
            </a:r>
          </a:p>
          <a:p>
            <a:pPr lvl="3"/>
            <a:r>
              <a:rPr lang="it-IT"/>
              <a:t>Quarto livello 20 </a:t>
            </a:r>
            <a:r>
              <a:rPr lang="it-IT" err="1"/>
              <a:t>pt</a:t>
            </a:r>
            <a:endParaRPr lang="it-IT"/>
          </a:p>
          <a:p>
            <a:pPr lvl="4"/>
            <a:r>
              <a:rPr lang="it-IT"/>
              <a:t>Quinto livello 16 </a:t>
            </a:r>
            <a:r>
              <a:rPr lang="it-IT" err="1"/>
              <a:t>pt</a:t>
            </a:r>
            <a:endParaRPr lang="it-IT"/>
          </a:p>
        </p:txBody>
      </p:sp>
      <p:sp>
        <p:nvSpPr>
          <p:cNvPr id="1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195626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zie - Fine">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83084A23-6A9D-48F6-95F5-5090736F718A}"/>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37529"/>
            <a:ext cx="7324451" cy="782504"/>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Grazie</a:t>
            </a:r>
          </a:p>
        </p:txBody>
      </p:sp>
    </p:spTree>
    <p:extLst>
      <p:ext uri="{BB962C8B-B14F-4D97-AF65-F5344CB8AC3E}">
        <p14:creationId xmlns:p14="http://schemas.microsoft.com/office/powerpoint/2010/main" val="36662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Tree>
    <p:extLst>
      <p:ext uri="{BB962C8B-B14F-4D97-AF65-F5344CB8AC3E}">
        <p14:creationId xmlns:p14="http://schemas.microsoft.com/office/powerpoint/2010/main" val="308417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73671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7906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8524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69424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9466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48278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54370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gli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24003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14727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386882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8695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29541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4183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1001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72054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410587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52796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4" name="Immagin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6651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9" name="Immagin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129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9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207" name="Titolo Testo"/>
          <p:cNvSpPr txBox="1">
            <a:spLocks noGrp="1"/>
          </p:cNvSpPr>
          <p:nvPr>
            <p:ph type="title"/>
          </p:nvPr>
        </p:nvSpPr>
        <p:spPr>
          <a:prstGeom prst="rect">
            <a:avLst/>
          </a:prstGeom>
        </p:spPr>
        <p:txBody>
          <a:bodyPr/>
          <a:lstStyle/>
          <a:p>
            <a:r>
              <a:t>Titolo Testo</a:t>
            </a:r>
          </a:p>
        </p:txBody>
      </p:sp>
      <p:sp>
        <p:nvSpPr>
          <p:cNvPr id="20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434925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Tree>
    <p:extLst>
      <p:ext uri="{BB962C8B-B14F-4D97-AF65-F5344CB8AC3E}">
        <p14:creationId xmlns:p14="http://schemas.microsoft.com/office/powerpoint/2010/main" val="1937325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Tree>
    <p:extLst>
      <p:ext uri="{BB962C8B-B14F-4D97-AF65-F5344CB8AC3E}">
        <p14:creationId xmlns:p14="http://schemas.microsoft.com/office/powerpoint/2010/main" val="106922464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Tree>
    <p:extLst>
      <p:ext uri="{BB962C8B-B14F-4D97-AF65-F5344CB8AC3E}">
        <p14:creationId xmlns:p14="http://schemas.microsoft.com/office/powerpoint/2010/main" val="14444260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538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Tree>
    <p:extLst>
      <p:ext uri="{BB962C8B-B14F-4D97-AF65-F5344CB8AC3E}">
        <p14:creationId xmlns:p14="http://schemas.microsoft.com/office/powerpoint/2010/main" val="232834462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Tree>
    <p:extLst>
      <p:ext uri="{BB962C8B-B14F-4D97-AF65-F5344CB8AC3E}">
        <p14:creationId xmlns:p14="http://schemas.microsoft.com/office/powerpoint/2010/main" val="17600155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Tree>
    <p:extLst>
      <p:ext uri="{BB962C8B-B14F-4D97-AF65-F5344CB8AC3E}">
        <p14:creationId xmlns:p14="http://schemas.microsoft.com/office/powerpoint/2010/main" val="157742924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Tree>
    <p:extLst>
      <p:ext uri="{BB962C8B-B14F-4D97-AF65-F5344CB8AC3E}">
        <p14:creationId xmlns:p14="http://schemas.microsoft.com/office/powerpoint/2010/main" val="1295585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gli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Tree>
    <p:extLst>
      <p:ext uri="{BB962C8B-B14F-4D97-AF65-F5344CB8AC3E}">
        <p14:creationId xmlns:p14="http://schemas.microsoft.com/office/powerpoint/2010/main" val="4110191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562600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828167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Tree>
    <p:extLst>
      <p:ext uri="{BB962C8B-B14F-4D97-AF65-F5344CB8AC3E}">
        <p14:creationId xmlns:p14="http://schemas.microsoft.com/office/powerpoint/2010/main" val="3731819733"/>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Tree>
    <p:extLst>
      <p:ext uri="{BB962C8B-B14F-4D97-AF65-F5344CB8AC3E}">
        <p14:creationId xmlns:p14="http://schemas.microsoft.com/office/powerpoint/2010/main" val="675856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Tree>
    <p:extLst>
      <p:ext uri="{BB962C8B-B14F-4D97-AF65-F5344CB8AC3E}">
        <p14:creationId xmlns:p14="http://schemas.microsoft.com/office/powerpoint/2010/main" val="58894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66193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3458144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2655417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7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pic>
        <p:nvPicPr>
          <p:cNvPr id="34" name="Immagin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621894678"/>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19" name="Immagin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800" y="6300000"/>
            <a:ext cx="1446100" cy="360000"/>
          </a:xfrm>
          <a:prstGeom prst="rect">
            <a:avLst/>
          </a:prstGeom>
        </p:spPr>
      </p:pic>
    </p:spTree>
    <p:extLst>
      <p:ext uri="{BB962C8B-B14F-4D97-AF65-F5344CB8AC3E}">
        <p14:creationId xmlns:p14="http://schemas.microsoft.com/office/powerpoint/2010/main" val="3935824401"/>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olo">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Tree>
    <p:extLst>
      <p:ext uri="{BB962C8B-B14F-4D97-AF65-F5344CB8AC3E}">
        <p14:creationId xmlns:p14="http://schemas.microsoft.com/office/powerpoint/2010/main" val="2917993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15311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495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pertina">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a:t>
            </a: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Segnaposto testo 3"/>
          <p:cNvSpPr>
            <a:spLocks noGrp="1"/>
          </p:cNvSpPr>
          <p:nvPr>
            <p:ph type="body" sz="quarter" idx="10" hasCustomPrompt="1"/>
          </p:nvPr>
        </p:nvSpPr>
        <p:spPr>
          <a:xfrm>
            <a:off x="6144162" y="2027528"/>
            <a:ext cx="5185489" cy="634771"/>
          </a:xfrm>
          <a:prstGeom prst="rect">
            <a:avLst/>
          </a:prstGeom>
          <a:noFill/>
          <a:effectLst/>
        </p:spPr>
        <p:txBody>
          <a:bodyPr vert="horz" wrap="square" lIns="0" tIns="45720" rIns="0" bIns="144000" rtlCol="0" anchor="t">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 </a:t>
            </a:r>
          </a:p>
        </p:txBody>
      </p:sp>
      <p:sp>
        <p:nvSpPr>
          <p:cNvPr id="4" name="Segnaposto testo 3"/>
          <p:cNvSpPr>
            <a:spLocks noGrp="1"/>
          </p:cNvSpPr>
          <p:nvPr>
            <p:ph type="body" sz="quarter" idx="11" hasCustomPrompt="1"/>
          </p:nvPr>
        </p:nvSpPr>
        <p:spPr>
          <a:xfrm>
            <a:off x="407988" y="5340914"/>
            <a:ext cx="1553547" cy="322467"/>
          </a:xfrm>
          <a:prstGeom prst="rect">
            <a:avLst/>
          </a:prstGeom>
        </p:spPr>
        <p:txBody>
          <a:bodyPr lIns="0" rIns="0"/>
          <a:lstStyle>
            <a:lvl1pPr algn="l">
              <a:defRPr sz="1400" b="1" baseline="0">
                <a:solidFill>
                  <a:schemeClr val="bg1"/>
                </a:solidFill>
              </a:defRPr>
            </a:lvl1pPr>
          </a:lstStyle>
          <a:p>
            <a:pPr lvl="0"/>
            <a:r>
              <a:rPr lang="it-IT"/>
              <a:t>00 Mese 0000</a:t>
            </a:r>
          </a:p>
        </p:txBody>
      </p:sp>
      <p:pic>
        <p:nvPicPr>
          <p:cNvPr id="24" name="Immagin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6114800"/>
            <a:ext cx="2061819" cy="540000"/>
          </a:xfrm>
          <a:prstGeom prst="rect">
            <a:avLst/>
          </a:prstGeom>
        </p:spPr>
      </p:pic>
    </p:spTree>
    <p:extLst>
      <p:ext uri="{BB962C8B-B14F-4D97-AF65-F5344CB8AC3E}">
        <p14:creationId xmlns:p14="http://schemas.microsoft.com/office/powerpoint/2010/main" val="1643651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pertina Sezione">
    <p:spTree>
      <p:nvGrpSpPr>
        <p:cNvPr id="1" name=""/>
        <p:cNvGrpSpPr/>
        <p:nvPr/>
      </p:nvGrpSpPr>
      <p:grpSpPr>
        <a:xfrm>
          <a:off x="0" y="0"/>
          <a:ext cx="0" cy="0"/>
          <a:chOff x="0" y="0"/>
          <a:chExt cx="0" cy="0"/>
        </a:xfrm>
      </p:grpSpPr>
      <p:sp>
        <p:nvSpPr>
          <p:cNvPr id="24"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9112" cy="6858000"/>
          </a:xfrm>
          <a:prstGeom prst="rect">
            <a:avLst/>
          </a:prstGeom>
          <a:solidFill>
            <a:schemeClr val="bg1"/>
          </a:solidFill>
        </p:spPr>
        <p:txBody>
          <a:bodyPr/>
          <a:lstStyle/>
          <a:p>
            <a:endParaRPr lang="it-IT"/>
          </a:p>
        </p:txBody>
      </p:sp>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Titolo 1"/>
          <p:cNvSpPr>
            <a:spLocks noGrp="1"/>
          </p:cNvSpPr>
          <p:nvPr>
            <p:ph type="title" hasCustomPrompt="1"/>
          </p:nvPr>
        </p:nvSpPr>
        <p:spPr>
          <a:xfrm>
            <a:off x="407988" y="1789113"/>
            <a:ext cx="5430838" cy="2511691"/>
          </a:xfrm>
          <a:prstGeom prst="rect">
            <a:avLst/>
          </a:prstGeom>
        </p:spPr>
        <p:txBody>
          <a:bodyPr anchor="ctr" anchorCtr="0"/>
          <a:lstStyle>
            <a:lvl1pPr algn="r">
              <a:defRPr sz="5400">
                <a:solidFill>
                  <a:schemeClr val="bg1"/>
                </a:solidFill>
              </a:defRPr>
            </a:lvl1pPr>
          </a:lstStyle>
          <a:p>
            <a:r>
              <a:rPr lang="it-IT"/>
              <a:t>Copertina sezione - alt 2</a:t>
            </a:r>
          </a:p>
        </p:txBody>
      </p:sp>
      <p:sp>
        <p:nvSpPr>
          <p:cNvPr id="21" name="Segnaposto testo 2"/>
          <p:cNvSpPr>
            <a:spLocks noGrp="1"/>
          </p:cNvSpPr>
          <p:nvPr>
            <p:ph type="body" sz="quarter" idx="10" hasCustomPrompt="1"/>
          </p:nvPr>
        </p:nvSpPr>
        <p:spPr>
          <a:xfrm>
            <a:off x="407988" y="4350048"/>
            <a:ext cx="5430838" cy="585527"/>
          </a:xfrm>
          <a:prstGeom prst="rect">
            <a:avLst/>
          </a:prstGeom>
        </p:spPr>
        <p:txBody>
          <a:bodyPr anchor="ctr" anchorCtr="0"/>
          <a:lstStyle>
            <a:lvl1pPr algn="r">
              <a:defRPr sz="3200">
                <a:solidFill>
                  <a:schemeClr val="bg1"/>
                </a:solidFill>
              </a:defRPr>
            </a:lvl1pPr>
          </a:lstStyle>
          <a:p>
            <a:r>
              <a:rPr lang="it-IT"/>
              <a:t>Sottotitolo</a:t>
            </a:r>
          </a:p>
        </p:txBody>
      </p:sp>
    </p:spTree>
    <p:extLst>
      <p:ext uri="{BB962C8B-B14F-4D97-AF65-F5344CB8AC3E}">
        <p14:creationId xmlns:p14="http://schemas.microsoft.com/office/powerpoint/2010/main" val="14581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r>
              <a:rPr lang="it-IT"/>
              <a:t>Fare clic sull'icona per inserire un'immagine</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47003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opertina Sottosezione">
    <p:bg>
      <p:bgPr>
        <a:solidFill>
          <a:schemeClr val="bg1">
            <a:lumMod val="75000"/>
          </a:schemeClr>
        </a:solidFill>
        <a:effectLst/>
      </p:bgPr>
    </p:bg>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FDCDC1C-BD6A-492B-B81D-40AAD8317027}"/>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4">
            <a:extLst>
              <a:ext uri="{FF2B5EF4-FFF2-40B4-BE49-F238E27FC236}">
                <a16:creationId xmlns:a16="http://schemas.microsoft.com/office/drawing/2014/main" id="{E4737D48-B2DB-4F53-BFC9-9F18751EDFC0}"/>
              </a:ext>
            </a:extLst>
          </p:cNvPr>
          <p:cNvGrpSpPr>
            <a:grpSpLocks noChangeAspect="1"/>
          </p:cNvGrpSpPr>
          <p:nvPr userDrawn="1"/>
        </p:nvGrpSpPr>
        <p:grpSpPr bwMode="auto">
          <a:xfrm>
            <a:off x="11787016" y="90427"/>
            <a:ext cx="346160" cy="234428"/>
            <a:chOff x="-560" y="-1287"/>
            <a:chExt cx="6379" cy="4320"/>
          </a:xfrm>
        </p:grpSpPr>
        <p:sp>
          <p:nvSpPr>
            <p:cNvPr id="15" name="AutoShape 3">
              <a:extLst>
                <a:ext uri="{FF2B5EF4-FFF2-40B4-BE49-F238E27FC236}">
                  <a16:creationId xmlns:a16="http://schemas.microsoft.com/office/drawing/2014/main" id="{525F0B45-3EF6-4A9D-A83E-CDB12E556535}"/>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Rectangle 5">
              <a:extLst>
                <a:ext uri="{FF2B5EF4-FFF2-40B4-BE49-F238E27FC236}">
                  <a16:creationId xmlns:a16="http://schemas.microsoft.com/office/drawing/2014/main" id="{DB6A0205-9830-47FC-AFEF-1EA19F148D8C}"/>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Freeform 6">
              <a:extLst>
                <a:ext uri="{FF2B5EF4-FFF2-40B4-BE49-F238E27FC236}">
                  <a16:creationId xmlns:a16="http://schemas.microsoft.com/office/drawing/2014/main" id="{A652E29C-2288-4037-A735-2C99372F7809}"/>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7">
              <a:extLst>
                <a:ext uri="{FF2B5EF4-FFF2-40B4-BE49-F238E27FC236}">
                  <a16:creationId xmlns:a16="http://schemas.microsoft.com/office/drawing/2014/main" id="{3DEB9809-C89A-4A58-9A81-ABAF9CE315F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2" name="Freeform 8">
              <a:extLst>
                <a:ext uri="{FF2B5EF4-FFF2-40B4-BE49-F238E27FC236}">
                  <a16:creationId xmlns:a16="http://schemas.microsoft.com/office/drawing/2014/main" id="{E1355289-BE5F-41B1-954C-B78211E4669F}"/>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30" name="Freeform 9">
              <a:extLst>
                <a:ext uri="{FF2B5EF4-FFF2-40B4-BE49-F238E27FC236}">
                  <a16:creationId xmlns:a16="http://schemas.microsoft.com/office/drawing/2014/main" id="{8A815911-1EC8-4303-988F-6009E820B583}"/>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3" name="Segnaposto testo 3"/>
          <p:cNvSpPr>
            <a:spLocks noGrp="1"/>
          </p:cNvSpPr>
          <p:nvPr>
            <p:ph type="body" sz="quarter" idx="10" hasCustomPrompt="1"/>
          </p:nvPr>
        </p:nvSpPr>
        <p:spPr>
          <a:xfrm>
            <a:off x="6136667" y="2020033"/>
            <a:ext cx="5185489" cy="634771"/>
          </a:xfrm>
          <a:prstGeom prst="rect">
            <a:avLst/>
          </a:prstGeom>
          <a:noFill/>
          <a:effectLst/>
        </p:spPr>
        <p:txBody>
          <a:bodyPr vert="horz" wrap="square" lIns="0" tIns="45720" rIns="0" bIns="144000" rtlCol="0" anchor="b">
            <a:spAutoFit/>
          </a:bodyPr>
          <a:lstStyle>
            <a:lvl1pPr algn="r">
              <a:defRPr lang="it-IT" sz="3200" b="0" dirty="0">
                <a:solidFill>
                  <a:schemeClr val="bg1"/>
                </a:solidFill>
                <a:latin typeface="+mj-lt"/>
                <a:ea typeface="+mj-ea"/>
                <a:cs typeface="+mj-cs"/>
              </a:defRPr>
            </a:lvl1pPr>
          </a:lstStyle>
          <a:p>
            <a:pPr lvl="0" algn="r">
              <a:spcBef>
                <a:spcPct val="0"/>
              </a:spcBef>
            </a:pPr>
            <a:r>
              <a:rPr lang="it-IT"/>
              <a:t>Sottotitolo</a:t>
            </a:r>
          </a:p>
        </p:txBody>
      </p:sp>
      <p:sp>
        <p:nvSpPr>
          <p:cNvPr id="2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3997705" y="1222782"/>
            <a:ext cx="7324451" cy="797251"/>
          </a:xfrm>
          <a:prstGeom prst="rect">
            <a:avLst/>
          </a:prstGeom>
          <a:noFill/>
          <a:effectLst/>
        </p:spPr>
        <p:txBody>
          <a:bodyPr vert="horz" wrap="square" lIns="0" tIns="45720" rIns="0" bIns="144000" rtlCol="0" anchor="b">
            <a:spAutoFit/>
          </a:bodyPr>
          <a:lstStyle>
            <a:lvl1pPr algn="r">
              <a:lnSpc>
                <a:spcPct val="80000"/>
              </a:lnSpc>
              <a:defRPr lang="it-IT" sz="4800"/>
            </a:lvl1pPr>
          </a:lstStyle>
          <a:p>
            <a:pPr lvl="0"/>
            <a:r>
              <a:rPr lang="it-IT"/>
              <a:t>Copertina sezione - alt 1</a:t>
            </a:r>
          </a:p>
        </p:txBody>
      </p:sp>
    </p:spTree>
    <p:extLst>
      <p:ext uri="{BB962C8B-B14F-4D97-AF65-F5344CB8AC3E}">
        <p14:creationId xmlns:p14="http://schemas.microsoft.com/office/powerpoint/2010/main" val="3351783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83583523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57828686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84070964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82265376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349735521"/>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040221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endParaRPr lang="it-IT"/>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392122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endParaRPr lang="it-IT"/>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991560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Tree>
    <p:extLst>
      <p:ext uri="{BB962C8B-B14F-4D97-AF65-F5344CB8AC3E}">
        <p14:creationId xmlns:p14="http://schemas.microsoft.com/office/powerpoint/2010/main" val="1335153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r>
              <a:rPr lang="it-IT"/>
              <a:t>Fare clic per modificare gli stili del testo dello schema</a:t>
            </a:r>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55415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386237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401366975"/>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itolo Sottotitolo pt22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60352"/>
            <a:ext cx="11176620" cy="4245137"/>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75036"/>
          </a:xfrm>
          <a:prstGeom prst="rect">
            <a:avLst/>
          </a:prstGeom>
        </p:spPr>
        <p:txBody>
          <a:bodyPr vert="horz" lIns="0" tIns="45720" rIns="91440" bIns="45720" rtlCol="0">
            <a:noAutofit/>
          </a:bodyPr>
          <a:lstStyle>
            <a:lvl1pPr>
              <a:spcBef>
                <a:spcPts val="1200"/>
              </a:spcBef>
              <a:defRPr lang="it-IT" sz="22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11"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560188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2702302"/>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16194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89"/>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955800"/>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11"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4"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5"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6"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3429000"/>
            <a:ext cx="3623869" cy="567011"/>
          </a:xfrm>
          <a:prstGeom prst="rect">
            <a:avLst/>
          </a:prstGeom>
          <a:solidFill>
            <a:schemeClr val="tx2"/>
          </a:solidFill>
        </p:spPr>
        <p:txBody>
          <a:bodyPr vert="horz" lIns="144000" tIns="144000" rIns="144000" bIns="45720" rtlCol="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7"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996011"/>
            <a:ext cx="3623869" cy="886988"/>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3919793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olo e agend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8"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2" name="Segnaposto contenuto 2">
            <a:extLst>
              <a:ext uri="{FF2B5EF4-FFF2-40B4-BE49-F238E27FC236}">
                <a16:creationId xmlns:a16="http://schemas.microsoft.com/office/drawing/2014/main" id="{6D2B416D-7B49-44B1-B69F-DA365E602485}"/>
              </a:ext>
            </a:extLst>
          </p:cNvPr>
          <p:cNvSpPr>
            <a:spLocks noGrp="1"/>
          </p:cNvSpPr>
          <p:nvPr>
            <p:ph idx="14" hasCustomPrompt="1"/>
          </p:nvPr>
        </p:nvSpPr>
        <p:spPr>
          <a:xfrm>
            <a:off x="4183743"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5" hasCustomPrompt="1"/>
          </p:nvPr>
        </p:nvSpPr>
        <p:spPr>
          <a:xfrm>
            <a:off x="4183743"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1" name="Segnaposto contenuto 2">
            <a:extLst>
              <a:ext uri="{FF2B5EF4-FFF2-40B4-BE49-F238E27FC236}">
                <a16:creationId xmlns:a16="http://schemas.microsoft.com/office/drawing/2014/main" id="{6D2B416D-7B49-44B1-B69F-DA365E602485}"/>
              </a:ext>
            </a:extLst>
          </p:cNvPr>
          <p:cNvSpPr>
            <a:spLocks noGrp="1"/>
          </p:cNvSpPr>
          <p:nvPr>
            <p:ph idx="16" hasCustomPrompt="1"/>
          </p:nvPr>
        </p:nvSpPr>
        <p:spPr>
          <a:xfrm>
            <a:off x="7960119" y="138879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2" name="Segnaposto contenuto 2">
            <a:extLst>
              <a:ext uri="{FF2B5EF4-FFF2-40B4-BE49-F238E27FC236}">
                <a16:creationId xmlns:a16="http://schemas.microsoft.com/office/drawing/2014/main" id="{6D2B416D-7B49-44B1-B69F-DA365E602485}"/>
              </a:ext>
            </a:extLst>
          </p:cNvPr>
          <p:cNvSpPr>
            <a:spLocks noGrp="1"/>
          </p:cNvSpPr>
          <p:nvPr>
            <p:ph idx="17" hasCustomPrompt="1"/>
          </p:nvPr>
        </p:nvSpPr>
        <p:spPr>
          <a:xfrm>
            <a:off x="7960119" y="178911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13"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
        <p:nvSpPr>
          <p:cNvPr id="26" name="Segnaposto contenuto 2">
            <a:extLst>
              <a:ext uri="{FF2B5EF4-FFF2-40B4-BE49-F238E27FC236}">
                <a16:creationId xmlns:a16="http://schemas.microsoft.com/office/drawing/2014/main" id="{6D2B416D-7B49-44B1-B69F-DA365E602485}"/>
              </a:ext>
            </a:extLst>
          </p:cNvPr>
          <p:cNvSpPr>
            <a:spLocks noGrp="1"/>
          </p:cNvSpPr>
          <p:nvPr>
            <p:ph idx="18" hasCustomPrompt="1"/>
          </p:nvPr>
        </p:nvSpPr>
        <p:spPr>
          <a:xfrm>
            <a:off x="407368"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7" name="Segnaposto contenuto 2">
            <a:extLst>
              <a:ext uri="{FF2B5EF4-FFF2-40B4-BE49-F238E27FC236}">
                <a16:creationId xmlns:a16="http://schemas.microsoft.com/office/drawing/2014/main" id="{6D2B416D-7B49-44B1-B69F-DA365E602485}"/>
              </a:ext>
            </a:extLst>
          </p:cNvPr>
          <p:cNvSpPr>
            <a:spLocks noGrp="1"/>
          </p:cNvSpPr>
          <p:nvPr>
            <p:ph idx="19" hasCustomPrompt="1"/>
          </p:nvPr>
        </p:nvSpPr>
        <p:spPr>
          <a:xfrm>
            <a:off x="407368"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28" name="Segnaposto contenuto 2">
            <a:extLst>
              <a:ext uri="{FF2B5EF4-FFF2-40B4-BE49-F238E27FC236}">
                <a16:creationId xmlns:a16="http://schemas.microsoft.com/office/drawing/2014/main" id="{6D2B416D-7B49-44B1-B69F-DA365E602485}"/>
              </a:ext>
            </a:extLst>
          </p:cNvPr>
          <p:cNvSpPr>
            <a:spLocks noGrp="1"/>
          </p:cNvSpPr>
          <p:nvPr>
            <p:ph idx="20" hasCustomPrompt="1"/>
          </p:nvPr>
        </p:nvSpPr>
        <p:spPr>
          <a:xfrm>
            <a:off x="4183743"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29" name="Segnaposto contenuto 2">
            <a:extLst>
              <a:ext uri="{FF2B5EF4-FFF2-40B4-BE49-F238E27FC236}">
                <a16:creationId xmlns:a16="http://schemas.microsoft.com/office/drawing/2014/main" id="{6D2B416D-7B49-44B1-B69F-DA365E602485}"/>
              </a:ext>
            </a:extLst>
          </p:cNvPr>
          <p:cNvSpPr>
            <a:spLocks noGrp="1"/>
          </p:cNvSpPr>
          <p:nvPr>
            <p:ph idx="21" hasCustomPrompt="1"/>
          </p:nvPr>
        </p:nvSpPr>
        <p:spPr>
          <a:xfrm>
            <a:off x="4183743"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3" name="Segnaposto contenuto 2">
            <a:extLst>
              <a:ext uri="{FF2B5EF4-FFF2-40B4-BE49-F238E27FC236}">
                <a16:creationId xmlns:a16="http://schemas.microsoft.com/office/drawing/2014/main" id="{6D2B416D-7B49-44B1-B69F-DA365E602485}"/>
              </a:ext>
            </a:extLst>
          </p:cNvPr>
          <p:cNvSpPr>
            <a:spLocks noGrp="1"/>
          </p:cNvSpPr>
          <p:nvPr>
            <p:ph idx="22" hasCustomPrompt="1"/>
          </p:nvPr>
        </p:nvSpPr>
        <p:spPr>
          <a:xfrm>
            <a:off x="7960119" y="2786060"/>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4" name="Segnaposto contenuto 2">
            <a:extLst>
              <a:ext uri="{FF2B5EF4-FFF2-40B4-BE49-F238E27FC236}">
                <a16:creationId xmlns:a16="http://schemas.microsoft.com/office/drawing/2014/main" id="{6D2B416D-7B49-44B1-B69F-DA365E602485}"/>
              </a:ext>
            </a:extLst>
          </p:cNvPr>
          <p:cNvSpPr>
            <a:spLocks noGrp="1"/>
          </p:cNvSpPr>
          <p:nvPr>
            <p:ph idx="23" hasCustomPrompt="1"/>
          </p:nvPr>
        </p:nvSpPr>
        <p:spPr>
          <a:xfrm>
            <a:off x="7960119" y="3186383"/>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5" name="Segnaposto contenuto 2">
            <a:extLst>
              <a:ext uri="{FF2B5EF4-FFF2-40B4-BE49-F238E27FC236}">
                <a16:creationId xmlns:a16="http://schemas.microsoft.com/office/drawing/2014/main" id="{6D2B416D-7B49-44B1-B69F-DA365E602485}"/>
              </a:ext>
            </a:extLst>
          </p:cNvPr>
          <p:cNvSpPr>
            <a:spLocks noGrp="1"/>
          </p:cNvSpPr>
          <p:nvPr>
            <p:ph idx="24" hasCustomPrompt="1"/>
          </p:nvPr>
        </p:nvSpPr>
        <p:spPr>
          <a:xfrm>
            <a:off x="407368"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6" name="Segnaposto contenuto 2">
            <a:extLst>
              <a:ext uri="{FF2B5EF4-FFF2-40B4-BE49-F238E27FC236}">
                <a16:creationId xmlns:a16="http://schemas.microsoft.com/office/drawing/2014/main" id="{6D2B416D-7B49-44B1-B69F-DA365E602485}"/>
              </a:ext>
            </a:extLst>
          </p:cNvPr>
          <p:cNvSpPr>
            <a:spLocks noGrp="1"/>
          </p:cNvSpPr>
          <p:nvPr>
            <p:ph idx="25" hasCustomPrompt="1"/>
          </p:nvPr>
        </p:nvSpPr>
        <p:spPr>
          <a:xfrm>
            <a:off x="407368"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7" name="Segnaposto contenuto 2">
            <a:extLst>
              <a:ext uri="{FF2B5EF4-FFF2-40B4-BE49-F238E27FC236}">
                <a16:creationId xmlns:a16="http://schemas.microsoft.com/office/drawing/2014/main" id="{6D2B416D-7B49-44B1-B69F-DA365E602485}"/>
              </a:ext>
            </a:extLst>
          </p:cNvPr>
          <p:cNvSpPr>
            <a:spLocks noGrp="1"/>
          </p:cNvSpPr>
          <p:nvPr>
            <p:ph idx="26" hasCustomPrompt="1"/>
          </p:nvPr>
        </p:nvSpPr>
        <p:spPr>
          <a:xfrm>
            <a:off x="4183743"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38" name="Segnaposto contenuto 2">
            <a:extLst>
              <a:ext uri="{FF2B5EF4-FFF2-40B4-BE49-F238E27FC236}">
                <a16:creationId xmlns:a16="http://schemas.microsoft.com/office/drawing/2014/main" id="{6D2B416D-7B49-44B1-B69F-DA365E602485}"/>
              </a:ext>
            </a:extLst>
          </p:cNvPr>
          <p:cNvSpPr>
            <a:spLocks noGrp="1"/>
          </p:cNvSpPr>
          <p:nvPr>
            <p:ph idx="27" hasCustomPrompt="1"/>
          </p:nvPr>
        </p:nvSpPr>
        <p:spPr>
          <a:xfrm>
            <a:off x="4183743"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
        <p:nvSpPr>
          <p:cNvPr id="39" name="Segnaposto contenuto 2">
            <a:extLst>
              <a:ext uri="{FF2B5EF4-FFF2-40B4-BE49-F238E27FC236}">
                <a16:creationId xmlns:a16="http://schemas.microsoft.com/office/drawing/2014/main" id="{6D2B416D-7B49-44B1-B69F-DA365E602485}"/>
              </a:ext>
            </a:extLst>
          </p:cNvPr>
          <p:cNvSpPr>
            <a:spLocks noGrp="1"/>
          </p:cNvSpPr>
          <p:nvPr>
            <p:ph idx="28" hasCustomPrompt="1"/>
          </p:nvPr>
        </p:nvSpPr>
        <p:spPr>
          <a:xfrm>
            <a:off x="7960119" y="4178599"/>
            <a:ext cx="3623869" cy="400324"/>
          </a:xfrm>
          <a:prstGeom prst="rect">
            <a:avLst/>
          </a:prstGeom>
          <a:solidFill>
            <a:schemeClr val="tx2"/>
          </a:solidFill>
        </p:spPr>
        <p:txBody>
          <a:bodyPr vert="horz" lIns="144000" tIns="144000" rIns="144000" bIns="45720" rtlCol="0" anchor="ctr" anchorCtr="0">
            <a:normAutofit/>
          </a:bodyPr>
          <a:lstStyle>
            <a:lvl1pPr>
              <a:spcBef>
                <a:spcPts val="1200"/>
              </a:spcBef>
              <a:defRPr lang="it-IT" sz="18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40" name="Segnaposto contenuto 2">
            <a:extLst>
              <a:ext uri="{FF2B5EF4-FFF2-40B4-BE49-F238E27FC236}">
                <a16:creationId xmlns:a16="http://schemas.microsoft.com/office/drawing/2014/main" id="{6D2B416D-7B49-44B1-B69F-DA365E602485}"/>
              </a:ext>
            </a:extLst>
          </p:cNvPr>
          <p:cNvSpPr>
            <a:spLocks noGrp="1"/>
          </p:cNvSpPr>
          <p:nvPr>
            <p:ph idx="29" hasCustomPrompt="1"/>
          </p:nvPr>
        </p:nvSpPr>
        <p:spPr>
          <a:xfrm>
            <a:off x="7960119" y="4578922"/>
            <a:ext cx="3623869" cy="771207"/>
          </a:xfrm>
          <a:prstGeom prst="rect">
            <a:avLst/>
          </a:prstGeom>
          <a:solidFill>
            <a:schemeClr val="bg1">
              <a:lumMod val="75000"/>
            </a:schemeClr>
          </a:solidFill>
        </p:spPr>
        <p:txBody>
          <a:bodyPr vert="horz" lIns="144000" tIns="144000" rIns="144000" bIns="45720" rtlCol="0">
            <a:normAutofit/>
          </a:bodyPr>
          <a:lstStyle>
            <a:lvl1pPr>
              <a:spcBef>
                <a:spcPts val="1200"/>
              </a:spcBef>
              <a:defRPr lang="it-IT" sz="1600" b="0"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Testo Calibri 16pt</a:t>
            </a:r>
          </a:p>
        </p:txBody>
      </p:sp>
    </p:spTree>
    <p:extLst>
      <p:ext uri="{BB962C8B-B14F-4D97-AF65-F5344CB8AC3E}">
        <p14:creationId xmlns:p14="http://schemas.microsoft.com/office/powerpoint/2010/main" val="780854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3"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9588836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OSSO1_Titolo Sottotitolo e contenuto">
    <p:spTree>
      <p:nvGrpSpPr>
        <p:cNvPr id="1" name=""/>
        <p:cNvGrpSpPr/>
        <p:nvPr/>
      </p:nvGrpSpPr>
      <p:grpSpPr>
        <a:xfrm>
          <a:off x="0" y="0"/>
          <a:ext cx="0" cy="0"/>
          <a:chOff x="0" y="0"/>
          <a:chExt cx="0" cy="0"/>
        </a:xfrm>
      </p:grpSpPr>
      <p:grpSp>
        <p:nvGrpSpPr>
          <p:cNvPr id="4" name="Gruppo 3"/>
          <p:cNvGrpSpPr/>
          <p:nvPr userDrawn="1"/>
        </p:nvGrpSpPr>
        <p:grpSpPr>
          <a:xfrm>
            <a:off x="0" y="0"/>
            <a:ext cx="12192000" cy="6858000"/>
            <a:chOff x="0" y="0"/>
            <a:chExt cx="12192000" cy="685800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grpSp>
      <p:sp>
        <p:nvSpPr>
          <p:cNvPr id="17"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bg1"/>
                </a:solidFill>
              </a:defRPr>
            </a:lvl1pPr>
          </a:lstStyle>
          <a:p>
            <a:pPr lvl="0"/>
            <a:r>
              <a:rPr lang="it-IT"/>
              <a:t>Titolo Calibri 28pt </a:t>
            </a:r>
          </a:p>
        </p:txBody>
      </p:sp>
      <p:sp>
        <p:nvSpPr>
          <p:cNvPr id="19"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bg1"/>
                </a:solidFill>
              </a:defRPr>
            </a:lvl1pPr>
            <a:lvl2pPr>
              <a:defRPr lang="it-IT" smtClean="0"/>
            </a:lvl2pPr>
            <a:lvl3pPr>
              <a:defRPr lang="it-IT" smtClean="0"/>
            </a:lvl3pPr>
            <a:lvl4pPr>
              <a:defRPr lang="it-IT" smtClean="0"/>
            </a:lvl4pPr>
            <a:lvl5pPr>
              <a:defRPr lang="it-IT"/>
            </a:lvl5pPr>
          </a:lstStyle>
          <a:p>
            <a:pPr lvl="0"/>
            <a:r>
              <a:rPr lang="it-IT"/>
              <a:t>Sottotitolo Calibri 22pt</a:t>
            </a:r>
          </a:p>
        </p:txBody>
      </p:sp>
      <p:sp>
        <p:nvSpPr>
          <p:cNvPr id="3" name="Segnaposto testo 2">
            <a:extLst>
              <a:ext uri="{FF2B5EF4-FFF2-40B4-BE49-F238E27FC236}">
                <a16:creationId xmlns:a16="http://schemas.microsoft.com/office/drawing/2014/main" id="{6197E883-74D9-DD49-9664-52FC49ABA788}"/>
              </a:ext>
            </a:extLst>
          </p:cNvPr>
          <p:cNvSpPr>
            <a:spLocks noGrp="1"/>
          </p:cNvSpPr>
          <p:nvPr>
            <p:ph type="body" sz="quarter" idx="14" hasCustomPrompt="1"/>
          </p:nvPr>
        </p:nvSpPr>
        <p:spPr>
          <a:xfrm>
            <a:off x="407988" y="1520825"/>
            <a:ext cx="11176000" cy="4284663"/>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3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3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41" name="Immagine 4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6300559"/>
            <a:ext cx="1745747" cy="358882"/>
          </a:xfrm>
          <a:prstGeom prst="rect">
            <a:avLst/>
          </a:prstGeom>
        </p:spPr>
      </p:pic>
    </p:spTree>
    <p:extLst>
      <p:ext uri="{BB962C8B-B14F-4D97-AF65-F5344CB8AC3E}">
        <p14:creationId xmlns:p14="http://schemas.microsoft.com/office/powerpoint/2010/main" val="1994812055"/>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ROSSO1_COPY HEAD">
    <p:spTree>
      <p:nvGrpSpPr>
        <p:cNvPr id="1" name=""/>
        <p:cNvGrpSpPr/>
        <p:nvPr/>
      </p:nvGrpSpPr>
      <p:grpSpPr>
        <a:xfrm>
          <a:off x="0" y="0"/>
          <a:ext cx="0" cy="0"/>
          <a:chOff x="0" y="0"/>
          <a:chExt cx="0" cy="0"/>
        </a:xfrm>
      </p:grpSpPr>
      <p:sp>
        <p:nvSpPr>
          <p:cNvPr id="2" name="Rettangolo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0"/>
          </a:p>
        </p:txBody>
      </p:sp>
      <p:sp>
        <p:nvSpPr>
          <p:cNvPr id="22" name="Rettangolo 21">
            <a:extLst>
              <a:ext uri="{FF2B5EF4-FFF2-40B4-BE49-F238E27FC236}">
                <a16:creationId xmlns:a16="http://schemas.microsoft.com/office/drawing/2014/main" id="{7466584B-8BD1-48B2-BD0C-DC7DD5380BEF}"/>
              </a:ext>
            </a:extLst>
          </p:cNvPr>
          <p:cNvSpPr/>
          <p:nvPr userDrawn="1"/>
        </p:nvSpPr>
        <p:spPr>
          <a:xfrm>
            <a:off x="11718170" y="0"/>
            <a:ext cx="47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6074" y="90427"/>
            <a:ext cx="346160" cy="234428"/>
            <a:chOff x="-560" y="-1287"/>
            <a:chExt cx="6379" cy="4320"/>
          </a:xfrm>
        </p:grpSpPr>
        <p:sp>
          <p:nvSpPr>
            <p:cNvPr id="24"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6"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9"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rgbClr val="0E6B6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1"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solidFill>
                  <a:schemeClr val="tx2"/>
                </a:solidFill>
              </a:rPr>
              <a:pPr defTabSz="1219170"/>
              <a:t>‹#›</a:t>
            </a:fld>
            <a:endParaRPr lang="it-IT">
              <a:solidFill>
                <a:schemeClr val="tx2"/>
              </a:solidFill>
            </a:endParaRPr>
          </a:p>
        </p:txBody>
      </p:sp>
      <p:sp>
        <p:nvSpPr>
          <p:cNvPr id="6" name="Segnaposto testo 5"/>
          <p:cNvSpPr>
            <a:spLocks noGrp="1"/>
          </p:cNvSpPr>
          <p:nvPr>
            <p:ph type="body" sz="quarter" idx="10" hasCustomPrompt="1"/>
          </p:nvPr>
        </p:nvSpPr>
        <p:spPr>
          <a:xfrm>
            <a:off x="407988" y="901700"/>
            <a:ext cx="11176000" cy="4903789"/>
          </a:xfrm>
        </p:spPr>
        <p:txBody>
          <a:bodyPr anchor="ctr" anchorCtr="0"/>
          <a:lstStyle>
            <a:lvl1pPr algn="ctr">
              <a:defRPr sz="12000" b="1">
                <a:solidFill>
                  <a:schemeClr val="bg1"/>
                </a:solidFill>
              </a:defRPr>
            </a:lvl1pPr>
          </a:lstStyle>
          <a:p>
            <a:pPr lvl="0"/>
            <a:r>
              <a:rPr lang="it-IT"/>
              <a:t>Inserire il testo</a:t>
            </a:r>
          </a:p>
        </p:txBody>
      </p:sp>
      <p:sp>
        <p:nvSpPr>
          <p:cNvPr id="1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noFill/>
          <a:effectLst/>
        </p:spPr>
        <p:txBody>
          <a:bodyPr wrap="none" lIns="0" tIns="0" rIns="0" bIns="0" rtlCol="0" anchor="ctr">
            <a:spAutoFit/>
          </a:bodyPr>
          <a:lstStyle>
            <a:lvl1pPr algn="r">
              <a:defRPr lang="it-IT" sz="800" smtClean="0">
                <a:solidFill>
                  <a:schemeClr val="bg1"/>
                </a:solidFill>
                <a:effectLst/>
              </a:defRPr>
            </a:lvl1pPr>
          </a:lstStyle>
          <a:p>
            <a:pPr defTabSz="1219170"/>
            <a:r>
              <a:rPr lang="it-IT"/>
              <a:t>Formato data GG/MM/AAAA</a:t>
            </a:r>
          </a:p>
        </p:txBody>
      </p:sp>
      <p:sp>
        <p:nvSpPr>
          <p:cNvPr id="1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1"/>
                </a:solidFill>
              </a:defRPr>
            </a:lvl1pPr>
          </a:lstStyle>
          <a:p>
            <a:pPr algn="r" defTabSz="1219170"/>
            <a:r>
              <a:rPr lang="en-GB" err="1"/>
              <a:t>Titolo</a:t>
            </a:r>
            <a:r>
              <a:rPr lang="en-GB"/>
              <a:t> </a:t>
            </a:r>
            <a:r>
              <a:rPr lang="en-GB" err="1"/>
              <a:t>presentazione</a:t>
            </a:r>
            <a:r>
              <a:rPr lang="en-GB"/>
              <a:t>   I   Nome </a:t>
            </a:r>
            <a:r>
              <a:rPr lang="en-GB" err="1"/>
              <a:t>relatore</a:t>
            </a:r>
            <a:endParaRPr lang="en-GB"/>
          </a:p>
        </p:txBody>
      </p:sp>
      <p:pic>
        <p:nvPicPr>
          <p:cNvPr id="31" name="Immagin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988" y="6300559"/>
            <a:ext cx="1745747" cy="358882"/>
          </a:xfrm>
          <a:prstGeom prst="rect">
            <a:avLst/>
          </a:prstGeom>
        </p:spPr>
      </p:pic>
    </p:spTree>
    <p:extLst>
      <p:ext uri="{BB962C8B-B14F-4D97-AF65-F5344CB8AC3E}">
        <p14:creationId xmlns:p14="http://schemas.microsoft.com/office/powerpoint/2010/main" val="1670861004"/>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olo Sott.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577975"/>
            <a:ext cx="11176621" cy="4227513"/>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8483241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r>
              <a:rPr lang="it-IT"/>
              <a:t>Fare clic sull'icona per inserire un'immagine</a:t>
            </a:r>
          </a:p>
        </p:txBody>
      </p:sp>
    </p:spTree>
    <p:extLst>
      <p:ext uri="{BB962C8B-B14F-4D97-AF65-F5344CB8AC3E}">
        <p14:creationId xmlns:p14="http://schemas.microsoft.com/office/powerpoint/2010/main" val="26160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olo Sott. e contenuto testo Bullet Point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5"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577975"/>
            <a:ext cx="11176620" cy="4227513"/>
          </a:xfrm>
          <a:prstGeom prst="rect">
            <a:avLst/>
          </a:prstGeom>
        </p:spPr>
        <p:txBody>
          <a:bodyPr/>
          <a:lstStyle>
            <a:lvl1pPr marL="182563" indent="-182563">
              <a:buClr>
                <a:schemeClr val="tx2"/>
              </a:buClr>
              <a:buSzPct val="140000"/>
              <a:buFont typeface="Arial" panose="020B0604020202020204" pitchFamily="34" charset="0"/>
              <a:buChar char="•"/>
              <a:defRPr sz="2000"/>
            </a:lvl1pPr>
            <a:lvl2pPr marL="628650" indent="-176213">
              <a:buClr>
                <a:schemeClr val="tx2"/>
              </a:buClr>
              <a:buSzPct val="140000"/>
              <a:buFont typeface="Arial" panose="020B0604020202020204" pitchFamily="34" charset="0"/>
              <a:buChar char="•"/>
              <a:defRPr sz="1800"/>
            </a:lvl2pPr>
            <a:lvl3pPr marL="1076325" indent="-180975">
              <a:buClr>
                <a:schemeClr val="tx2"/>
              </a:buClr>
              <a:buSzPct val="140000"/>
              <a:buFont typeface="Arial" panose="020B0604020202020204" pitchFamily="34" charset="0"/>
              <a:buChar char="•"/>
              <a:defRPr sz="1600"/>
            </a:lvl3pPr>
            <a:lvl4pPr marL="1524000" indent="-180975">
              <a:buClr>
                <a:schemeClr val="tx2"/>
              </a:buClr>
              <a:buSzPct val="140000"/>
              <a:buFont typeface="Arial" panose="020B0604020202020204" pitchFamily="34" charset="0"/>
              <a:buChar char="•"/>
              <a:defRPr sz="1400"/>
            </a:lvl4pPr>
            <a:lvl5pPr marL="1971675" indent="-176213">
              <a:buClr>
                <a:schemeClr val="tx2"/>
              </a:buClr>
              <a:buSzPct val="140000"/>
              <a:buFont typeface="Arial" panose="020B0604020202020204" pitchFamily="34" charset="0"/>
              <a:buChar char="•"/>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107702460"/>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olo e contenuto testo 20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7" y="1200150"/>
            <a:ext cx="11176621" cy="4605339"/>
          </a:xfrm>
          <a:prstGeom prst="rect">
            <a:avLst/>
          </a:prstGeom>
        </p:spPr>
        <p:txBody>
          <a:bodyPr/>
          <a:lstStyle>
            <a:lvl1pPr marL="0" indent="0">
              <a:buClr>
                <a:schemeClr val="tx2"/>
              </a:buClr>
              <a:buSzPct val="140000"/>
              <a:buFontTx/>
              <a:buNone/>
              <a:defRPr sz="2000"/>
            </a:lvl1pPr>
            <a:lvl2pPr marL="452437" indent="0">
              <a:buClr>
                <a:schemeClr val="tx2"/>
              </a:buClr>
              <a:buSzPct val="140000"/>
              <a:buFontTx/>
              <a:buNone/>
              <a:defRPr sz="1800"/>
            </a:lvl2pPr>
            <a:lvl3pPr marL="895350" indent="0">
              <a:buClr>
                <a:schemeClr val="tx2"/>
              </a:buClr>
              <a:buSzPct val="140000"/>
              <a:buFontTx/>
              <a:buNone/>
              <a:defRPr sz="1600"/>
            </a:lvl3pPr>
            <a:lvl4pPr marL="1343025" indent="0">
              <a:buClr>
                <a:schemeClr val="tx2"/>
              </a:buClr>
              <a:buSzPct val="140000"/>
              <a:buFontTx/>
              <a:buNone/>
              <a:defRPr sz="1400"/>
            </a:lvl4pPr>
            <a:lvl5pPr marL="1795462" indent="0">
              <a:buClr>
                <a:schemeClr val="tx2"/>
              </a:buClr>
              <a:buSzPct val="140000"/>
              <a:buFontTx/>
              <a:buNone/>
              <a:defRPr sz="1200"/>
            </a:lvl5p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9"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0"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852406051"/>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olo Sott. ">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100112867"/>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olo Sott. e contenuto testo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2"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84663"/>
          </a:xfrm>
          <a:prstGeom prst="rect">
            <a:avLst/>
          </a:prstGeom>
        </p:spPr>
        <p:txBody>
          <a:bodyPr/>
          <a:lstStyle>
            <a:lvl1pPr marL="0" indent="0">
              <a:buClr>
                <a:schemeClr val="tx2"/>
              </a:buClr>
              <a:buSzPct val="140000"/>
              <a:buFontTx/>
              <a:buNone/>
              <a:defRPr sz="1800"/>
            </a:lvl1pPr>
            <a:lvl2pPr marL="452437" indent="0">
              <a:buClr>
                <a:schemeClr val="tx2"/>
              </a:buClr>
              <a:buSzPct val="140000"/>
              <a:buFontTx/>
              <a:buNone/>
              <a:defRPr sz="1600"/>
            </a:lvl2pPr>
            <a:lvl3pPr marL="895350" indent="0">
              <a:buClr>
                <a:schemeClr val="tx2"/>
              </a:buClr>
              <a:buSzPct val="140000"/>
              <a:buFontTx/>
              <a:buNone/>
              <a:defRPr sz="1400"/>
            </a:lvl3pPr>
            <a:lvl4pPr marL="1343025" indent="0">
              <a:buClr>
                <a:schemeClr val="tx2"/>
              </a:buClr>
              <a:buSzPct val="140000"/>
              <a:buFontTx/>
              <a:buNone/>
              <a:defRPr sz="1200"/>
            </a:lvl4pPr>
            <a:lvl5pPr marL="1795462" indent="0">
              <a:buClr>
                <a:schemeClr val="tx2"/>
              </a:buClr>
              <a:buSzPct val="140000"/>
              <a:buFontTx/>
              <a:buNone/>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65387148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olo Sott. e contenuto testo Bullet Point 18p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30"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1" name="Segnaposto testo 4">
            <a:extLst>
              <a:ext uri="{FF2B5EF4-FFF2-40B4-BE49-F238E27FC236}">
                <a16:creationId xmlns:a16="http://schemas.microsoft.com/office/drawing/2014/main" id="{E039BC0C-CF88-8949-86AB-999C6D80F169}"/>
              </a:ext>
            </a:extLst>
          </p:cNvPr>
          <p:cNvSpPr>
            <a:spLocks noGrp="1"/>
          </p:cNvSpPr>
          <p:nvPr>
            <p:ph type="body" sz="quarter" idx="14" hasCustomPrompt="1"/>
          </p:nvPr>
        </p:nvSpPr>
        <p:spPr>
          <a:xfrm>
            <a:off x="407368" y="1601785"/>
            <a:ext cx="11176620" cy="4203703"/>
          </a:xfrm>
          <a:prstGeom prst="rect">
            <a:avLst/>
          </a:prstGeom>
        </p:spPr>
        <p:txBody>
          <a:bodyPr/>
          <a:lstStyle>
            <a:lvl1pPr marL="182563" indent="-182563">
              <a:buClr>
                <a:schemeClr val="tx2"/>
              </a:buClr>
              <a:buSzPct val="140000"/>
              <a:buFont typeface="Arial" panose="020B0604020202020204" pitchFamily="34" charset="0"/>
              <a:buChar char="•"/>
              <a:defRPr sz="1800"/>
            </a:lvl1pPr>
            <a:lvl2pPr marL="628650" indent="-176213">
              <a:buClr>
                <a:schemeClr val="tx2"/>
              </a:buClr>
              <a:buSzPct val="140000"/>
              <a:buFont typeface="Arial" panose="020B0604020202020204" pitchFamily="34" charset="0"/>
              <a:buChar char="•"/>
              <a:defRPr sz="1600"/>
            </a:lvl2pPr>
            <a:lvl3pPr marL="1076325" indent="-180975">
              <a:buClr>
                <a:schemeClr val="tx2"/>
              </a:buClr>
              <a:buSzPct val="140000"/>
              <a:buFont typeface="Arial" panose="020B0604020202020204" pitchFamily="34" charset="0"/>
              <a:buChar char="•"/>
              <a:defRPr sz="1400"/>
            </a:lvl3pPr>
            <a:lvl4pPr marL="1524000" indent="-180975">
              <a:buClr>
                <a:schemeClr val="tx2"/>
              </a:buClr>
              <a:buSzPct val="140000"/>
              <a:buFont typeface="Arial" panose="020B0604020202020204" pitchFamily="34" charset="0"/>
              <a:buChar char="•"/>
              <a:defRPr sz="1200"/>
            </a:lvl4pPr>
            <a:lvl5pPr marL="1971675" indent="-176213">
              <a:buClr>
                <a:schemeClr val="tx2"/>
              </a:buClr>
              <a:buSzPct val="140000"/>
              <a:buFont typeface="Arial" panose="020B0604020202020204" pitchFamily="34" charset="0"/>
              <a:buChar char="•"/>
              <a:defRPr sz="1100"/>
            </a:lvl5pPr>
          </a:lstStyle>
          <a:p>
            <a:pPr lvl="0"/>
            <a:r>
              <a:rPr lang="it-IT"/>
              <a:t>Testo Calibri 18pt</a:t>
            </a:r>
          </a:p>
          <a:p>
            <a:pPr lvl="1"/>
            <a:r>
              <a:rPr lang="it-IT"/>
              <a:t>Secondo livello 16pt</a:t>
            </a:r>
          </a:p>
          <a:p>
            <a:pPr lvl="2"/>
            <a:r>
              <a:rPr lang="it-IT"/>
              <a:t>Terzo livello 14pt</a:t>
            </a:r>
          </a:p>
          <a:p>
            <a:pPr lvl="3"/>
            <a:r>
              <a:rPr lang="it-IT"/>
              <a:t>Quarto livello 12pt</a:t>
            </a:r>
          </a:p>
          <a:p>
            <a:pPr lvl="4"/>
            <a:r>
              <a:rPr lang="it-IT"/>
              <a:t>Quinto livello 11pt</a:t>
            </a:r>
          </a:p>
        </p:txBody>
      </p:sp>
      <p:sp>
        <p:nvSpPr>
          <p:cNvPr id="5"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6"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166193995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7337"/>
            <a:ext cx="3263063"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Testo Calibri 18pt</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3860800" y="1552575"/>
            <a:ext cx="7723188" cy="4252913"/>
          </a:xfrm>
          <a:prstGeom prst="rect">
            <a:avLst/>
          </a:prstGeom>
        </p:spPr>
        <p:txBody>
          <a:bodyPr/>
          <a:lstStyle/>
          <a:p>
            <a:endParaRPr lang="it-IT"/>
          </a:p>
        </p:txBody>
      </p:sp>
      <p:sp>
        <p:nvSpPr>
          <p:cNvPr id="6"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7"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34700376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olo sott. e cont. con immagine">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4" name="Segnaposto contenuto 3"/>
          <p:cNvSpPr>
            <a:spLocks noGrp="1"/>
          </p:cNvSpPr>
          <p:nvPr>
            <p:ph sz="quarter" idx="14"/>
          </p:nvPr>
        </p:nvSpPr>
        <p:spPr>
          <a:xfrm>
            <a:off x="407988" y="1521699"/>
            <a:ext cx="5688012" cy="4283789"/>
          </a:xfrm>
        </p:spPr>
        <p:txBody>
          <a:bodyPr/>
          <a:lstStyle/>
          <a:p>
            <a:pPr lvl="0"/>
            <a:endParaRPr lang="it-IT"/>
          </a:p>
        </p:txBody>
      </p:sp>
      <p:sp>
        <p:nvSpPr>
          <p:cNvPr id="17" name="Segnaposto testo 16"/>
          <p:cNvSpPr>
            <a:spLocks noGrp="1"/>
          </p:cNvSpPr>
          <p:nvPr>
            <p:ph type="body" sz="quarter" idx="15" hasCustomPrompt="1"/>
          </p:nvPr>
        </p:nvSpPr>
        <p:spPr>
          <a:xfrm>
            <a:off x="6553200" y="1623300"/>
            <a:ext cx="5030788" cy="267414"/>
          </a:xfrm>
        </p:spPr>
        <p:txBody>
          <a:bodyPr/>
          <a:lstStyle>
            <a:lvl1pPr>
              <a:defRPr sz="1600" b="1" baseline="0">
                <a:solidFill>
                  <a:schemeClr val="tx2"/>
                </a:solidFill>
              </a:defRPr>
            </a:lvl1pPr>
          </a:lstStyle>
          <a:p>
            <a:pPr lvl="0"/>
            <a:r>
              <a:rPr lang="it-IT"/>
              <a:t>Titolo del testo 16pt rosso</a:t>
            </a:r>
          </a:p>
        </p:txBody>
      </p:sp>
      <p:sp>
        <p:nvSpPr>
          <p:cNvPr id="18" name="Segnaposto testo 16"/>
          <p:cNvSpPr>
            <a:spLocks noGrp="1"/>
          </p:cNvSpPr>
          <p:nvPr>
            <p:ph type="body" sz="quarter" idx="16" hasCustomPrompt="1"/>
          </p:nvPr>
        </p:nvSpPr>
        <p:spPr>
          <a:xfrm>
            <a:off x="6553200" y="1903414"/>
            <a:ext cx="5030788" cy="598486"/>
          </a:xfrm>
        </p:spPr>
        <p:txBody>
          <a:bodyPr/>
          <a:lstStyle>
            <a:lvl1pPr>
              <a:defRPr sz="1400" b="0" baseline="0"/>
            </a:lvl1pPr>
          </a:lstStyle>
          <a:p>
            <a:pPr lvl="0"/>
            <a:r>
              <a:rPr lang="it-IT"/>
              <a:t>Titolo del testo 14pt nero</a:t>
            </a:r>
          </a:p>
        </p:txBody>
      </p:sp>
      <p:sp>
        <p:nvSpPr>
          <p:cNvPr id="21" name="Segnaposto testo 16"/>
          <p:cNvSpPr>
            <a:spLocks noGrp="1"/>
          </p:cNvSpPr>
          <p:nvPr>
            <p:ph type="body" sz="quarter" idx="17" hasCustomPrompt="1"/>
          </p:nvPr>
        </p:nvSpPr>
        <p:spPr>
          <a:xfrm>
            <a:off x="6553200" y="2652000"/>
            <a:ext cx="5030788" cy="267414"/>
          </a:xfrm>
        </p:spPr>
        <p:txBody>
          <a:bodyPr/>
          <a:lstStyle>
            <a:lvl1pPr>
              <a:defRPr sz="1600" b="1" baseline="0">
                <a:solidFill>
                  <a:schemeClr val="tx2"/>
                </a:solidFill>
              </a:defRPr>
            </a:lvl1pPr>
          </a:lstStyle>
          <a:p>
            <a:pPr lvl="0"/>
            <a:r>
              <a:rPr lang="it-IT"/>
              <a:t>Titolo del testo 16pt rosso</a:t>
            </a:r>
          </a:p>
        </p:txBody>
      </p:sp>
      <p:sp>
        <p:nvSpPr>
          <p:cNvPr id="22" name="Segnaposto testo 16"/>
          <p:cNvSpPr>
            <a:spLocks noGrp="1"/>
          </p:cNvSpPr>
          <p:nvPr>
            <p:ph type="body" sz="quarter" idx="18" hasCustomPrompt="1"/>
          </p:nvPr>
        </p:nvSpPr>
        <p:spPr>
          <a:xfrm>
            <a:off x="6553200" y="2932114"/>
            <a:ext cx="5030788" cy="598486"/>
          </a:xfrm>
        </p:spPr>
        <p:txBody>
          <a:bodyPr/>
          <a:lstStyle>
            <a:lvl1pPr>
              <a:defRPr sz="1400" b="0" baseline="0"/>
            </a:lvl1pPr>
          </a:lstStyle>
          <a:p>
            <a:pPr lvl="0"/>
            <a:r>
              <a:rPr lang="it-IT"/>
              <a:t>Titolo del testo 14pt nero</a:t>
            </a:r>
          </a:p>
        </p:txBody>
      </p:sp>
      <p:sp>
        <p:nvSpPr>
          <p:cNvPr id="23" name="Segnaposto testo 16"/>
          <p:cNvSpPr>
            <a:spLocks noGrp="1"/>
          </p:cNvSpPr>
          <p:nvPr>
            <p:ph type="body" sz="quarter" idx="19" hasCustomPrompt="1"/>
          </p:nvPr>
        </p:nvSpPr>
        <p:spPr>
          <a:xfrm>
            <a:off x="6553200" y="3680700"/>
            <a:ext cx="5030788" cy="267414"/>
          </a:xfrm>
        </p:spPr>
        <p:txBody>
          <a:bodyPr/>
          <a:lstStyle>
            <a:lvl1pPr>
              <a:defRPr sz="1600" b="1" baseline="0">
                <a:solidFill>
                  <a:schemeClr val="tx2"/>
                </a:solidFill>
              </a:defRPr>
            </a:lvl1pPr>
          </a:lstStyle>
          <a:p>
            <a:pPr lvl="0"/>
            <a:r>
              <a:rPr lang="it-IT"/>
              <a:t>Titolo del testo 16pt rosso</a:t>
            </a:r>
          </a:p>
        </p:txBody>
      </p:sp>
      <p:sp>
        <p:nvSpPr>
          <p:cNvPr id="24" name="Segnaposto testo 16"/>
          <p:cNvSpPr>
            <a:spLocks noGrp="1"/>
          </p:cNvSpPr>
          <p:nvPr>
            <p:ph type="body" sz="quarter" idx="20" hasCustomPrompt="1"/>
          </p:nvPr>
        </p:nvSpPr>
        <p:spPr>
          <a:xfrm>
            <a:off x="6553200" y="3960814"/>
            <a:ext cx="5030788" cy="598486"/>
          </a:xfrm>
        </p:spPr>
        <p:txBody>
          <a:bodyPr/>
          <a:lstStyle>
            <a:lvl1pPr>
              <a:defRPr sz="1400" b="0" baseline="0"/>
            </a:lvl1pPr>
          </a:lstStyle>
          <a:p>
            <a:pPr lvl="0"/>
            <a:r>
              <a:rPr lang="it-IT"/>
              <a:t>Titolo del testo 14pt nero</a:t>
            </a:r>
          </a:p>
        </p:txBody>
      </p:sp>
      <p:sp>
        <p:nvSpPr>
          <p:cNvPr id="25" name="Segnaposto testo 16"/>
          <p:cNvSpPr>
            <a:spLocks noGrp="1"/>
          </p:cNvSpPr>
          <p:nvPr>
            <p:ph type="body" sz="quarter" idx="21" hasCustomPrompt="1"/>
          </p:nvPr>
        </p:nvSpPr>
        <p:spPr>
          <a:xfrm>
            <a:off x="6553200" y="4709400"/>
            <a:ext cx="5030788" cy="267414"/>
          </a:xfrm>
        </p:spPr>
        <p:txBody>
          <a:bodyPr/>
          <a:lstStyle>
            <a:lvl1pPr>
              <a:defRPr sz="1600" b="1" baseline="0">
                <a:solidFill>
                  <a:schemeClr val="tx2"/>
                </a:solidFill>
              </a:defRPr>
            </a:lvl1pPr>
          </a:lstStyle>
          <a:p>
            <a:pPr lvl="0"/>
            <a:r>
              <a:rPr lang="it-IT"/>
              <a:t>Titolo del testo 16pt rosso</a:t>
            </a:r>
          </a:p>
        </p:txBody>
      </p:sp>
      <p:sp>
        <p:nvSpPr>
          <p:cNvPr id="26" name="Segnaposto testo 16"/>
          <p:cNvSpPr>
            <a:spLocks noGrp="1"/>
          </p:cNvSpPr>
          <p:nvPr>
            <p:ph type="body" sz="quarter" idx="22" hasCustomPrompt="1"/>
          </p:nvPr>
        </p:nvSpPr>
        <p:spPr>
          <a:xfrm>
            <a:off x="6553200" y="4989514"/>
            <a:ext cx="5030788" cy="598486"/>
          </a:xfrm>
        </p:spPr>
        <p:txBody>
          <a:bodyPr/>
          <a:lstStyle>
            <a:lvl1pPr>
              <a:defRPr sz="1400" b="0" baseline="0"/>
            </a:lvl1pPr>
          </a:lstStyle>
          <a:p>
            <a:pPr lvl="0"/>
            <a:r>
              <a:rPr lang="it-IT"/>
              <a:t>Titolo del testo 14pt nero</a:t>
            </a:r>
          </a:p>
        </p:txBody>
      </p:sp>
      <p:sp>
        <p:nvSpPr>
          <p:cNvPr id="14"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15"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554153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FULL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Tree>
    <p:extLst>
      <p:ext uri="{BB962C8B-B14F-4D97-AF65-F5344CB8AC3E}">
        <p14:creationId xmlns:p14="http://schemas.microsoft.com/office/powerpoint/2010/main" val="26160956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FULL Immagine e Testo">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659AF68-753C-5E40-9289-006DB5C1620C}"/>
              </a:ext>
            </a:extLst>
          </p:cNvPr>
          <p:cNvSpPr>
            <a:spLocks noGrp="1"/>
          </p:cNvSpPr>
          <p:nvPr>
            <p:ph type="pic" sz="quarter" idx="14"/>
          </p:nvPr>
        </p:nvSpPr>
        <p:spPr>
          <a:xfrm>
            <a:off x="0" y="0"/>
            <a:ext cx="11715750" cy="6858000"/>
          </a:xfrm>
          <a:prstGeom prst="rect">
            <a:avLst/>
          </a:prstGeom>
          <a:solidFill>
            <a:schemeClr val="bg1"/>
          </a:solidFill>
        </p:spPr>
        <p:txBody>
          <a:bodyPr/>
          <a:lstStyle/>
          <a:p>
            <a:endParaRPr lang="it-IT"/>
          </a:p>
        </p:txBody>
      </p:sp>
      <p:sp>
        <p:nvSpPr>
          <p:cNvPr id="5" name="Segnaposto testo 5"/>
          <p:cNvSpPr>
            <a:spLocks noGrp="1"/>
          </p:cNvSpPr>
          <p:nvPr>
            <p:ph type="body" sz="quarter" idx="10" hasCustomPrompt="1"/>
          </p:nvPr>
        </p:nvSpPr>
        <p:spPr>
          <a:xfrm>
            <a:off x="407988" y="901701"/>
            <a:ext cx="11176000" cy="2031999"/>
          </a:xfrm>
        </p:spPr>
        <p:txBody>
          <a:bodyPr anchor="ctr" anchorCtr="0"/>
          <a:lstStyle>
            <a:lvl1pPr algn="ctr">
              <a:defRPr sz="12000" b="1">
                <a:solidFill>
                  <a:schemeClr val="bg1"/>
                </a:solidFill>
              </a:defRPr>
            </a:lvl1pPr>
          </a:lstStyle>
          <a:p>
            <a:pPr lvl="0"/>
            <a:r>
              <a:rPr lang="it-IT"/>
              <a:t>Inserire il testo</a:t>
            </a:r>
          </a:p>
        </p:txBody>
      </p:sp>
    </p:spTree>
    <p:extLst>
      <p:ext uri="{BB962C8B-B14F-4D97-AF65-F5344CB8AC3E}">
        <p14:creationId xmlns:p14="http://schemas.microsoft.com/office/powerpoint/2010/main" val="19050330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Titolo sott. con immagine">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6D2B416D-7B49-44B1-B69F-DA365E602485}"/>
              </a:ext>
            </a:extLst>
          </p:cNvPr>
          <p:cNvSpPr>
            <a:spLocks noGrp="1"/>
          </p:cNvSpPr>
          <p:nvPr>
            <p:ph idx="1" hasCustomPrompt="1"/>
          </p:nvPr>
        </p:nvSpPr>
        <p:spPr>
          <a:xfrm>
            <a:off x="407368" y="1554956"/>
            <a:ext cx="11176620" cy="4252913"/>
          </a:xfrm>
          <a:prstGeom prst="rect">
            <a:avLst/>
          </a:prstGeom>
        </p:spPr>
        <p:txBody>
          <a:bodyPr vert="horz" lIns="0" tIns="45720" rIns="91440" bIns="45720" rtlCol="0">
            <a:normAutofit/>
          </a:bodyPr>
          <a:lstStyle>
            <a:lvl1pPr>
              <a:spcBef>
                <a:spcPts val="1200"/>
              </a:spcBef>
              <a:defRPr lang="it-IT" sz="1800" smtClean="0">
                <a:solidFill>
                  <a:schemeClr val="tx1"/>
                </a:solidFill>
              </a:defRPr>
            </a:lvl1pPr>
            <a:lvl2pPr>
              <a:defRPr lang="it-IT" smtClean="0"/>
            </a:lvl2pPr>
            <a:lvl3pPr>
              <a:defRPr lang="it-IT" smtClean="0"/>
            </a:lvl3pPr>
            <a:lvl4pPr>
              <a:defRPr lang="it-IT" smtClean="0"/>
            </a:lvl4pPr>
            <a:lvl5pPr>
              <a:defRPr lang="it-IT"/>
            </a:lvl5pPr>
          </a:lstStyle>
          <a:p>
            <a:pPr lvl="0"/>
            <a:r>
              <a:rPr lang="it-IT"/>
              <a:t>Contenuto multimediale</a:t>
            </a:r>
          </a:p>
        </p:txBody>
      </p:sp>
      <p:sp>
        <p:nvSpPr>
          <p:cNvPr id="13" name="Segnaposto contenuto 2">
            <a:extLst>
              <a:ext uri="{FF2B5EF4-FFF2-40B4-BE49-F238E27FC236}">
                <a16:creationId xmlns:a16="http://schemas.microsoft.com/office/drawing/2014/main" id="{6D2B416D-7B49-44B1-B69F-DA365E602485}"/>
              </a:ext>
            </a:extLst>
          </p:cNvPr>
          <p:cNvSpPr>
            <a:spLocks noGrp="1"/>
          </p:cNvSpPr>
          <p:nvPr>
            <p:ph idx="13" hasCustomPrompt="1"/>
          </p:nvPr>
        </p:nvSpPr>
        <p:spPr>
          <a:xfrm>
            <a:off x="407368" y="866367"/>
            <a:ext cx="11176620" cy="390933"/>
          </a:xfrm>
          <a:prstGeom prst="rect">
            <a:avLst/>
          </a:prstGeom>
        </p:spPr>
        <p:txBody>
          <a:bodyPr vert="horz" lIns="0" tIns="45720" rIns="91440" bIns="45720" rtlCol="0">
            <a:normAutofit/>
          </a:bodyPr>
          <a:lstStyle>
            <a:lvl1pPr>
              <a:spcBef>
                <a:spcPts val="1200"/>
              </a:spcBef>
              <a:defRPr lang="it-IT" sz="2000" b="1" smtClean="0">
                <a:solidFill>
                  <a:schemeClr val="accent2"/>
                </a:solidFill>
              </a:defRPr>
            </a:lvl1pPr>
            <a:lvl2pPr>
              <a:defRPr lang="it-IT" smtClean="0"/>
            </a:lvl2pPr>
            <a:lvl3pPr>
              <a:defRPr lang="it-IT" smtClean="0"/>
            </a:lvl3pPr>
            <a:lvl4pPr>
              <a:defRPr lang="it-IT" smtClean="0"/>
            </a:lvl4pPr>
            <a:lvl5pPr>
              <a:defRPr lang="it-IT"/>
            </a:lvl5pPr>
          </a:lstStyle>
          <a:p>
            <a:pPr lvl="0"/>
            <a:r>
              <a:rPr lang="it-IT"/>
              <a:t>Sottotitolo Calibri 20pt</a:t>
            </a:r>
          </a:p>
        </p:txBody>
      </p:sp>
      <p:sp>
        <p:nvSpPr>
          <p:cNvPr id="14" name="Titolo 1">
            <a:extLst>
              <a:ext uri="{FF2B5EF4-FFF2-40B4-BE49-F238E27FC236}">
                <a16:creationId xmlns:a16="http://schemas.microsoft.com/office/drawing/2014/main" id="{8F060CD7-CC5C-456C-8692-6917CA25CF9F}"/>
              </a:ext>
            </a:extLst>
          </p:cNvPr>
          <p:cNvSpPr>
            <a:spLocks noGrp="1"/>
          </p:cNvSpPr>
          <p:nvPr>
            <p:ph type="title" hasCustomPrompt="1"/>
          </p:nvPr>
        </p:nvSpPr>
        <p:spPr>
          <a:xfrm>
            <a:off x="407368" y="0"/>
            <a:ext cx="11176620" cy="866367"/>
          </a:xfrm>
          <a:prstGeom prst="rect">
            <a:avLst/>
          </a:prstGeom>
        </p:spPr>
        <p:txBody>
          <a:bodyPr vert="horz" lIns="0" tIns="45720" rIns="91440" bIns="45720" rtlCol="0" anchor="b">
            <a:noAutofit/>
          </a:bodyPr>
          <a:lstStyle>
            <a:lvl1pPr>
              <a:defRPr lang="it-IT">
                <a:solidFill>
                  <a:schemeClr val="tx2"/>
                </a:solidFill>
              </a:defRPr>
            </a:lvl1pPr>
          </a:lstStyle>
          <a:p>
            <a:pPr lvl="0"/>
            <a:r>
              <a:rPr lang="it-IT"/>
              <a:t>Titolo Calibri 28pt </a:t>
            </a:r>
          </a:p>
        </p:txBody>
      </p:sp>
      <p:sp>
        <p:nvSpPr>
          <p:cNvPr id="7"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8"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spTree>
    <p:extLst>
      <p:ext uri="{BB962C8B-B14F-4D97-AF65-F5344CB8AC3E}">
        <p14:creationId xmlns:p14="http://schemas.microsoft.com/office/powerpoint/2010/main" val="2040865974"/>
      </p:ext>
    </p:extLst>
  </p:cSld>
  <p:clrMapOvr>
    <a:masterClrMapping/>
  </p:clrMapOvr>
  <p:extLst>
    <p:ext uri="{DCECCB84-F9BA-43D5-87BE-67443E8EF086}">
      <p15:sldGuideLst xmlns:p15="http://schemas.microsoft.com/office/powerpoint/2012/main">
        <p15:guide id="1" orient="horz" pos="55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image" Target="../media/image13.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heme" Target="../theme/theme1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image" Target="../media/image11.png"/><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image" Target="../media/image12.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theme" Target="../theme/theme11.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13.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theme" Target="../theme/theme1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image" Target="../media/image5.emf"/><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14.xml"/><Relationship Id="rId1"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image" Target="../media/image9.png"/><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theme" Target="../theme/theme1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image" Target="../media/image1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theme" Target="../theme/theme1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image" Target="../media/image2.png"/><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image" Target="../media/image1.png"/><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microsoft.com/office/2007/relationships/hdphoto" Target="../media/hdphoto4.wdp"/><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5.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2.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2.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1.pn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7.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9.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8.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image" Target="../media/image12.pn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image" Target="../media/image11.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8" name="Immagine 17">
            <a:extLst>
              <a:ext uri="{FF2B5EF4-FFF2-40B4-BE49-F238E27FC236}">
                <a16:creationId xmlns:a16="http://schemas.microsoft.com/office/drawing/2014/main" id="{19059C4C-520D-4269-AE78-B67088B53883}"/>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249147" y="6297457"/>
            <a:ext cx="1344660" cy="429622"/>
          </a:xfrm>
          <a:prstGeom prst="rect">
            <a:avLst/>
          </a:prstGeom>
        </p:spPr>
      </p:pic>
      <p:pic>
        <p:nvPicPr>
          <p:cNvPr id="22" name="Immagine 21">
            <a:extLst>
              <a:ext uri="{FF2B5EF4-FFF2-40B4-BE49-F238E27FC236}">
                <a16:creationId xmlns:a16="http://schemas.microsoft.com/office/drawing/2014/main" id="{77BB3018-6EE5-467D-8D0E-6030B64C16F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6800" y="6297457"/>
            <a:ext cx="1640375" cy="429622"/>
          </a:xfrm>
          <a:prstGeom prst="rect">
            <a:avLst/>
          </a:prstGeom>
        </p:spPr>
      </p:pic>
    </p:spTree>
    <p:extLst>
      <p:ext uri="{BB962C8B-B14F-4D97-AF65-F5344CB8AC3E}">
        <p14:creationId xmlns:p14="http://schemas.microsoft.com/office/powerpoint/2010/main" val="2137779750"/>
      </p:ext>
    </p:extLst>
  </p:cSld>
  <p:clrMap bg1="lt1" tx1="dk1" bg2="lt2" tx2="dk2" accent1="accent1" accent2="accent2" accent3="accent3" accent4="accent4" accent5="accent5" accent6="accent6" hlink="hlink" folHlink="folHlink"/>
  <p:sldLayoutIdLst>
    <p:sldLayoutId id="2147483811" r:id="rId1"/>
    <p:sldLayoutId id="2147483745" r:id="rId2"/>
    <p:sldLayoutId id="2147483821" r:id="rId3"/>
    <p:sldLayoutId id="2147483790" r:id="rId4"/>
    <p:sldLayoutId id="2147483789" r:id="rId5"/>
    <p:sldLayoutId id="2147483794" r:id="rId6"/>
    <p:sldLayoutId id="2147483740" r:id="rId7"/>
    <p:sldLayoutId id="2147483812" r:id="rId8"/>
    <p:sldLayoutId id="2147483804" r:id="rId9"/>
    <p:sldLayoutId id="2147483805" r:id="rId10"/>
    <p:sldLayoutId id="2147483791" r:id="rId11"/>
    <p:sldLayoutId id="2147483793" r:id="rId12"/>
    <p:sldLayoutId id="2147483814" r:id="rId13"/>
    <p:sldLayoutId id="2147483815" r:id="rId14"/>
    <p:sldLayoutId id="2147483816" r:id="rId15"/>
    <p:sldLayoutId id="2147483744" r:id="rId16"/>
    <p:sldLayoutId id="2147483739" r:id="rId17"/>
    <p:sldLayoutId id="2147483806" r:id="rId18"/>
    <p:sldLayoutId id="214748406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9" name="Immagin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6800" y="6300000"/>
            <a:ext cx="1446100" cy="359999"/>
          </a:xfrm>
          <a:prstGeom prst="rect">
            <a:avLst/>
          </a:prstGeom>
        </p:spPr>
      </p:pic>
    </p:spTree>
    <p:extLst>
      <p:ext uri="{BB962C8B-B14F-4D97-AF65-F5344CB8AC3E}">
        <p14:creationId xmlns:p14="http://schemas.microsoft.com/office/powerpoint/2010/main" val="55738200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3"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7"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8"/>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1"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0803327" y="6414803"/>
            <a:ext cx="780662"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Presentazione CSLLPP</a:t>
            </a:r>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8" y="6551997"/>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it-IT"/>
              <a:t>Linea Empoli - Siena: Raddoppio Empoli - Granaiolo</a:t>
            </a:r>
            <a:endParaRPr lang="en-GB"/>
          </a:p>
        </p:txBody>
      </p:sp>
      <p:pic>
        <p:nvPicPr>
          <p:cNvPr id="19" name="Immagin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6800" y="6300002"/>
            <a:ext cx="1446100" cy="359999"/>
          </a:xfrm>
          <a:prstGeom prst="rect">
            <a:avLst/>
          </a:prstGeom>
        </p:spPr>
      </p:pic>
      <p:pic>
        <p:nvPicPr>
          <p:cNvPr id="18" name="Immagine 1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016296" y="6300559"/>
            <a:ext cx="1745747" cy="358881"/>
          </a:xfrm>
          <a:prstGeom prst="rect">
            <a:avLst/>
          </a:prstGeom>
        </p:spPr>
      </p:pic>
    </p:spTree>
    <p:extLst>
      <p:ext uri="{BB962C8B-B14F-4D97-AF65-F5344CB8AC3E}">
        <p14:creationId xmlns:p14="http://schemas.microsoft.com/office/powerpoint/2010/main" val="247548000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9" name="Immagine 1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6800" y="6300000"/>
            <a:ext cx="1446100" cy="359999"/>
          </a:xfrm>
          <a:prstGeom prst="rect">
            <a:avLst/>
          </a:prstGeom>
        </p:spPr>
      </p:pic>
    </p:spTree>
    <p:extLst>
      <p:ext uri="{BB962C8B-B14F-4D97-AF65-F5344CB8AC3E}">
        <p14:creationId xmlns:p14="http://schemas.microsoft.com/office/powerpoint/2010/main" val="213777975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Immagine 18"/>
          <p:cNvPicPr>
            <a:picLocks noChangeAspect="1"/>
          </p:cNvPicPr>
          <p:nvPr userDrawn="1"/>
        </p:nvPicPr>
        <p:blipFill>
          <a:blip r:embed="rId5"/>
          <a:stretch>
            <a:fillRect/>
          </a:stretch>
        </p:blipFill>
        <p:spPr>
          <a:xfrm>
            <a:off x="-28282" y="4032501"/>
            <a:ext cx="11908093" cy="2120669"/>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239430965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66" r:id="rId3"/>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20" name="Immagine 19"/>
          <p:cNvPicPr>
            <a:picLocks noChangeAspect="1"/>
          </p:cNvPicPr>
          <p:nvPr userDrawn="1"/>
        </p:nvPicPr>
        <p:blipFill>
          <a:blip r:embed="rId3"/>
          <a:stretch>
            <a:fillRect/>
          </a:stretch>
        </p:blipFill>
        <p:spPr>
          <a:xfrm>
            <a:off x="-28282" y="4032501"/>
            <a:ext cx="11908093" cy="2120669"/>
          </a:xfrm>
          <a:prstGeom prst="rect">
            <a:avLst/>
          </a:prstGeom>
        </p:spPr>
      </p:pic>
      <p:sp>
        <p:nvSpPr>
          <p:cNvPr id="18" name="Rettangolo 17"/>
          <p:cNvSpPr/>
          <p:nvPr userDrawn="1"/>
        </p:nvSpPr>
        <p:spPr>
          <a:xfrm>
            <a:off x="-40456" y="3429000"/>
            <a:ext cx="12232455" cy="3429000"/>
          </a:xfrm>
          <a:prstGeom prst="rect">
            <a:avLst/>
          </a:prstGeom>
          <a:solidFill>
            <a:schemeClr val="bg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2767476341"/>
      </p:ext>
    </p:extLst>
  </p:cSld>
  <p:clrMap bg1="lt1" tx1="dk1" bg2="lt2" tx2="dk2" accent1="accent1" accent2="accent2" accent3="accent3" accent4="accent4" accent5="accent5" accent6="accent6" hlink="hlink" folHlink="folHlink"/>
  <p:sldLayoutIdLst>
    <p:sldLayoutId id="2147484021" r:id="rId1"/>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9" name="Immagine 18">
            <a:extLst>
              <a:ext uri="{FF2B5EF4-FFF2-40B4-BE49-F238E27FC236}">
                <a16:creationId xmlns:a16="http://schemas.microsoft.com/office/drawing/2014/main" id="{BDEC8932-EFBA-4DEF-B333-A74DC3B823C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7988" y="6300559"/>
            <a:ext cx="1745747" cy="358881"/>
          </a:xfrm>
          <a:prstGeom prst="rect">
            <a:avLst/>
          </a:prstGeom>
        </p:spPr>
      </p:pic>
      <p:pic>
        <p:nvPicPr>
          <p:cNvPr id="18" name="Immagine 17">
            <a:extLst>
              <a:ext uri="{FF2B5EF4-FFF2-40B4-BE49-F238E27FC236}">
                <a16:creationId xmlns:a16="http://schemas.microsoft.com/office/drawing/2014/main" id="{A5B75D38-673B-4F38-86D6-9D5E18D8ADC3}"/>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328551" y="6290044"/>
            <a:ext cx="1446100" cy="359999"/>
          </a:xfrm>
          <a:prstGeom prst="rect">
            <a:avLst/>
          </a:prstGeom>
        </p:spPr>
      </p:pic>
    </p:spTree>
    <p:extLst>
      <p:ext uri="{BB962C8B-B14F-4D97-AF65-F5344CB8AC3E}">
        <p14:creationId xmlns:p14="http://schemas.microsoft.com/office/powerpoint/2010/main" val="296980997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4" descr="Riapre a Roma la stazione Vigna Clara, ferma da 30 anni. Ai Mondiali '90  funzionò solo per 8 giorni. Ecco treni, biglietti e orari - la Repubblica">
            <a:extLst>
              <a:ext uri="{FF2B5EF4-FFF2-40B4-BE49-F238E27FC236}">
                <a16:creationId xmlns:a16="http://schemas.microsoft.com/office/drawing/2014/main" id="{516FE8D4-DDC8-44A0-8C3F-ABBA492B1302}"/>
              </a:ext>
            </a:extLst>
          </p:cNvPr>
          <p:cNvPicPr>
            <a:picLocks noChangeAspect="1" noChangeArrowheads="1"/>
          </p:cNvPicPr>
          <p:nvPr userDrawn="1"/>
        </p:nvPicPr>
        <p:blipFill rotWithShape="1">
          <a:blip r:embed="rId22">
            <a:alphaModFix amt="15000"/>
            <a:extLst>
              <a:ext uri="{BEBA8EAE-BF5A-486C-A8C5-ECC9F3942E4B}">
                <a14:imgProps xmlns:a14="http://schemas.microsoft.com/office/drawing/2010/main">
                  <a14:imgLayer r:embed="rId23">
                    <a14:imgEffect>
                      <a14:colorTemperature colorTemp="2000"/>
                    </a14:imgEffect>
                    <a14:imgEffect>
                      <a14:saturation sat="0"/>
                    </a14:imgEffect>
                  </a14:imgLayer>
                </a14:imgProps>
              </a:ext>
              <a:ext uri="{28A0092B-C50C-407E-A947-70E740481C1C}">
                <a14:useLocalDpi xmlns:a14="http://schemas.microsoft.com/office/drawing/2010/main" val="0"/>
              </a:ext>
            </a:extLst>
          </a:blip>
          <a:srcRect r="3187"/>
          <a:stretch/>
        </p:blipFill>
        <p:spPr bwMode="auto">
          <a:xfrm>
            <a:off x="0" y="-1"/>
            <a:ext cx="11735615" cy="6860837"/>
          </a:xfrm>
          <a:prstGeom prst="rect">
            <a:avLst/>
          </a:prstGeom>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8" name="Immagine 17">
            <a:extLst>
              <a:ext uri="{FF2B5EF4-FFF2-40B4-BE49-F238E27FC236}">
                <a16:creationId xmlns:a16="http://schemas.microsoft.com/office/drawing/2014/main" id="{CA37459C-506B-49D6-A3CC-E47C90F1DE6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249147" y="6297457"/>
            <a:ext cx="1344660" cy="429622"/>
          </a:xfrm>
          <a:prstGeom prst="rect">
            <a:avLst/>
          </a:prstGeom>
        </p:spPr>
      </p:pic>
      <p:pic>
        <p:nvPicPr>
          <p:cNvPr id="22" name="Immagine 21">
            <a:extLst>
              <a:ext uri="{FF2B5EF4-FFF2-40B4-BE49-F238E27FC236}">
                <a16:creationId xmlns:a16="http://schemas.microsoft.com/office/drawing/2014/main" id="{44EA0CEE-0D5D-43A5-84ED-5149D31EEE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06800" y="6297457"/>
            <a:ext cx="1640375" cy="429622"/>
          </a:xfrm>
          <a:prstGeom prst="rect">
            <a:avLst/>
          </a:prstGeom>
        </p:spPr>
      </p:pic>
    </p:spTree>
    <p:extLst>
      <p:ext uri="{BB962C8B-B14F-4D97-AF65-F5344CB8AC3E}">
        <p14:creationId xmlns:p14="http://schemas.microsoft.com/office/powerpoint/2010/main" val="4177702079"/>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65000"/>
          </a:schemeClr>
        </a:solidFill>
        <a:effectLst/>
      </p:bgPr>
    </p:bg>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282" y="4032501"/>
            <a:ext cx="11908093" cy="2120669"/>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4157622732"/>
      </p:ext>
    </p:extLst>
  </p:cSld>
  <p:clrMap bg1="lt1" tx1="dk1" bg2="lt2" tx2="dk2" accent1="accent1" accent2="accent2" accent3="accent3" accent4="accent4" accent5="accent5" accent6="accent6" hlink="hlink" folHlink="folHlink"/>
  <p:sldLayoutIdLst>
    <p:sldLayoutId id="2147483799" r:id="rId1"/>
    <p:sldLayoutId id="2147483820" r:id="rId2"/>
    <p:sldLayoutId id="2147483802" r:id="rId3"/>
    <p:sldLayoutId id="214748389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20" name="Immagin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82" y="4032501"/>
            <a:ext cx="11908093" cy="2120669"/>
          </a:xfrm>
          <a:prstGeom prst="rect">
            <a:avLst/>
          </a:prstGeom>
        </p:spPr>
      </p:pic>
      <p:sp>
        <p:nvSpPr>
          <p:cNvPr id="18" name="Rettangolo 17"/>
          <p:cNvSpPr/>
          <p:nvPr userDrawn="1"/>
        </p:nvSpPr>
        <p:spPr>
          <a:xfrm>
            <a:off x="-40456" y="3429000"/>
            <a:ext cx="12232455" cy="3429000"/>
          </a:xfrm>
          <a:prstGeom prst="rect">
            <a:avLst/>
          </a:prstGeom>
          <a:solidFill>
            <a:schemeClr val="bg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19"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Tree>
    <p:extLst>
      <p:ext uri="{BB962C8B-B14F-4D97-AF65-F5344CB8AC3E}">
        <p14:creationId xmlns:p14="http://schemas.microsoft.com/office/powerpoint/2010/main" val="1516851676"/>
      </p:ext>
    </p:extLst>
  </p:cSld>
  <p:clrMap bg1="lt1" tx1="dk1" bg2="lt2" tx2="dk2" accent1="accent1" accent2="accent2" accent3="accent3" accent4="accent4" accent5="accent5" accent6="accent6" hlink="hlink" folHlink="folHlink"/>
  <p:sldLayoutIdLst>
    <p:sldLayoutId id="214748381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Immagin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8282" y="4032501"/>
            <a:ext cx="11908093" cy="2120669"/>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3498835300"/>
      </p:ext>
    </p:extLst>
  </p:cSld>
  <p:clrMap bg1="lt1" tx1="dk1" bg2="lt2" tx2="dk2" accent1="accent1" accent2="accent2" accent3="accent3" accent4="accent4" accent5="accent5" accent6="accent6" hlink="hlink" folHlink="folHlink"/>
  <p:sldLayoutIdLst>
    <p:sldLayoutId id="2147483817" r:id="rId1"/>
    <p:sldLayoutId id="214748380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18" name="Immagine 17">
            <a:extLst>
              <a:ext uri="{FF2B5EF4-FFF2-40B4-BE49-F238E27FC236}">
                <a16:creationId xmlns:a16="http://schemas.microsoft.com/office/drawing/2014/main" id="{19059C4C-520D-4269-AE78-B67088B53883}"/>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249147" y="6297457"/>
            <a:ext cx="1344660" cy="429622"/>
          </a:xfrm>
          <a:prstGeom prst="rect">
            <a:avLst/>
          </a:prstGeom>
        </p:spPr>
      </p:pic>
      <p:pic>
        <p:nvPicPr>
          <p:cNvPr id="22" name="Immagine 21">
            <a:extLst>
              <a:ext uri="{FF2B5EF4-FFF2-40B4-BE49-F238E27FC236}">
                <a16:creationId xmlns:a16="http://schemas.microsoft.com/office/drawing/2014/main" id="{77BB3018-6EE5-467D-8D0E-6030B64C16F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06800" y="6297457"/>
            <a:ext cx="1640375" cy="429622"/>
          </a:xfrm>
          <a:prstGeom prst="rect">
            <a:avLst/>
          </a:prstGeom>
        </p:spPr>
      </p:pic>
    </p:spTree>
    <p:extLst>
      <p:ext uri="{BB962C8B-B14F-4D97-AF65-F5344CB8AC3E}">
        <p14:creationId xmlns:p14="http://schemas.microsoft.com/office/powerpoint/2010/main" val="696674911"/>
      </p:ext>
    </p:extLst>
  </p:cSld>
  <p:clrMap bg1="lt1" tx1="dk1" bg2="lt2" tx2="dk2" accent1="accent1" accent2="accent2" accent3="accent3" accent4="accent4" accent5="accent5" accent6="accent6" hlink="hlink" folHlink="folHlink"/>
  <p:sldLayoutIdLst>
    <p:sldLayoutId id="2147483825"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pic>
        <p:nvPicPr>
          <p:cNvPr id="18" name="Immagine 17">
            <a:extLst>
              <a:ext uri="{FF2B5EF4-FFF2-40B4-BE49-F238E27FC236}">
                <a16:creationId xmlns:a16="http://schemas.microsoft.com/office/drawing/2014/main" id="{6BD0AA4D-1EB8-49F9-BF54-BCEC588260A0}"/>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249147" y="6297457"/>
            <a:ext cx="1344660" cy="429622"/>
          </a:xfrm>
          <a:prstGeom prst="rect">
            <a:avLst/>
          </a:prstGeom>
        </p:spPr>
      </p:pic>
      <p:pic>
        <p:nvPicPr>
          <p:cNvPr id="20" name="Immagine 19">
            <a:extLst>
              <a:ext uri="{FF2B5EF4-FFF2-40B4-BE49-F238E27FC236}">
                <a16:creationId xmlns:a16="http://schemas.microsoft.com/office/drawing/2014/main" id="{AE158469-89DD-470C-9DD5-B7A39DF783A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07988" y="6297457"/>
            <a:ext cx="1640375" cy="429622"/>
          </a:xfrm>
          <a:prstGeom prst="rect">
            <a:avLst/>
          </a:prstGeom>
        </p:spPr>
      </p:pic>
    </p:spTree>
    <p:extLst>
      <p:ext uri="{BB962C8B-B14F-4D97-AF65-F5344CB8AC3E}">
        <p14:creationId xmlns:p14="http://schemas.microsoft.com/office/powerpoint/2010/main" val="85387268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65000"/>
          </a:schemeClr>
        </a:solidFill>
        <a:effectLst/>
      </p:bgPr>
    </p:bg>
    <p:spTree>
      <p:nvGrpSpPr>
        <p:cNvPr id="1" name=""/>
        <p:cNvGrpSpPr/>
        <p:nvPr/>
      </p:nvGrpSpPr>
      <p:grpSpPr>
        <a:xfrm>
          <a:off x="0" y="0"/>
          <a:ext cx="0" cy="0"/>
          <a:chOff x="0" y="0"/>
          <a:chExt cx="0" cy="0"/>
        </a:xfrm>
      </p:grpSpPr>
      <p:pic>
        <p:nvPicPr>
          <p:cNvPr id="24" name="Immagine 23"/>
          <p:cNvPicPr>
            <a:picLocks noChangeAspect="1"/>
          </p:cNvPicPr>
          <p:nvPr userDrawn="1"/>
        </p:nvPicPr>
        <p:blipFill rotWithShape="1">
          <a:blip r:embed="rId5" cstate="email">
            <a:extLst>
              <a:ext uri="{28A0092B-C50C-407E-A947-70E740481C1C}">
                <a14:useLocalDpi xmlns:a14="http://schemas.microsoft.com/office/drawing/2010/main"/>
              </a:ext>
            </a:extLst>
          </a:blip>
          <a:srcRect t="35334" b="22889"/>
          <a:stretch/>
        </p:blipFill>
        <p:spPr>
          <a:xfrm>
            <a:off x="-40456" y="3582172"/>
            <a:ext cx="11997465" cy="3072628"/>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163089227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sp>
        <p:nvSpPr>
          <p:cNvPr id="20" name="Segnaposto data 3">
            <a:extLst>
              <a:ext uri="{FF2B5EF4-FFF2-40B4-BE49-F238E27FC236}">
                <a16:creationId xmlns:a16="http://schemas.microsoft.com/office/drawing/2014/main" id="{5B33189C-D6BE-4D66-A355-57BDFCA76730}"/>
              </a:ext>
            </a:extLst>
          </p:cNvPr>
          <p:cNvSpPr>
            <a:spLocks noGrp="1"/>
          </p:cNvSpPr>
          <p:nvPr>
            <p:ph type="dt" sz="half" idx="2"/>
          </p:nvPr>
        </p:nvSpPr>
        <p:spPr>
          <a:xfrm>
            <a:off x="11093469" y="6414801"/>
            <a:ext cx="490519" cy="123111"/>
          </a:xfrm>
          <a:prstGeom prst="rect">
            <a:avLst/>
          </a:prstGeom>
          <a:solidFill>
            <a:schemeClr val="bg1"/>
          </a:solidFill>
          <a:effectLst/>
        </p:spPr>
        <p:txBody>
          <a:bodyPr wrap="none" lIns="0" tIns="0" rIns="0" bIns="0" rtlCol="0" anchor="ctr">
            <a:spAutoFit/>
          </a:bodyPr>
          <a:lstStyle>
            <a:lvl1pPr algn="r">
              <a:defRPr lang="it-IT" sz="800" smtClean="0">
                <a:solidFill>
                  <a:schemeClr val="tx2"/>
                </a:solidFill>
                <a:effectLst/>
              </a:defRPr>
            </a:lvl1pPr>
          </a:lstStyle>
          <a:p>
            <a:pPr defTabSz="1219170"/>
            <a:r>
              <a:rPr lang="it-IT"/>
              <a:t>Formato data GG/MM/AAAA</a:t>
            </a:r>
            <a:endParaRPr lang="en-GB"/>
          </a:p>
        </p:txBody>
      </p:sp>
      <p:sp>
        <p:nvSpPr>
          <p:cNvPr id="21" name="Segnaposto piè di pagina 4">
            <a:extLst>
              <a:ext uri="{FF2B5EF4-FFF2-40B4-BE49-F238E27FC236}">
                <a16:creationId xmlns:a16="http://schemas.microsoft.com/office/drawing/2014/main" id="{5074485A-342B-4C89-A9CC-264412B3EE9B}"/>
              </a:ext>
            </a:extLst>
          </p:cNvPr>
          <p:cNvSpPr>
            <a:spLocks noGrp="1"/>
          </p:cNvSpPr>
          <p:nvPr>
            <p:ph type="ftr" sz="quarter" idx="3"/>
          </p:nvPr>
        </p:nvSpPr>
        <p:spPr>
          <a:xfrm>
            <a:off x="3118757" y="6551995"/>
            <a:ext cx="8465702" cy="123111"/>
          </a:xfrm>
          <a:prstGeom prst="rect">
            <a:avLst/>
          </a:prstGeom>
          <a:noFill/>
        </p:spPr>
        <p:txBody>
          <a:bodyPr wrap="square" lIns="0" tIns="0" rIns="0" bIns="0" rtlCol="0">
            <a:spAutoFit/>
          </a:bodyPr>
          <a:lstStyle>
            <a:lvl1pPr>
              <a:defRPr lang="it-IT" sz="800" i="0">
                <a:solidFill>
                  <a:schemeClr val="bg2"/>
                </a:solidFill>
              </a:defRPr>
            </a:lvl1pPr>
          </a:lstStyle>
          <a:p>
            <a:pPr algn="r" defTabSz="1219170"/>
            <a:r>
              <a:rPr lang="en-GB"/>
              <a:t>Titolo presentazione   </a:t>
            </a:r>
            <a:r>
              <a:rPr lang="en-GB">
                <a:solidFill>
                  <a:schemeClr val="tx2"/>
                </a:solidFill>
              </a:rPr>
              <a:t>I</a:t>
            </a:r>
            <a:r>
              <a:rPr lang="en-GB"/>
              <a:t>   Nome relatore</a:t>
            </a:r>
          </a:p>
        </p:txBody>
      </p:sp>
      <p:pic>
        <p:nvPicPr>
          <p:cNvPr id="26" name="Immagine 25"/>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07988" y="6300559"/>
            <a:ext cx="1745747" cy="358881"/>
          </a:xfrm>
          <a:prstGeom prst="rect">
            <a:avLst/>
          </a:prstGeom>
        </p:spPr>
      </p:pic>
    </p:spTree>
    <p:extLst>
      <p:ext uri="{BB962C8B-B14F-4D97-AF65-F5344CB8AC3E}">
        <p14:creationId xmlns:p14="http://schemas.microsoft.com/office/powerpoint/2010/main" val="297325047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7988" y="6300559"/>
            <a:ext cx="1745747" cy="358881"/>
          </a:xfrm>
          <a:prstGeom prst="rect">
            <a:avLst/>
          </a:prstGeom>
        </p:spPr>
      </p:pic>
      <p:sp>
        <p:nvSpPr>
          <p:cNvPr id="10" name="Rettangolo 9">
            <a:extLst>
              <a:ext uri="{FF2B5EF4-FFF2-40B4-BE49-F238E27FC236}">
                <a16:creationId xmlns:a16="http://schemas.microsoft.com/office/drawing/2014/main" id="{7466584B-8BD1-48B2-BD0C-DC7DD5380BEF}"/>
              </a:ext>
            </a:extLst>
          </p:cNvPr>
          <p:cNvSpPr/>
          <p:nvPr userDrawn="1"/>
        </p:nvSpPr>
        <p:spPr>
          <a:xfrm>
            <a:off x="11719112" y="0"/>
            <a:ext cx="4728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oup 4">
            <a:extLst>
              <a:ext uri="{FF2B5EF4-FFF2-40B4-BE49-F238E27FC236}">
                <a16:creationId xmlns:a16="http://schemas.microsoft.com/office/drawing/2014/main" id="{E93527B5-7425-47AC-89C0-2B32AE601683}"/>
              </a:ext>
            </a:extLst>
          </p:cNvPr>
          <p:cNvGrpSpPr>
            <a:grpSpLocks noChangeAspect="1"/>
          </p:cNvGrpSpPr>
          <p:nvPr userDrawn="1"/>
        </p:nvGrpSpPr>
        <p:grpSpPr bwMode="auto">
          <a:xfrm>
            <a:off x="11787016" y="90427"/>
            <a:ext cx="346160" cy="234428"/>
            <a:chOff x="-560" y="-1287"/>
            <a:chExt cx="6379" cy="4320"/>
          </a:xfrm>
        </p:grpSpPr>
        <p:sp>
          <p:nvSpPr>
            <p:cNvPr id="12" name="AutoShape 3">
              <a:extLst>
                <a:ext uri="{FF2B5EF4-FFF2-40B4-BE49-F238E27FC236}">
                  <a16:creationId xmlns:a16="http://schemas.microsoft.com/office/drawing/2014/main" id="{85DBAE22-A53B-46F6-A1C2-9F9E40807B3C}"/>
                </a:ext>
              </a:extLst>
            </p:cNvPr>
            <p:cNvSpPr>
              <a:spLocks noChangeAspect="1" noChangeArrowheads="1" noTextEdit="1"/>
            </p:cNvSpPr>
            <p:nvPr/>
          </p:nvSpPr>
          <p:spPr bwMode="auto">
            <a:xfrm>
              <a:off x="-560" y="-1287"/>
              <a:ext cx="6379"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Rectangle 5">
              <a:extLst>
                <a:ext uri="{FF2B5EF4-FFF2-40B4-BE49-F238E27FC236}">
                  <a16:creationId xmlns:a16="http://schemas.microsoft.com/office/drawing/2014/main" id="{B355A452-2788-4C68-9C15-CC51FD59A888}"/>
                </a:ext>
              </a:extLst>
            </p:cNvPr>
            <p:cNvSpPr>
              <a:spLocks noChangeArrowheads="1"/>
            </p:cNvSpPr>
            <p:nvPr/>
          </p:nvSpPr>
          <p:spPr bwMode="auto">
            <a:xfrm>
              <a:off x="-560" y="-1287"/>
              <a:ext cx="6379"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Freeform 6">
              <a:extLst>
                <a:ext uri="{FF2B5EF4-FFF2-40B4-BE49-F238E27FC236}">
                  <a16:creationId xmlns:a16="http://schemas.microsoft.com/office/drawing/2014/main" id="{B83AE660-1A7F-4C22-9AF1-535B2E94ED4B}"/>
                </a:ext>
              </a:extLst>
            </p:cNvPr>
            <p:cNvSpPr>
              <a:spLocks/>
            </p:cNvSpPr>
            <p:nvPr/>
          </p:nvSpPr>
          <p:spPr bwMode="auto">
            <a:xfrm>
              <a:off x="-560" y="423"/>
              <a:ext cx="5536" cy="2610"/>
            </a:xfrm>
            <a:custGeom>
              <a:avLst/>
              <a:gdLst>
                <a:gd name="T0" fmla="*/ 5536 w 5536"/>
                <a:gd name="T1" fmla="*/ 0 h 2610"/>
                <a:gd name="T2" fmla="*/ 5470 w 5536"/>
                <a:gd name="T3" fmla="*/ 127 h 2610"/>
                <a:gd name="T4" fmla="*/ 5449 w 5536"/>
                <a:gd name="T5" fmla="*/ 139 h 2610"/>
                <a:gd name="T6" fmla="*/ 5061 w 5536"/>
                <a:gd name="T7" fmla="*/ 164 h 2610"/>
                <a:gd name="T8" fmla="*/ 4881 w 5536"/>
                <a:gd name="T9" fmla="*/ 189 h 2610"/>
                <a:gd name="T10" fmla="*/ 4722 w 5536"/>
                <a:gd name="T11" fmla="*/ 247 h 2610"/>
                <a:gd name="T12" fmla="*/ 4585 w 5536"/>
                <a:gd name="T13" fmla="*/ 336 h 2610"/>
                <a:gd name="T14" fmla="*/ 4471 w 5536"/>
                <a:gd name="T15" fmla="*/ 460 h 2610"/>
                <a:gd name="T16" fmla="*/ 4380 w 5536"/>
                <a:gd name="T17" fmla="*/ 618 h 2610"/>
                <a:gd name="T18" fmla="*/ 4338 w 5536"/>
                <a:gd name="T19" fmla="*/ 757 h 2610"/>
                <a:gd name="T20" fmla="*/ 4318 w 5536"/>
                <a:gd name="T21" fmla="*/ 902 h 2610"/>
                <a:gd name="T22" fmla="*/ 4305 w 5536"/>
                <a:gd name="T23" fmla="*/ 1107 h 2610"/>
                <a:gd name="T24" fmla="*/ 4278 w 5536"/>
                <a:gd name="T25" fmla="*/ 1312 h 2610"/>
                <a:gd name="T26" fmla="*/ 4208 w 5536"/>
                <a:gd name="T27" fmla="*/ 1538 h 2610"/>
                <a:gd name="T28" fmla="*/ 4100 w 5536"/>
                <a:gd name="T29" fmla="*/ 1768 h 2610"/>
                <a:gd name="T30" fmla="*/ 3963 w 5536"/>
                <a:gd name="T31" fmla="*/ 1971 h 2610"/>
                <a:gd name="T32" fmla="*/ 3800 w 5536"/>
                <a:gd name="T33" fmla="*/ 2146 h 2610"/>
                <a:gd name="T34" fmla="*/ 3609 w 5536"/>
                <a:gd name="T35" fmla="*/ 2293 h 2610"/>
                <a:gd name="T36" fmla="*/ 3391 w 5536"/>
                <a:gd name="T37" fmla="*/ 2413 h 2610"/>
                <a:gd name="T38" fmla="*/ 3145 w 5536"/>
                <a:gd name="T39" fmla="*/ 2504 h 2610"/>
                <a:gd name="T40" fmla="*/ 2911 w 5536"/>
                <a:gd name="T41" fmla="*/ 2552 h 2610"/>
                <a:gd name="T42" fmla="*/ 2671 w 5536"/>
                <a:gd name="T43" fmla="*/ 2585 h 2610"/>
                <a:gd name="T44" fmla="*/ 2378 w 5536"/>
                <a:gd name="T45" fmla="*/ 2608 h 2610"/>
                <a:gd name="T46" fmla="*/ 2084 w 5536"/>
                <a:gd name="T47" fmla="*/ 2608 h 2610"/>
                <a:gd name="T48" fmla="*/ 54 w 5536"/>
                <a:gd name="T49" fmla="*/ 2608 h 2610"/>
                <a:gd name="T50" fmla="*/ 0 w 5536"/>
                <a:gd name="T51" fmla="*/ 2608 h 2610"/>
                <a:gd name="T52" fmla="*/ 64 w 5536"/>
                <a:gd name="T53" fmla="*/ 2477 h 2610"/>
                <a:gd name="T54" fmla="*/ 93 w 5536"/>
                <a:gd name="T55" fmla="*/ 2436 h 2610"/>
                <a:gd name="T56" fmla="*/ 143 w 5536"/>
                <a:gd name="T57" fmla="*/ 2426 h 2610"/>
                <a:gd name="T58" fmla="*/ 1098 w 5536"/>
                <a:gd name="T59" fmla="*/ 2419 h 2610"/>
                <a:gd name="T60" fmla="*/ 1469 w 5536"/>
                <a:gd name="T61" fmla="*/ 2396 h 2610"/>
                <a:gd name="T62" fmla="*/ 1753 w 5536"/>
                <a:gd name="T63" fmla="*/ 2368 h 2610"/>
                <a:gd name="T64" fmla="*/ 1947 w 5536"/>
                <a:gd name="T65" fmla="*/ 2336 h 2610"/>
                <a:gd name="T66" fmla="*/ 2155 w 5536"/>
                <a:gd name="T67" fmla="*/ 2268 h 2610"/>
                <a:gd name="T68" fmla="*/ 2362 w 5536"/>
                <a:gd name="T69" fmla="*/ 2162 h 2610"/>
                <a:gd name="T70" fmla="*/ 2540 w 5536"/>
                <a:gd name="T71" fmla="*/ 2028 h 2610"/>
                <a:gd name="T72" fmla="*/ 2687 w 5536"/>
                <a:gd name="T73" fmla="*/ 1866 h 2610"/>
                <a:gd name="T74" fmla="*/ 2807 w 5536"/>
                <a:gd name="T75" fmla="*/ 1675 h 2610"/>
                <a:gd name="T76" fmla="*/ 2896 w 5536"/>
                <a:gd name="T77" fmla="*/ 1453 h 2610"/>
                <a:gd name="T78" fmla="*/ 3064 w 5536"/>
                <a:gd name="T79" fmla="*/ 881 h 2610"/>
                <a:gd name="T80" fmla="*/ 3108 w 5536"/>
                <a:gd name="T81" fmla="*/ 732 h 2610"/>
                <a:gd name="T82" fmla="*/ 3170 w 5536"/>
                <a:gd name="T83" fmla="*/ 591 h 2610"/>
                <a:gd name="T84" fmla="*/ 3290 w 5536"/>
                <a:gd name="T85" fmla="*/ 423 h 2610"/>
                <a:gd name="T86" fmla="*/ 3431 w 5536"/>
                <a:gd name="T87" fmla="*/ 288 h 2610"/>
                <a:gd name="T88" fmla="*/ 3595 w 5536"/>
                <a:gd name="T89" fmla="*/ 187 h 2610"/>
                <a:gd name="T90" fmla="*/ 3785 w 5536"/>
                <a:gd name="T91" fmla="*/ 122 h 2610"/>
                <a:gd name="T92" fmla="*/ 4003 w 5536"/>
                <a:gd name="T93" fmla="*/ 91 h 2610"/>
                <a:gd name="T94" fmla="*/ 4235 w 5536"/>
                <a:gd name="T95" fmla="*/ 79 h 2610"/>
                <a:gd name="T96" fmla="*/ 5498 w 5536"/>
                <a:gd name="T97"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6" h="2610">
                  <a:moveTo>
                    <a:pt x="5515" y="0"/>
                  </a:moveTo>
                  <a:lnTo>
                    <a:pt x="5536" y="0"/>
                  </a:lnTo>
                  <a:lnTo>
                    <a:pt x="5503" y="66"/>
                  </a:lnTo>
                  <a:lnTo>
                    <a:pt x="5470" y="127"/>
                  </a:lnTo>
                  <a:lnTo>
                    <a:pt x="5463" y="135"/>
                  </a:lnTo>
                  <a:lnTo>
                    <a:pt x="5449" y="139"/>
                  </a:lnTo>
                  <a:lnTo>
                    <a:pt x="5436" y="141"/>
                  </a:lnTo>
                  <a:lnTo>
                    <a:pt x="5061" y="164"/>
                  </a:lnTo>
                  <a:lnTo>
                    <a:pt x="4968" y="172"/>
                  </a:lnTo>
                  <a:lnTo>
                    <a:pt x="4881" y="189"/>
                  </a:lnTo>
                  <a:lnTo>
                    <a:pt x="4798" y="214"/>
                  </a:lnTo>
                  <a:lnTo>
                    <a:pt x="4722" y="247"/>
                  </a:lnTo>
                  <a:lnTo>
                    <a:pt x="4651" y="288"/>
                  </a:lnTo>
                  <a:lnTo>
                    <a:pt x="4585" y="336"/>
                  </a:lnTo>
                  <a:lnTo>
                    <a:pt x="4525" y="394"/>
                  </a:lnTo>
                  <a:lnTo>
                    <a:pt x="4471" y="460"/>
                  </a:lnTo>
                  <a:lnTo>
                    <a:pt x="4423" y="535"/>
                  </a:lnTo>
                  <a:lnTo>
                    <a:pt x="4380" y="618"/>
                  </a:lnTo>
                  <a:lnTo>
                    <a:pt x="4353" y="686"/>
                  </a:lnTo>
                  <a:lnTo>
                    <a:pt x="4338" y="757"/>
                  </a:lnTo>
                  <a:lnTo>
                    <a:pt x="4326" y="829"/>
                  </a:lnTo>
                  <a:lnTo>
                    <a:pt x="4318" y="902"/>
                  </a:lnTo>
                  <a:lnTo>
                    <a:pt x="4311" y="1004"/>
                  </a:lnTo>
                  <a:lnTo>
                    <a:pt x="4305" y="1107"/>
                  </a:lnTo>
                  <a:lnTo>
                    <a:pt x="4295" y="1209"/>
                  </a:lnTo>
                  <a:lnTo>
                    <a:pt x="4278" y="1312"/>
                  </a:lnTo>
                  <a:lnTo>
                    <a:pt x="4253" y="1412"/>
                  </a:lnTo>
                  <a:lnTo>
                    <a:pt x="4208" y="1538"/>
                  </a:lnTo>
                  <a:lnTo>
                    <a:pt x="4158" y="1656"/>
                  </a:lnTo>
                  <a:lnTo>
                    <a:pt x="4100" y="1768"/>
                  </a:lnTo>
                  <a:lnTo>
                    <a:pt x="4034" y="1872"/>
                  </a:lnTo>
                  <a:lnTo>
                    <a:pt x="3963" y="1971"/>
                  </a:lnTo>
                  <a:lnTo>
                    <a:pt x="3885" y="2061"/>
                  </a:lnTo>
                  <a:lnTo>
                    <a:pt x="3800" y="2146"/>
                  </a:lnTo>
                  <a:lnTo>
                    <a:pt x="3708" y="2224"/>
                  </a:lnTo>
                  <a:lnTo>
                    <a:pt x="3609" y="2293"/>
                  </a:lnTo>
                  <a:lnTo>
                    <a:pt x="3503" y="2357"/>
                  </a:lnTo>
                  <a:lnTo>
                    <a:pt x="3391" y="2413"/>
                  </a:lnTo>
                  <a:lnTo>
                    <a:pt x="3271" y="2461"/>
                  </a:lnTo>
                  <a:lnTo>
                    <a:pt x="3145" y="2504"/>
                  </a:lnTo>
                  <a:lnTo>
                    <a:pt x="3029" y="2533"/>
                  </a:lnTo>
                  <a:lnTo>
                    <a:pt x="2911" y="2552"/>
                  </a:lnTo>
                  <a:lnTo>
                    <a:pt x="2791" y="2569"/>
                  </a:lnTo>
                  <a:lnTo>
                    <a:pt x="2671" y="2585"/>
                  </a:lnTo>
                  <a:lnTo>
                    <a:pt x="2525" y="2602"/>
                  </a:lnTo>
                  <a:lnTo>
                    <a:pt x="2378" y="2608"/>
                  </a:lnTo>
                  <a:lnTo>
                    <a:pt x="2231" y="2610"/>
                  </a:lnTo>
                  <a:lnTo>
                    <a:pt x="2084" y="2608"/>
                  </a:lnTo>
                  <a:lnTo>
                    <a:pt x="1937" y="2608"/>
                  </a:lnTo>
                  <a:lnTo>
                    <a:pt x="54" y="2608"/>
                  </a:lnTo>
                  <a:lnTo>
                    <a:pt x="0" y="2608"/>
                  </a:lnTo>
                  <a:lnTo>
                    <a:pt x="0" y="2608"/>
                  </a:lnTo>
                  <a:lnTo>
                    <a:pt x="33" y="2540"/>
                  </a:lnTo>
                  <a:lnTo>
                    <a:pt x="64" y="2477"/>
                  </a:lnTo>
                  <a:lnTo>
                    <a:pt x="75" y="2452"/>
                  </a:lnTo>
                  <a:lnTo>
                    <a:pt x="93" y="2436"/>
                  </a:lnTo>
                  <a:lnTo>
                    <a:pt x="114" y="2428"/>
                  </a:lnTo>
                  <a:lnTo>
                    <a:pt x="143" y="2426"/>
                  </a:lnTo>
                  <a:lnTo>
                    <a:pt x="621" y="2426"/>
                  </a:lnTo>
                  <a:lnTo>
                    <a:pt x="1098" y="2419"/>
                  </a:lnTo>
                  <a:lnTo>
                    <a:pt x="1284" y="2409"/>
                  </a:lnTo>
                  <a:lnTo>
                    <a:pt x="1469" y="2396"/>
                  </a:lnTo>
                  <a:lnTo>
                    <a:pt x="1655" y="2378"/>
                  </a:lnTo>
                  <a:lnTo>
                    <a:pt x="1753" y="2368"/>
                  </a:lnTo>
                  <a:lnTo>
                    <a:pt x="1850" y="2355"/>
                  </a:lnTo>
                  <a:lnTo>
                    <a:pt x="1947" y="2336"/>
                  </a:lnTo>
                  <a:lnTo>
                    <a:pt x="2043" y="2311"/>
                  </a:lnTo>
                  <a:lnTo>
                    <a:pt x="2155" y="2268"/>
                  </a:lnTo>
                  <a:lnTo>
                    <a:pt x="2264" y="2218"/>
                  </a:lnTo>
                  <a:lnTo>
                    <a:pt x="2362" y="2162"/>
                  </a:lnTo>
                  <a:lnTo>
                    <a:pt x="2455" y="2098"/>
                  </a:lnTo>
                  <a:lnTo>
                    <a:pt x="2540" y="2028"/>
                  </a:lnTo>
                  <a:lnTo>
                    <a:pt x="2617" y="1951"/>
                  </a:lnTo>
                  <a:lnTo>
                    <a:pt x="2687" y="1866"/>
                  </a:lnTo>
                  <a:lnTo>
                    <a:pt x="2751" y="1773"/>
                  </a:lnTo>
                  <a:lnTo>
                    <a:pt x="2807" y="1675"/>
                  </a:lnTo>
                  <a:lnTo>
                    <a:pt x="2855" y="1569"/>
                  </a:lnTo>
                  <a:lnTo>
                    <a:pt x="2896" y="1453"/>
                  </a:lnTo>
                  <a:lnTo>
                    <a:pt x="2983" y="1167"/>
                  </a:lnTo>
                  <a:lnTo>
                    <a:pt x="3064" y="881"/>
                  </a:lnTo>
                  <a:lnTo>
                    <a:pt x="3085" y="805"/>
                  </a:lnTo>
                  <a:lnTo>
                    <a:pt x="3108" y="732"/>
                  </a:lnTo>
                  <a:lnTo>
                    <a:pt x="3135" y="661"/>
                  </a:lnTo>
                  <a:lnTo>
                    <a:pt x="3170" y="591"/>
                  </a:lnTo>
                  <a:lnTo>
                    <a:pt x="3226" y="502"/>
                  </a:lnTo>
                  <a:lnTo>
                    <a:pt x="3290" y="423"/>
                  </a:lnTo>
                  <a:lnTo>
                    <a:pt x="3358" y="351"/>
                  </a:lnTo>
                  <a:lnTo>
                    <a:pt x="3431" y="288"/>
                  </a:lnTo>
                  <a:lnTo>
                    <a:pt x="3510" y="234"/>
                  </a:lnTo>
                  <a:lnTo>
                    <a:pt x="3595" y="187"/>
                  </a:lnTo>
                  <a:lnTo>
                    <a:pt x="3688" y="151"/>
                  </a:lnTo>
                  <a:lnTo>
                    <a:pt x="3785" y="122"/>
                  </a:lnTo>
                  <a:lnTo>
                    <a:pt x="3887" y="102"/>
                  </a:lnTo>
                  <a:lnTo>
                    <a:pt x="4003" y="91"/>
                  </a:lnTo>
                  <a:lnTo>
                    <a:pt x="4119" y="85"/>
                  </a:lnTo>
                  <a:lnTo>
                    <a:pt x="4235" y="79"/>
                  </a:lnTo>
                  <a:lnTo>
                    <a:pt x="4923" y="35"/>
                  </a:lnTo>
                  <a:lnTo>
                    <a:pt x="5498" y="0"/>
                  </a:lnTo>
                  <a:lnTo>
                    <a:pt x="55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5" name="Freeform 7">
              <a:extLst>
                <a:ext uri="{FF2B5EF4-FFF2-40B4-BE49-F238E27FC236}">
                  <a16:creationId xmlns:a16="http://schemas.microsoft.com/office/drawing/2014/main" id="{0BE6F8E9-24BA-47B8-9CCD-E18AD0A43490}"/>
                </a:ext>
              </a:extLst>
            </p:cNvPr>
            <p:cNvSpPr>
              <a:spLocks/>
            </p:cNvSpPr>
            <p:nvPr/>
          </p:nvSpPr>
          <p:spPr bwMode="auto">
            <a:xfrm>
              <a:off x="855" y="-1283"/>
              <a:ext cx="4960" cy="1437"/>
            </a:xfrm>
            <a:custGeom>
              <a:avLst/>
              <a:gdLst>
                <a:gd name="T0" fmla="*/ 4896 w 4960"/>
                <a:gd name="T1" fmla="*/ 0 h 1437"/>
                <a:gd name="T2" fmla="*/ 4960 w 4960"/>
                <a:gd name="T3" fmla="*/ 0 h 1437"/>
                <a:gd name="T4" fmla="*/ 4935 w 4960"/>
                <a:gd name="T5" fmla="*/ 46 h 1437"/>
                <a:gd name="T6" fmla="*/ 4912 w 4960"/>
                <a:gd name="T7" fmla="*/ 89 h 1437"/>
                <a:gd name="T8" fmla="*/ 4892 w 4960"/>
                <a:gd name="T9" fmla="*/ 131 h 1437"/>
                <a:gd name="T10" fmla="*/ 4879 w 4960"/>
                <a:gd name="T11" fmla="*/ 162 h 1437"/>
                <a:gd name="T12" fmla="*/ 4860 w 4960"/>
                <a:gd name="T13" fmla="*/ 181 h 1437"/>
                <a:gd name="T14" fmla="*/ 4838 w 4960"/>
                <a:gd name="T15" fmla="*/ 195 h 1437"/>
                <a:gd name="T16" fmla="*/ 4809 w 4960"/>
                <a:gd name="T17" fmla="*/ 201 h 1437"/>
                <a:gd name="T18" fmla="*/ 4776 w 4960"/>
                <a:gd name="T19" fmla="*/ 203 h 1437"/>
                <a:gd name="T20" fmla="*/ 4287 w 4960"/>
                <a:gd name="T21" fmla="*/ 201 h 1437"/>
                <a:gd name="T22" fmla="*/ 3798 w 4960"/>
                <a:gd name="T23" fmla="*/ 203 h 1437"/>
                <a:gd name="T24" fmla="*/ 3590 w 4960"/>
                <a:gd name="T25" fmla="*/ 207 h 1437"/>
                <a:gd name="T26" fmla="*/ 3381 w 4960"/>
                <a:gd name="T27" fmla="*/ 216 h 1437"/>
                <a:gd name="T28" fmla="*/ 3172 w 4960"/>
                <a:gd name="T29" fmla="*/ 234 h 1437"/>
                <a:gd name="T30" fmla="*/ 2965 w 4960"/>
                <a:gd name="T31" fmla="*/ 261 h 1437"/>
                <a:gd name="T32" fmla="*/ 2826 w 4960"/>
                <a:gd name="T33" fmla="*/ 284 h 1437"/>
                <a:gd name="T34" fmla="*/ 2689 w 4960"/>
                <a:gd name="T35" fmla="*/ 313 h 1437"/>
                <a:gd name="T36" fmla="*/ 2554 w 4960"/>
                <a:gd name="T37" fmla="*/ 350 h 1437"/>
                <a:gd name="T38" fmla="*/ 2420 w 4960"/>
                <a:gd name="T39" fmla="*/ 394 h 1437"/>
                <a:gd name="T40" fmla="*/ 2289 w 4960"/>
                <a:gd name="T41" fmla="*/ 446 h 1437"/>
                <a:gd name="T42" fmla="*/ 2161 w 4960"/>
                <a:gd name="T43" fmla="*/ 508 h 1437"/>
                <a:gd name="T44" fmla="*/ 2047 w 4960"/>
                <a:gd name="T45" fmla="*/ 576 h 1437"/>
                <a:gd name="T46" fmla="*/ 1941 w 4960"/>
                <a:gd name="T47" fmla="*/ 651 h 1437"/>
                <a:gd name="T48" fmla="*/ 1840 w 4960"/>
                <a:gd name="T49" fmla="*/ 734 h 1437"/>
                <a:gd name="T50" fmla="*/ 1746 w 4960"/>
                <a:gd name="T51" fmla="*/ 823 h 1437"/>
                <a:gd name="T52" fmla="*/ 1660 w 4960"/>
                <a:gd name="T53" fmla="*/ 921 h 1437"/>
                <a:gd name="T54" fmla="*/ 1579 w 4960"/>
                <a:gd name="T55" fmla="*/ 1026 h 1437"/>
                <a:gd name="T56" fmla="*/ 1496 w 4960"/>
                <a:gd name="T57" fmla="*/ 1151 h 1437"/>
                <a:gd name="T58" fmla="*/ 1417 w 4960"/>
                <a:gd name="T59" fmla="*/ 1281 h 1437"/>
                <a:gd name="T60" fmla="*/ 1338 w 4960"/>
                <a:gd name="T61" fmla="*/ 1410 h 1437"/>
                <a:gd name="T62" fmla="*/ 1326 w 4960"/>
                <a:gd name="T63" fmla="*/ 1426 h 1437"/>
                <a:gd name="T64" fmla="*/ 1313 w 4960"/>
                <a:gd name="T65" fmla="*/ 1433 h 1437"/>
                <a:gd name="T66" fmla="*/ 1295 w 4960"/>
                <a:gd name="T67" fmla="*/ 1437 h 1437"/>
                <a:gd name="T68" fmla="*/ 37 w 4960"/>
                <a:gd name="T69" fmla="*/ 1437 h 1437"/>
                <a:gd name="T70" fmla="*/ 21 w 4960"/>
                <a:gd name="T71" fmla="*/ 1435 h 1437"/>
                <a:gd name="T72" fmla="*/ 0 w 4960"/>
                <a:gd name="T73" fmla="*/ 1435 h 1437"/>
                <a:gd name="T74" fmla="*/ 64 w 4960"/>
                <a:gd name="T75" fmla="*/ 1310 h 1437"/>
                <a:gd name="T76" fmla="*/ 126 w 4960"/>
                <a:gd name="T77" fmla="*/ 1186 h 1437"/>
                <a:gd name="T78" fmla="*/ 186 w 4960"/>
                <a:gd name="T79" fmla="*/ 1061 h 1437"/>
                <a:gd name="T80" fmla="*/ 247 w 4960"/>
                <a:gd name="T81" fmla="*/ 937 h 1437"/>
                <a:gd name="T82" fmla="*/ 315 w 4960"/>
                <a:gd name="T83" fmla="*/ 817 h 1437"/>
                <a:gd name="T84" fmla="*/ 389 w 4960"/>
                <a:gd name="T85" fmla="*/ 701 h 1437"/>
                <a:gd name="T86" fmla="*/ 458 w 4960"/>
                <a:gd name="T87" fmla="*/ 607 h 1437"/>
                <a:gd name="T88" fmla="*/ 533 w 4960"/>
                <a:gd name="T89" fmla="*/ 520 h 1437"/>
                <a:gd name="T90" fmla="*/ 615 w 4960"/>
                <a:gd name="T91" fmla="*/ 440 h 1437"/>
                <a:gd name="T92" fmla="*/ 700 w 4960"/>
                <a:gd name="T93" fmla="*/ 367 h 1437"/>
                <a:gd name="T94" fmla="*/ 791 w 4960"/>
                <a:gd name="T95" fmla="*/ 301 h 1437"/>
                <a:gd name="T96" fmla="*/ 887 w 4960"/>
                <a:gd name="T97" fmla="*/ 243 h 1437"/>
                <a:gd name="T98" fmla="*/ 990 w 4960"/>
                <a:gd name="T99" fmla="*/ 191 h 1437"/>
                <a:gd name="T100" fmla="*/ 1096 w 4960"/>
                <a:gd name="T101" fmla="*/ 147 h 1437"/>
                <a:gd name="T102" fmla="*/ 1206 w 4960"/>
                <a:gd name="T103" fmla="*/ 108 h 1437"/>
                <a:gd name="T104" fmla="*/ 1351 w 4960"/>
                <a:gd name="T105" fmla="*/ 69 h 1437"/>
                <a:gd name="T106" fmla="*/ 1496 w 4960"/>
                <a:gd name="T107" fmla="*/ 40 h 1437"/>
                <a:gd name="T108" fmla="*/ 1645 w 4960"/>
                <a:gd name="T109" fmla="*/ 21 h 1437"/>
                <a:gd name="T110" fmla="*/ 1794 w 4960"/>
                <a:gd name="T111" fmla="*/ 10 h 1437"/>
                <a:gd name="T112" fmla="*/ 1954 w 4960"/>
                <a:gd name="T113" fmla="*/ 4 h 1437"/>
                <a:gd name="T114" fmla="*/ 2117 w 4960"/>
                <a:gd name="T115" fmla="*/ 2 h 1437"/>
                <a:gd name="T116" fmla="*/ 4896 w 4960"/>
                <a:gd name="T117"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0" h="1437">
                  <a:moveTo>
                    <a:pt x="4896" y="0"/>
                  </a:moveTo>
                  <a:lnTo>
                    <a:pt x="4960" y="0"/>
                  </a:lnTo>
                  <a:lnTo>
                    <a:pt x="4935" y="46"/>
                  </a:lnTo>
                  <a:lnTo>
                    <a:pt x="4912" y="89"/>
                  </a:lnTo>
                  <a:lnTo>
                    <a:pt x="4892" y="131"/>
                  </a:lnTo>
                  <a:lnTo>
                    <a:pt x="4879" y="162"/>
                  </a:lnTo>
                  <a:lnTo>
                    <a:pt x="4860" y="181"/>
                  </a:lnTo>
                  <a:lnTo>
                    <a:pt x="4838" y="195"/>
                  </a:lnTo>
                  <a:lnTo>
                    <a:pt x="4809" y="201"/>
                  </a:lnTo>
                  <a:lnTo>
                    <a:pt x="4776" y="203"/>
                  </a:lnTo>
                  <a:lnTo>
                    <a:pt x="4287" y="201"/>
                  </a:lnTo>
                  <a:lnTo>
                    <a:pt x="3798" y="203"/>
                  </a:lnTo>
                  <a:lnTo>
                    <a:pt x="3590" y="207"/>
                  </a:lnTo>
                  <a:lnTo>
                    <a:pt x="3381" y="216"/>
                  </a:lnTo>
                  <a:lnTo>
                    <a:pt x="3172" y="234"/>
                  </a:lnTo>
                  <a:lnTo>
                    <a:pt x="2965" y="261"/>
                  </a:lnTo>
                  <a:lnTo>
                    <a:pt x="2826" y="284"/>
                  </a:lnTo>
                  <a:lnTo>
                    <a:pt x="2689" y="313"/>
                  </a:lnTo>
                  <a:lnTo>
                    <a:pt x="2554" y="350"/>
                  </a:lnTo>
                  <a:lnTo>
                    <a:pt x="2420" y="394"/>
                  </a:lnTo>
                  <a:lnTo>
                    <a:pt x="2289" y="446"/>
                  </a:lnTo>
                  <a:lnTo>
                    <a:pt x="2161" y="508"/>
                  </a:lnTo>
                  <a:lnTo>
                    <a:pt x="2047" y="576"/>
                  </a:lnTo>
                  <a:lnTo>
                    <a:pt x="1941" y="651"/>
                  </a:lnTo>
                  <a:lnTo>
                    <a:pt x="1840" y="734"/>
                  </a:lnTo>
                  <a:lnTo>
                    <a:pt x="1746" y="823"/>
                  </a:lnTo>
                  <a:lnTo>
                    <a:pt x="1660" y="921"/>
                  </a:lnTo>
                  <a:lnTo>
                    <a:pt x="1579" y="1026"/>
                  </a:lnTo>
                  <a:lnTo>
                    <a:pt x="1496" y="1151"/>
                  </a:lnTo>
                  <a:lnTo>
                    <a:pt x="1417" y="1281"/>
                  </a:lnTo>
                  <a:lnTo>
                    <a:pt x="1338" y="1410"/>
                  </a:lnTo>
                  <a:lnTo>
                    <a:pt x="1326" y="1426"/>
                  </a:lnTo>
                  <a:lnTo>
                    <a:pt x="1313" y="1433"/>
                  </a:lnTo>
                  <a:lnTo>
                    <a:pt x="1295" y="1437"/>
                  </a:lnTo>
                  <a:lnTo>
                    <a:pt x="37" y="1437"/>
                  </a:lnTo>
                  <a:lnTo>
                    <a:pt x="21" y="1435"/>
                  </a:lnTo>
                  <a:lnTo>
                    <a:pt x="0" y="1435"/>
                  </a:lnTo>
                  <a:lnTo>
                    <a:pt x="64" y="1310"/>
                  </a:lnTo>
                  <a:lnTo>
                    <a:pt x="126" y="1186"/>
                  </a:lnTo>
                  <a:lnTo>
                    <a:pt x="186" y="1061"/>
                  </a:lnTo>
                  <a:lnTo>
                    <a:pt x="247" y="937"/>
                  </a:lnTo>
                  <a:lnTo>
                    <a:pt x="315" y="817"/>
                  </a:lnTo>
                  <a:lnTo>
                    <a:pt x="389" y="701"/>
                  </a:lnTo>
                  <a:lnTo>
                    <a:pt x="458" y="607"/>
                  </a:lnTo>
                  <a:lnTo>
                    <a:pt x="533" y="520"/>
                  </a:lnTo>
                  <a:lnTo>
                    <a:pt x="615" y="440"/>
                  </a:lnTo>
                  <a:lnTo>
                    <a:pt x="700" y="367"/>
                  </a:lnTo>
                  <a:lnTo>
                    <a:pt x="791" y="301"/>
                  </a:lnTo>
                  <a:lnTo>
                    <a:pt x="887" y="243"/>
                  </a:lnTo>
                  <a:lnTo>
                    <a:pt x="990" y="191"/>
                  </a:lnTo>
                  <a:lnTo>
                    <a:pt x="1096" y="147"/>
                  </a:lnTo>
                  <a:lnTo>
                    <a:pt x="1206" y="108"/>
                  </a:lnTo>
                  <a:lnTo>
                    <a:pt x="1351" y="69"/>
                  </a:lnTo>
                  <a:lnTo>
                    <a:pt x="1496" y="40"/>
                  </a:lnTo>
                  <a:lnTo>
                    <a:pt x="1645" y="21"/>
                  </a:lnTo>
                  <a:lnTo>
                    <a:pt x="1794" y="10"/>
                  </a:lnTo>
                  <a:lnTo>
                    <a:pt x="1954" y="4"/>
                  </a:lnTo>
                  <a:lnTo>
                    <a:pt x="2117" y="2"/>
                  </a:lnTo>
                  <a:lnTo>
                    <a:pt x="4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6" name="Freeform 8">
              <a:extLst>
                <a:ext uri="{FF2B5EF4-FFF2-40B4-BE49-F238E27FC236}">
                  <a16:creationId xmlns:a16="http://schemas.microsoft.com/office/drawing/2014/main" id="{61144228-6360-4B55-95F5-F9B22AED9A89}"/>
                </a:ext>
              </a:extLst>
            </p:cNvPr>
            <p:cNvSpPr>
              <a:spLocks/>
            </p:cNvSpPr>
            <p:nvPr/>
          </p:nvSpPr>
          <p:spPr bwMode="auto">
            <a:xfrm>
              <a:off x="-365" y="643"/>
              <a:ext cx="2316" cy="1988"/>
            </a:xfrm>
            <a:custGeom>
              <a:avLst/>
              <a:gdLst>
                <a:gd name="T0" fmla="*/ 2297 w 2316"/>
                <a:gd name="T1" fmla="*/ 0 h 1988"/>
                <a:gd name="T2" fmla="*/ 2316 w 2316"/>
                <a:gd name="T3" fmla="*/ 0 h 1988"/>
                <a:gd name="T4" fmla="*/ 2250 w 2316"/>
                <a:gd name="T5" fmla="*/ 124 h 1988"/>
                <a:gd name="T6" fmla="*/ 2185 w 2316"/>
                <a:gd name="T7" fmla="*/ 245 h 1988"/>
                <a:gd name="T8" fmla="*/ 2038 w 2316"/>
                <a:gd name="T9" fmla="*/ 510 h 1988"/>
                <a:gd name="T10" fmla="*/ 1885 w 2316"/>
                <a:gd name="T11" fmla="*/ 771 h 1988"/>
                <a:gd name="T12" fmla="*/ 1726 w 2316"/>
                <a:gd name="T13" fmla="*/ 1028 h 1988"/>
                <a:gd name="T14" fmla="*/ 1560 w 2316"/>
                <a:gd name="T15" fmla="*/ 1281 h 1988"/>
                <a:gd name="T16" fmla="*/ 1496 w 2316"/>
                <a:gd name="T17" fmla="*/ 1368 h 1988"/>
                <a:gd name="T18" fmla="*/ 1431 w 2316"/>
                <a:gd name="T19" fmla="*/ 1455 h 1988"/>
                <a:gd name="T20" fmla="*/ 1361 w 2316"/>
                <a:gd name="T21" fmla="*/ 1536 h 1988"/>
                <a:gd name="T22" fmla="*/ 1286 w 2316"/>
                <a:gd name="T23" fmla="*/ 1613 h 1988"/>
                <a:gd name="T24" fmla="*/ 1205 w 2316"/>
                <a:gd name="T25" fmla="*/ 1685 h 1988"/>
                <a:gd name="T26" fmla="*/ 1118 w 2316"/>
                <a:gd name="T27" fmla="*/ 1751 h 1988"/>
                <a:gd name="T28" fmla="*/ 1036 w 2316"/>
                <a:gd name="T29" fmla="*/ 1803 h 1988"/>
                <a:gd name="T30" fmla="*/ 951 w 2316"/>
                <a:gd name="T31" fmla="*/ 1847 h 1988"/>
                <a:gd name="T32" fmla="*/ 864 w 2316"/>
                <a:gd name="T33" fmla="*/ 1884 h 1988"/>
                <a:gd name="T34" fmla="*/ 773 w 2316"/>
                <a:gd name="T35" fmla="*/ 1913 h 1988"/>
                <a:gd name="T36" fmla="*/ 683 w 2316"/>
                <a:gd name="T37" fmla="*/ 1936 h 1988"/>
                <a:gd name="T38" fmla="*/ 586 w 2316"/>
                <a:gd name="T39" fmla="*/ 1953 h 1988"/>
                <a:gd name="T40" fmla="*/ 449 w 2316"/>
                <a:gd name="T41" fmla="*/ 1971 h 1988"/>
                <a:gd name="T42" fmla="*/ 311 w 2316"/>
                <a:gd name="T43" fmla="*/ 1980 h 1988"/>
                <a:gd name="T44" fmla="*/ 172 w 2316"/>
                <a:gd name="T45" fmla="*/ 1986 h 1988"/>
                <a:gd name="T46" fmla="*/ 33 w 2316"/>
                <a:gd name="T47" fmla="*/ 1988 h 1988"/>
                <a:gd name="T48" fmla="*/ 18 w 2316"/>
                <a:gd name="T49" fmla="*/ 1988 h 1988"/>
                <a:gd name="T50" fmla="*/ 0 w 2316"/>
                <a:gd name="T51" fmla="*/ 1988 h 1988"/>
                <a:gd name="T52" fmla="*/ 8 w 2316"/>
                <a:gd name="T53" fmla="*/ 1969 h 1988"/>
                <a:gd name="T54" fmla="*/ 14 w 2316"/>
                <a:gd name="T55" fmla="*/ 1955 h 1988"/>
                <a:gd name="T56" fmla="*/ 916 w 2316"/>
                <a:gd name="T57" fmla="*/ 168 h 1988"/>
                <a:gd name="T58" fmla="*/ 928 w 2316"/>
                <a:gd name="T59" fmla="*/ 149 h 1988"/>
                <a:gd name="T60" fmla="*/ 945 w 2316"/>
                <a:gd name="T61" fmla="*/ 137 h 1988"/>
                <a:gd name="T62" fmla="*/ 967 w 2316"/>
                <a:gd name="T63" fmla="*/ 133 h 1988"/>
                <a:gd name="T64" fmla="*/ 1753 w 2316"/>
                <a:gd name="T65" fmla="*/ 54 h 1988"/>
                <a:gd name="T66" fmla="*/ 2281 w 2316"/>
                <a:gd name="T67" fmla="*/ 0 h 1988"/>
                <a:gd name="T68" fmla="*/ 2297 w 2316"/>
                <a:gd name="T69"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6" h="1988">
                  <a:moveTo>
                    <a:pt x="2297" y="0"/>
                  </a:moveTo>
                  <a:lnTo>
                    <a:pt x="2316" y="0"/>
                  </a:lnTo>
                  <a:lnTo>
                    <a:pt x="2250" y="124"/>
                  </a:lnTo>
                  <a:lnTo>
                    <a:pt x="2185" y="245"/>
                  </a:lnTo>
                  <a:lnTo>
                    <a:pt x="2038" y="510"/>
                  </a:lnTo>
                  <a:lnTo>
                    <a:pt x="1885" y="771"/>
                  </a:lnTo>
                  <a:lnTo>
                    <a:pt x="1726" y="1028"/>
                  </a:lnTo>
                  <a:lnTo>
                    <a:pt x="1560" y="1281"/>
                  </a:lnTo>
                  <a:lnTo>
                    <a:pt x="1496" y="1368"/>
                  </a:lnTo>
                  <a:lnTo>
                    <a:pt x="1431" y="1455"/>
                  </a:lnTo>
                  <a:lnTo>
                    <a:pt x="1361" y="1536"/>
                  </a:lnTo>
                  <a:lnTo>
                    <a:pt x="1286" y="1613"/>
                  </a:lnTo>
                  <a:lnTo>
                    <a:pt x="1205" y="1685"/>
                  </a:lnTo>
                  <a:lnTo>
                    <a:pt x="1118" y="1751"/>
                  </a:lnTo>
                  <a:lnTo>
                    <a:pt x="1036" y="1803"/>
                  </a:lnTo>
                  <a:lnTo>
                    <a:pt x="951" y="1847"/>
                  </a:lnTo>
                  <a:lnTo>
                    <a:pt x="864" y="1884"/>
                  </a:lnTo>
                  <a:lnTo>
                    <a:pt x="773" y="1913"/>
                  </a:lnTo>
                  <a:lnTo>
                    <a:pt x="683" y="1936"/>
                  </a:lnTo>
                  <a:lnTo>
                    <a:pt x="586" y="1953"/>
                  </a:lnTo>
                  <a:lnTo>
                    <a:pt x="449" y="1971"/>
                  </a:lnTo>
                  <a:lnTo>
                    <a:pt x="311" y="1980"/>
                  </a:lnTo>
                  <a:lnTo>
                    <a:pt x="172" y="1986"/>
                  </a:lnTo>
                  <a:lnTo>
                    <a:pt x="33" y="1988"/>
                  </a:lnTo>
                  <a:lnTo>
                    <a:pt x="18" y="1988"/>
                  </a:lnTo>
                  <a:lnTo>
                    <a:pt x="0" y="1988"/>
                  </a:lnTo>
                  <a:lnTo>
                    <a:pt x="8" y="1969"/>
                  </a:lnTo>
                  <a:lnTo>
                    <a:pt x="14" y="1955"/>
                  </a:lnTo>
                  <a:lnTo>
                    <a:pt x="916" y="168"/>
                  </a:lnTo>
                  <a:lnTo>
                    <a:pt x="928" y="149"/>
                  </a:lnTo>
                  <a:lnTo>
                    <a:pt x="945" y="137"/>
                  </a:lnTo>
                  <a:lnTo>
                    <a:pt x="967" y="133"/>
                  </a:lnTo>
                  <a:lnTo>
                    <a:pt x="1753" y="54"/>
                  </a:lnTo>
                  <a:lnTo>
                    <a:pt x="2281" y="0"/>
                  </a:lnTo>
                  <a:lnTo>
                    <a:pt x="22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7" name="Freeform 9">
              <a:extLst>
                <a:ext uri="{FF2B5EF4-FFF2-40B4-BE49-F238E27FC236}">
                  <a16:creationId xmlns:a16="http://schemas.microsoft.com/office/drawing/2014/main" id="{88DFCB77-4787-41C9-BEEE-C96E24C96E86}"/>
                </a:ext>
              </a:extLst>
            </p:cNvPr>
            <p:cNvSpPr>
              <a:spLocks/>
            </p:cNvSpPr>
            <p:nvPr/>
          </p:nvSpPr>
          <p:spPr bwMode="auto">
            <a:xfrm>
              <a:off x="3146" y="-875"/>
              <a:ext cx="2472" cy="1029"/>
            </a:xfrm>
            <a:custGeom>
              <a:avLst/>
              <a:gdLst>
                <a:gd name="T0" fmla="*/ 2451 w 2472"/>
                <a:gd name="T1" fmla="*/ 0 h 1029"/>
                <a:gd name="T2" fmla="*/ 2472 w 2472"/>
                <a:gd name="T3" fmla="*/ 0 h 1029"/>
                <a:gd name="T4" fmla="*/ 2426 w 2472"/>
                <a:gd name="T5" fmla="*/ 94 h 1029"/>
                <a:gd name="T6" fmla="*/ 2379 w 2472"/>
                <a:gd name="T7" fmla="*/ 185 h 1029"/>
                <a:gd name="T8" fmla="*/ 1977 w 2472"/>
                <a:gd name="T9" fmla="*/ 1004 h 1029"/>
                <a:gd name="T10" fmla="*/ 1967 w 2472"/>
                <a:gd name="T11" fmla="*/ 1018 h 1029"/>
                <a:gd name="T12" fmla="*/ 1956 w 2472"/>
                <a:gd name="T13" fmla="*/ 1027 h 1029"/>
                <a:gd name="T14" fmla="*/ 1937 w 2472"/>
                <a:gd name="T15" fmla="*/ 1029 h 1029"/>
                <a:gd name="T16" fmla="*/ 23 w 2472"/>
                <a:gd name="T17" fmla="*/ 1029 h 1029"/>
                <a:gd name="T18" fmla="*/ 17 w 2472"/>
                <a:gd name="T19" fmla="*/ 1027 h 1029"/>
                <a:gd name="T20" fmla="*/ 9 w 2472"/>
                <a:gd name="T21" fmla="*/ 1027 h 1029"/>
                <a:gd name="T22" fmla="*/ 0 w 2472"/>
                <a:gd name="T23" fmla="*/ 1027 h 1029"/>
                <a:gd name="T24" fmla="*/ 48 w 2472"/>
                <a:gd name="T25" fmla="*/ 938 h 1029"/>
                <a:gd name="T26" fmla="*/ 100 w 2472"/>
                <a:gd name="T27" fmla="*/ 852 h 1029"/>
                <a:gd name="T28" fmla="*/ 152 w 2472"/>
                <a:gd name="T29" fmla="*/ 767 h 1029"/>
                <a:gd name="T30" fmla="*/ 210 w 2472"/>
                <a:gd name="T31" fmla="*/ 683 h 1029"/>
                <a:gd name="T32" fmla="*/ 270 w 2472"/>
                <a:gd name="T33" fmla="*/ 606 h 1029"/>
                <a:gd name="T34" fmla="*/ 334 w 2472"/>
                <a:gd name="T35" fmla="*/ 531 h 1029"/>
                <a:gd name="T36" fmla="*/ 404 w 2472"/>
                <a:gd name="T37" fmla="*/ 461 h 1029"/>
                <a:gd name="T38" fmla="*/ 479 w 2472"/>
                <a:gd name="T39" fmla="*/ 396 h 1029"/>
                <a:gd name="T40" fmla="*/ 560 w 2472"/>
                <a:gd name="T41" fmla="*/ 336 h 1029"/>
                <a:gd name="T42" fmla="*/ 647 w 2472"/>
                <a:gd name="T43" fmla="*/ 284 h 1029"/>
                <a:gd name="T44" fmla="*/ 744 w 2472"/>
                <a:gd name="T45" fmla="*/ 235 h 1029"/>
                <a:gd name="T46" fmla="*/ 842 w 2472"/>
                <a:gd name="T47" fmla="*/ 195 h 1029"/>
                <a:gd name="T48" fmla="*/ 941 w 2472"/>
                <a:gd name="T49" fmla="*/ 162 h 1029"/>
                <a:gd name="T50" fmla="*/ 1043 w 2472"/>
                <a:gd name="T51" fmla="*/ 133 h 1029"/>
                <a:gd name="T52" fmla="*/ 1148 w 2472"/>
                <a:gd name="T53" fmla="*/ 108 h 1029"/>
                <a:gd name="T54" fmla="*/ 1320 w 2472"/>
                <a:gd name="T55" fmla="*/ 75 h 1029"/>
                <a:gd name="T56" fmla="*/ 1492 w 2472"/>
                <a:gd name="T57" fmla="*/ 50 h 1029"/>
                <a:gd name="T58" fmla="*/ 1666 w 2472"/>
                <a:gd name="T59" fmla="*/ 32 h 1029"/>
                <a:gd name="T60" fmla="*/ 1842 w 2472"/>
                <a:gd name="T61" fmla="*/ 21 h 1029"/>
                <a:gd name="T62" fmla="*/ 2138 w 2472"/>
                <a:gd name="T63" fmla="*/ 9 h 1029"/>
                <a:gd name="T64" fmla="*/ 2433 w 2472"/>
                <a:gd name="T65" fmla="*/ 0 h 1029"/>
                <a:gd name="T66" fmla="*/ 2451 w 2472"/>
                <a:gd name="T67"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2" h="1029">
                  <a:moveTo>
                    <a:pt x="2451" y="0"/>
                  </a:moveTo>
                  <a:lnTo>
                    <a:pt x="2472" y="0"/>
                  </a:lnTo>
                  <a:lnTo>
                    <a:pt x="2426" y="94"/>
                  </a:lnTo>
                  <a:lnTo>
                    <a:pt x="2379" y="185"/>
                  </a:lnTo>
                  <a:lnTo>
                    <a:pt x="1977" y="1004"/>
                  </a:lnTo>
                  <a:lnTo>
                    <a:pt x="1967" y="1018"/>
                  </a:lnTo>
                  <a:lnTo>
                    <a:pt x="1956" y="1027"/>
                  </a:lnTo>
                  <a:lnTo>
                    <a:pt x="1937" y="1029"/>
                  </a:lnTo>
                  <a:lnTo>
                    <a:pt x="23" y="1029"/>
                  </a:lnTo>
                  <a:lnTo>
                    <a:pt x="17" y="1027"/>
                  </a:lnTo>
                  <a:lnTo>
                    <a:pt x="9" y="1027"/>
                  </a:lnTo>
                  <a:lnTo>
                    <a:pt x="0" y="1027"/>
                  </a:lnTo>
                  <a:lnTo>
                    <a:pt x="48" y="938"/>
                  </a:lnTo>
                  <a:lnTo>
                    <a:pt x="100" y="852"/>
                  </a:lnTo>
                  <a:lnTo>
                    <a:pt x="152" y="767"/>
                  </a:lnTo>
                  <a:lnTo>
                    <a:pt x="210" y="683"/>
                  </a:lnTo>
                  <a:lnTo>
                    <a:pt x="270" y="606"/>
                  </a:lnTo>
                  <a:lnTo>
                    <a:pt x="334" y="531"/>
                  </a:lnTo>
                  <a:lnTo>
                    <a:pt x="404" y="461"/>
                  </a:lnTo>
                  <a:lnTo>
                    <a:pt x="479" y="396"/>
                  </a:lnTo>
                  <a:lnTo>
                    <a:pt x="560" y="336"/>
                  </a:lnTo>
                  <a:lnTo>
                    <a:pt x="647" y="284"/>
                  </a:lnTo>
                  <a:lnTo>
                    <a:pt x="744" y="235"/>
                  </a:lnTo>
                  <a:lnTo>
                    <a:pt x="842" y="195"/>
                  </a:lnTo>
                  <a:lnTo>
                    <a:pt x="941" y="162"/>
                  </a:lnTo>
                  <a:lnTo>
                    <a:pt x="1043" y="133"/>
                  </a:lnTo>
                  <a:lnTo>
                    <a:pt x="1148" y="108"/>
                  </a:lnTo>
                  <a:lnTo>
                    <a:pt x="1320" y="75"/>
                  </a:lnTo>
                  <a:lnTo>
                    <a:pt x="1492" y="50"/>
                  </a:lnTo>
                  <a:lnTo>
                    <a:pt x="1666" y="32"/>
                  </a:lnTo>
                  <a:lnTo>
                    <a:pt x="1842" y="21"/>
                  </a:lnTo>
                  <a:lnTo>
                    <a:pt x="2138" y="9"/>
                  </a:lnTo>
                  <a:lnTo>
                    <a:pt x="2433" y="0"/>
                  </a:lnTo>
                  <a:lnTo>
                    <a:pt x="24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36" name="Segnaposto numero diapositiva 5">
            <a:extLst>
              <a:ext uri="{FF2B5EF4-FFF2-40B4-BE49-F238E27FC236}">
                <a16:creationId xmlns:a16="http://schemas.microsoft.com/office/drawing/2014/main" id="{79A77BD1-CC86-49F8-A7FD-E0EB30E9AA60}"/>
              </a:ext>
            </a:extLst>
          </p:cNvPr>
          <p:cNvSpPr txBox="1">
            <a:spLocks/>
          </p:cNvSpPr>
          <p:nvPr userDrawn="1"/>
        </p:nvSpPr>
        <p:spPr>
          <a:xfrm>
            <a:off x="11718170" y="6495906"/>
            <a:ext cx="472888" cy="231173"/>
          </a:xfrm>
          <a:prstGeom prst="rect">
            <a:avLst/>
          </a:prstGeom>
          <a:noFill/>
        </p:spPr>
        <p:txBody>
          <a:bodyPr wrap="none" lIns="0" tIns="0" rIns="0" bIns="0" rtlCol="0" anchor="ctr">
            <a:noAutofit/>
          </a:bodyPr>
          <a:lstStyle>
            <a:defPPr>
              <a:defRPr lang="en-US"/>
            </a:defPPr>
            <a:lvl1pPr marL="0" algn="ctr" defTabSz="914400" rtl="0" eaLnBrk="1" latinLnBrk="0" hangingPunct="1">
              <a:defRPr lang="en-GB" sz="10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fld id="{B9D7DBFB-DCE9-42BC-A361-A0671D12ADFC}" type="slidenum">
              <a:rPr lang="it-IT" smtClean="0"/>
              <a:pPr defTabSz="1219170"/>
              <a:t>‹#›</a:t>
            </a:fld>
            <a:endParaRPr lang="it-IT"/>
          </a:p>
        </p:txBody>
      </p:sp>
      <p:sp>
        <p:nvSpPr>
          <p:cNvPr id="42" name="Rectangle 2"/>
          <p:cNvSpPr>
            <a:spLocks noGrp="1" noChangeArrowheads="1"/>
          </p:cNvSpPr>
          <p:nvPr>
            <p:ph type="title"/>
          </p:nvPr>
        </p:nvSpPr>
        <p:spPr bwMode="auto">
          <a:xfrm>
            <a:off x="406800" y="0"/>
            <a:ext cx="11178000" cy="8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0000" bIns="46800" numCol="1" anchor="b" anchorCtr="0" compatLnSpc="1">
            <a:prstTxWarp prst="textNoShape">
              <a:avLst/>
            </a:prstTxWarp>
          </a:bodyPr>
          <a:lstStyle/>
          <a:p>
            <a:pPr lvl="0"/>
            <a:r>
              <a:rPr lang="it-IT"/>
              <a:t>Titolo Calibri 28pt </a:t>
            </a:r>
          </a:p>
        </p:txBody>
      </p:sp>
      <p:sp>
        <p:nvSpPr>
          <p:cNvPr id="43" name="Rectangle 3"/>
          <p:cNvSpPr>
            <a:spLocks noGrp="1" noChangeArrowheads="1"/>
          </p:cNvSpPr>
          <p:nvPr>
            <p:ph type="body" idx="1"/>
          </p:nvPr>
        </p:nvSpPr>
        <p:spPr bwMode="auto">
          <a:xfrm>
            <a:off x="407111" y="1270450"/>
            <a:ext cx="11164886" cy="420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Testo Calibri 20pt</a:t>
            </a:r>
          </a:p>
          <a:p>
            <a:pPr lvl="1"/>
            <a:r>
              <a:rPr lang="it-IT"/>
              <a:t>Secondo livello 18pt</a:t>
            </a:r>
          </a:p>
          <a:p>
            <a:pPr lvl="2"/>
            <a:r>
              <a:rPr lang="it-IT"/>
              <a:t>Terzo livello 16pt</a:t>
            </a:r>
          </a:p>
          <a:p>
            <a:pPr lvl="3"/>
            <a:r>
              <a:rPr lang="it-IT"/>
              <a:t>Quarto livello 14pt</a:t>
            </a:r>
          </a:p>
          <a:p>
            <a:pPr lvl="4"/>
            <a:r>
              <a:rPr lang="it-IT"/>
              <a:t>Quinto livello 12pt</a:t>
            </a:r>
          </a:p>
        </p:txBody>
      </p:sp>
      <p:pic>
        <p:nvPicPr>
          <p:cNvPr id="19" name="Immagine 1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228105" y="6322756"/>
            <a:ext cx="1446100" cy="359999"/>
          </a:xfrm>
          <a:prstGeom prst="rect">
            <a:avLst/>
          </a:prstGeom>
        </p:spPr>
      </p:pic>
    </p:spTree>
    <p:extLst>
      <p:ext uri="{BB962C8B-B14F-4D97-AF65-F5344CB8AC3E}">
        <p14:creationId xmlns:p14="http://schemas.microsoft.com/office/powerpoint/2010/main" val="213777975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hf sldNum="0"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4192">
          <p15:clr>
            <a:srgbClr val="F26B43"/>
          </p15:clr>
        </p15:guide>
        <p15:guide id="5" pos="7297">
          <p15:clr>
            <a:srgbClr val="F26B43"/>
          </p15:clr>
        </p15:guide>
        <p15:guide id="6" pos="257">
          <p15:clr>
            <a:srgbClr val="F26B43"/>
          </p15:clr>
        </p15:guide>
        <p15:guide id="7" orient="horz" pos="112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customXml" Target="../ink/ink6.xml"/><Relationship Id="rId17" Type="http://schemas.openxmlformats.org/officeDocument/2006/relationships/customXml" Target="../ink/ink9.xml"/><Relationship Id="rId2" Type="http://schemas.openxmlformats.org/officeDocument/2006/relationships/customXml" Target="../ink/ink1.xml"/><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customXml" Target="../ink/ink8.xml"/><Relationship Id="rId10" Type="http://schemas.openxmlformats.org/officeDocument/2006/relationships/customXml" Target="../ink/ink5.xml"/><Relationship Id="rId19" Type="http://schemas.openxmlformats.org/officeDocument/2006/relationships/image" Target="../media/image18.jpeg"/><Relationship Id="rId4" Type="http://schemas.openxmlformats.org/officeDocument/2006/relationships/customXml" Target="../ink/ink2.xml"/><Relationship Id="rId9" Type="http://schemas.openxmlformats.org/officeDocument/2006/relationships/image" Target="../media/image21.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99.jpe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105.pn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07.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06.pn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114.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119.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image" Target="../media/image28.svg"/><Relationship Id="rId21" Type="http://schemas.openxmlformats.org/officeDocument/2006/relationships/customXml" Target="../ink/ink16.xml"/><Relationship Id="rId7" Type="http://schemas.openxmlformats.org/officeDocument/2006/relationships/image" Target="../media/image32.svg"/><Relationship Id="rId12" Type="http://schemas.openxmlformats.org/officeDocument/2006/relationships/customXml" Target="../ink/ink11.xml"/><Relationship Id="rId17" Type="http://schemas.openxmlformats.org/officeDocument/2006/relationships/customXml" Target="../ink/ink14.xml"/><Relationship Id="rId25"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customXml" Target="../ink/ink13.xml"/><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2.png"/><Relationship Id="rId5" Type="http://schemas.openxmlformats.org/officeDocument/2006/relationships/image" Target="../media/image30.svg"/><Relationship Id="rId15" Type="http://schemas.openxmlformats.org/officeDocument/2006/relationships/image" Target="../media/image38.png"/><Relationship Id="rId23" Type="http://schemas.openxmlformats.org/officeDocument/2006/relationships/customXml" Target="../ink/ink17.xml"/><Relationship Id="rId10" Type="http://schemas.openxmlformats.org/officeDocument/2006/relationships/customXml" Target="../ink/ink10.xml"/><Relationship Id="rId19" Type="http://schemas.openxmlformats.org/officeDocument/2006/relationships/customXml" Target="../ink/ink15.xml"/><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customXml" Target="../ink/ink12.xml"/><Relationship Id="rId22"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4A43E38-2898-47F9-A77C-EAB21BA65F5F}"/>
              </a:ext>
            </a:extLst>
          </p:cNvPr>
          <p:cNvSpPr>
            <a:spLocks noGrp="1"/>
          </p:cNvSpPr>
          <p:nvPr>
            <p:ph type="title"/>
          </p:nvPr>
        </p:nvSpPr>
        <p:spPr>
          <a:xfrm>
            <a:off x="0" y="677974"/>
            <a:ext cx="11669240" cy="797251"/>
          </a:xfrm>
        </p:spPr>
        <p:txBody>
          <a:bodyPr/>
          <a:lstStyle/>
          <a:p>
            <a:r>
              <a:rPr lang="it-IT"/>
              <a:t>    </a:t>
            </a:r>
            <a:r>
              <a:rPr kumimoji="0" lang="it-IT" sz="4800" b="1" i="1" u="none" strike="noStrike" kern="1200" cap="none" spc="0" normalizeH="0" baseline="0" noProof="0">
                <a:ln>
                  <a:noFill/>
                </a:ln>
                <a:solidFill>
                  <a:srgbClr val="DC002E"/>
                </a:solidFill>
                <a:effectLst/>
                <a:uLnTx/>
                <a:uFillTx/>
                <a:latin typeface="Calibri" panose="020F0502020204030204"/>
                <a:ea typeface="+mj-ea"/>
                <a:cs typeface="+mj-cs"/>
              </a:rPr>
              <a:t>Chiusura Anello ferroviario di Roma</a:t>
            </a:r>
            <a:endParaRPr lang="it-IT"/>
          </a:p>
        </p:txBody>
      </p:sp>
      <p:sp>
        <p:nvSpPr>
          <p:cNvPr id="8" name="Segnaposto testo 7">
            <a:extLst>
              <a:ext uri="{FF2B5EF4-FFF2-40B4-BE49-F238E27FC236}">
                <a16:creationId xmlns:a16="http://schemas.microsoft.com/office/drawing/2014/main" id="{D52374A5-84E3-4471-BC53-0A0AE7FE8C04}"/>
              </a:ext>
            </a:extLst>
          </p:cNvPr>
          <p:cNvSpPr>
            <a:spLocks noGrp="1"/>
          </p:cNvSpPr>
          <p:nvPr>
            <p:ph type="body" sz="quarter" idx="10"/>
          </p:nvPr>
        </p:nvSpPr>
        <p:spPr>
          <a:xfrm>
            <a:off x="638884" y="1288783"/>
            <a:ext cx="10914231" cy="2349086"/>
          </a:xfrm>
        </p:spPr>
        <p:txBody>
          <a:bodyPr/>
          <a:lstStyle/>
          <a:p>
            <a:endParaRPr lang="it-IT" b="1"/>
          </a:p>
          <a:p>
            <a:r>
              <a:rPr lang="it-IT" b="1"/>
              <a:t>Vigna Clara – Tor di Quinto (</a:t>
            </a:r>
            <a:r>
              <a:rPr lang="it-IT" b="1" i="1"/>
              <a:t>Lotto 1B</a:t>
            </a:r>
            <a:r>
              <a:rPr lang="it-IT" b="1"/>
              <a:t>) </a:t>
            </a:r>
          </a:p>
          <a:p>
            <a:r>
              <a:rPr lang="it-IT" b="1"/>
              <a:t>Tor di Quinto – Val d’Ala e modifiche al PRG di Tiburtina (</a:t>
            </a:r>
            <a:r>
              <a:rPr lang="it-IT" b="1" i="1"/>
              <a:t>Lotto 2</a:t>
            </a:r>
            <a:r>
              <a:rPr lang="it-IT" b="1"/>
              <a:t>)</a:t>
            </a:r>
            <a:endParaRPr lang="it-IT" b="1" i="1"/>
          </a:p>
          <a:p>
            <a:r>
              <a:rPr lang="it-IT">
                <a:solidFill>
                  <a:schemeClr val="tx1"/>
                </a:solidFill>
              </a:rPr>
              <a:t>  </a:t>
            </a:r>
            <a:r>
              <a:rPr lang="it-IT" sz="2400" i="1"/>
              <a:t>Progetto di Fattibilità Tecnico Economica</a:t>
            </a:r>
            <a:endParaRPr lang="it-IT" i="1">
              <a:cs typeface="Calibri"/>
            </a:endParaRPr>
          </a:p>
        </p:txBody>
      </p:sp>
      <p:sp>
        <p:nvSpPr>
          <p:cNvPr id="4" name="Segnaposto testo 3">
            <a:extLst>
              <a:ext uri="{FF2B5EF4-FFF2-40B4-BE49-F238E27FC236}">
                <a16:creationId xmlns:a16="http://schemas.microsoft.com/office/drawing/2014/main" id="{C3BF9697-B4B2-44C4-AB23-F17782780EBB}"/>
              </a:ext>
            </a:extLst>
          </p:cNvPr>
          <p:cNvSpPr>
            <a:spLocks noGrp="1"/>
          </p:cNvSpPr>
          <p:nvPr>
            <p:ph type="body" sz="quarter" idx="11"/>
          </p:nvPr>
        </p:nvSpPr>
        <p:spPr/>
        <p:txBody>
          <a:bodyPr/>
          <a:lstStyle/>
          <a:p>
            <a:r>
              <a:rPr lang="it-IT" dirty="0"/>
              <a:t>16 Marzo 2023</a:t>
            </a:r>
          </a:p>
        </p:txBody>
      </p:sp>
    </p:spTree>
    <p:extLst>
      <p:ext uri="{BB962C8B-B14F-4D97-AF65-F5344CB8AC3E}">
        <p14:creationId xmlns:p14="http://schemas.microsoft.com/office/powerpoint/2010/main" val="366250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5732" y="569709"/>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CHIUSURA DELL’ ANELLO FERROVIARIO – lotto 1B  e 2 – CONTESTO TERRITORIALE</a:t>
            </a:r>
            <a:endParaRPr lang="it-IT">
              <a:solidFill>
                <a:schemeClr val="accent2"/>
              </a:solidFill>
            </a:endParaRPr>
          </a:p>
        </p:txBody>
      </p:sp>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grpSp>
        <p:nvGrpSpPr>
          <p:cNvPr id="17" name="Gruppo 16">
            <a:extLst>
              <a:ext uri="{FF2B5EF4-FFF2-40B4-BE49-F238E27FC236}">
                <a16:creationId xmlns:a16="http://schemas.microsoft.com/office/drawing/2014/main" id="{7ED02183-FD00-4BB2-97CD-FEB0EB2EBAFC}"/>
              </a:ext>
            </a:extLst>
          </p:cNvPr>
          <p:cNvGrpSpPr/>
          <p:nvPr/>
        </p:nvGrpSpPr>
        <p:grpSpPr>
          <a:xfrm>
            <a:off x="1958082" y="1080412"/>
            <a:ext cx="8768458" cy="5246352"/>
            <a:chOff x="1958082" y="1080412"/>
            <a:chExt cx="8768458" cy="5246352"/>
          </a:xfrm>
        </p:grpSpPr>
        <p:grpSp>
          <p:nvGrpSpPr>
            <p:cNvPr id="34" name="Gruppo 33">
              <a:extLst>
                <a:ext uri="{FF2B5EF4-FFF2-40B4-BE49-F238E27FC236}">
                  <a16:creationId xmlns:a16="http://schemas.microsoft.com/office/drawing/2014/main" id="{6EECC6A0-847B-486D-9E80-F95CD298C12C}"/>
                </a:ext>
              </a:extLst>
            </p:cNvPr>
            <p:cNvGrpSpPr/>
            <p:nvPr/>
          </p:nvGrpSpPr>
          <p:grpSpPr>
            <a:xfrm>
              <a:off x="1958082" y="1080412"/>
              <a:ext cx="8768458" cy="5246352"/>
              <a:chOff x="1033152" y="631742"/>
              <a:chExt cx="9675696" cy="5695002"/>
            </a:xfrm>
          </p:grpSpPr>
          <p:grpSp>
            <p:nvGrpSpPr>
              <p:cNvPr id="35" name="Gruppo 34">
                <a:extLst>
                  <a:ext uri="{FF2B5EF4-FFF2-40B4-BE49-F238E27FC236}">
                    <a16:creationId xmlns:a16="http://schemas.microsoft.com/office/drawing/2014/main" id="{9F68F46F-B9BC-4904-9314-774E34F17704}"/>
                  </a:ext>
                </a:extLst>
              </p:cNvPr>
              <p:cNvGrpSpPr/>
              <p:nvPr/>
            </p:nvGrpSpPr>
            <p:grpSpPr>
              <a:xfrm>
                <a:off x="1033152" y="631742"/>
                <a:ext cx="9592747" cy="5695002"/>
                <a:chOff x="585395" y="53104"/>
                <a:chExt cx="11021209" cy="6874168"/>
              </a:xfrm>
            </p:grpSpPr>
            <p:pic>
              <p:nvPicPr>
                <p:cNvPr id="55" name="Immagine 54">
                  <a:extLst>
                    <a:ext uri="{FF2B5EF4-FFF2-40B4-BE49-F238E27FC236}">
                      <a16:creationId xmlns:a16="http://schemas.microsoft.com/office/drawing/2014/main" id="{DB966CB8-79CD-4B8F-B968-3AE2683D0088}"/>
                    </a:ext>
                  </a:extLst>
                </p:cNvPr>
                <p:cNvPicPr>
                  <a:picLocks noChangeAspect="1"/>
                </p:cNvPicPr>
                <p:nvPr/>
              </p:nvPicPr>
              <p:blipFill>
                <a:blip r:embed="rId3"/>
                <a:stretch>
                  <a:fillRect/>
                </a:stretch>
              </p:blipFill>
              <p:spPr>
                <a:xfrm>
                  <a:off x="585395" y="53104"/>
                  <a:ext cx="11021209" cy="68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Figura a mano libera: forma 55">
                  <a:extLst>
                    <a:ext uri="{FF2B5EF4-FFF2-40B4-BE49-F238E27FC236}">
                      <a16:creationId xmlns:a16="http://schemas.microsoft.com/office/drawing/2014/main" id="{223E4CBA-2643-4B59-9A3D-F0BF0FF6C4B4}"/>
                    </a:ext>
                  </a:extLst>
                </p:cNvPr>
                <p:cNvSpPr/>
                <p:nvPr/>
              </p:nvSpPr>
              <p:spPr>
                <a:xfrm>
                  <a:off x="867266" y="84841"/>
                  <a:ext cx="5203596" cy="6495068"/>
                </a:xfrm>
                <a:custGeom>
                  <a:avLst/>
                  <a:gdLst>
                    <a:gd name="connsiteX0" fmla="*/ 5005633 w 5203596"/>
                    <a:gd name="connsiteY0" fmla="*/ 0 h 6495068"/>
                    <a:gd name="connsiteX1" fmla="*/ 4977353 w 5203596"/>
                    <a:gd name="connsiteY1" fmla="*/ 56561 h 6495068"/>
                    <a:gd name="connsiteX2" fmla="*/ 4967926 w 5203596"/>
                    <a:gd name="connsiteY2" fmla="*/ 94268 h 6495068"/>
                    <a:gd name="connsiteX3" fmla="*/ 4949072 w 5203596"/>
                    <a:gd name="connsiteY3" fmla="*/ 150829 h 6495068"/>
                    <a:gd name="connsiteX4" fmla="*/ 4920792 w 5203596"/>
                    <a:gd name="connsiteY4" fmla="*/ 245097 h 6495068"/>
                    <a:gd name="connsiteX5" fmla="*/ 4883085 w 5203596"/>
                    <a:gd name="connsiteY5" fmla="*/ 301658 h 6495068"/>
                    <a:gd name="connsiteX6" fmla="*/ 4873658 w 5203596"/>
                    <a:gd name="connsiteY6" fmla="*/ 329938 h 6495068"/>
                    <a:gd name="connsiteX7" fmla="*/ 4845377 w 5203596"/>
                    <a:gd name="connsiteY7" fmla="*/ 358219 h 6495068"/>
                    <a:gd name="connsiteX8" fmla="*/ 4788816 w 5203596"/>
                    <a:gd name="connsiteY8" fmla="*/ 395926 h 6495068"/>
                    <a:gd name="connsiteX9" fmla="*/ 4760536 w 5203596"/>
                    <a:gd name="connsiteY9" fmla="*/ 414780 h 6495068"/>
                    <a:gd name="connsiteX10" fmla="*/ 4732256 w 5203596"/>
                    <a:gd name="connsiteY10" fmla="*/ 433633 h 6495068"/>
                    <a:gd name="connsiteX11" fmla="*/ 4703975 w 5203596"/>
                    <a:gd name="connsiteY11" fmla="*/ 461914 h 6495068"/>
                    <a:gd name="connsiteX12" fmla="*/ 4647414 w 5203596"/>
                    <a:gd name="connsiteY12" fmla="*/ 480767 h 6495068"/>
                    <a:gd name="connsiteX13" fmla="*/ 4628561 w 5203596"/>
                    <a:gd name="connsiteY13" fmla="*/ 509048 h 6495068"/>
                    <a:gd name="connsiteX14" fmla="*/ 4590854 w 5203596"/>
                    <a:gd name="connsiteY14" fmla="*/ 518474 h 6495068"/>
                    <a:gd name="connsiteX15" fmla="*/ 4553146 w 5203596"/>
                    <a:gd name="connsiteY15" fmla="*/ 537328 h 6495068"/>
                    <a:gd name="connsiteX16" fmla="*/ 4524866 w 5203596"/>
                    <a:gd name="connsiteY16" fmla="*/ 556182 h 6495068"/>
                    <a:gd name="connsiteX17" fmla="*/ 4468305 w 5203596"/>
                    <a:gd name="connsiteY17" fmla="*/ 575035 h 6495068"/>
                    <a:gd name="connsiteX18" fmla="*/ 4411744 w 5203596"/>
                    <a:gd name="connsiteY18" fmla="*/ 593889 h 6495068"/>
                    <a:gd name="connsiteX19" fmla="*/ 4355183 w 5203596"/>
                    <a:gd name="connsiteY19" fmla="*/ 612743 h 6495068"/>
                    <a:gd name="connsiteX20" fmla="*/ 4317476 w 5203596"/>
                    <a:gd name="connsiteY20" fmla="*/ 622169 h 6495068"/>
                    <a:gd name="connsiteX21" fmla="*/ 4289196 w 5203596"/>
                    <a:gd name="connsiteY21" fmla="*/ 631596 h 6495068"/>
                    <a:gd name="connsiteX22" fmla="*/ 4223208 w 5203596"/>
                    <a:gd name="connsiteY22" fmla="*/ 641023 h 6495068"/>
                    <a:gd name="connsiteX23" fmla="*/ 4185501 w 5203596"/>
                    <a:gd name="connsiteY23" fmla="*/ 650450 h 6495068"/>
                    <a:gd name="connsiteX24" fmla="*/ 4157221 w 5203596"/>
                    <a:gd name="connsiteY24" fmla="*/ 659877 h 6495068"/>
                    <a:gd name="connsiteX25" fmla="*/ 4072379 w 5203596"/>
                    <a:gd name="connsiteY25" fmla="*/ 669303 h 6495068"/>
                    <a:gd name="connsiteX26" fmla="*/ 4025245 w 5203596"/>
                    <a:gd name="connsiteY26" fmla="*/ 678730 h 6495068"/>
                    <a:gd name="connsiteX27" fmla="*/ 2884602 w 5203596"/>
                    <a:gd name="connsiteY27" fmla="*/ 688157 h 6495068"/>
                    <a:gd name="connsiteX28" fmla="*/ 2846895 w 5203596"/>
                    <a:gd name="connsiteY28" fmla="*/ 744718 h 6495068"/>
                    <a:gd name="connsiteX29" fmla="*/ 2828041 w 5203596"/>
                    <a:gd name="connsiteY29" fmla="*/ 772998 h 6495068"/>
                    <a:gd name="connsiteX30" fmla="*/ 2818614 w 5203596"/>
                    <a:gd name="connsiteY30" fmla="*/ 801279 h 6495068"/>
                    <a:gd name="connsiteX31" fmla="*/ 2799761 w 5203596"/>
                    <a:gd name="connsiteY31" fmla="*/ 838986 h 6495068"/>
                    <a:gd name="connsiteX32" fmla="*/ 2790334 w 5203596"/>
                    <a:gd name="connsiteY32" fmla="*/ 876693 h 6495068"/>
                    <a:gd name="connsiteX33" fmla="*/ 2771480 w 5203596"/>
                    <a:gd name="connsiteY33" fmla="*/ 933254 h 6495068"/>
                    <a:gd name="connsiteX34" fmla="*/ 2762054 w 5203596"/>
                    <a:gd name="connsiteY34" fmla="*/ 961534 h 6495068"/>
                    <a:gd name="connsiteX35" fmla="*/ 2743200 w 5203596"/>
                    <a:gd name="connsiteY35" fmla="*/ 999241 h 6495068"/>
                    <a:gd name="connsiteX36" fmla="*/ 2743200 w 5203596"/>
                    <a:gd name="connsiteY36" fmla="*/ 1263192 h 6495068"/>
                    <a:gd name="connsiteX37" fmla="*/ 2762054 w 5203596"/>
                    <a:gd name="connsiteY37" fmla="*/ 1319753 h 6495068"/>
                    <a:gd name="connsiteX38" fmla="*/ 2780907 w 5203596"/>
                    <a:gd name="connsiteY38" fmla="*/ 1348033 h 6495068"/>
                    <a:gd name="connsiteX39" fmla="*/ 2809188 w 5203596"/>
                    <a:gd name="connsiteY39" fmla="*/ 1404594 h 6495068"/>
                    <a:gd name="connsiteX40" fmla="*/ 2837468 w 5203596"/>
                    <a:gd name="connsiteY40" fmla="*/ 1498862 h 6495068"/>
                    <a:gd name="connsiteX41" fmla="*/ 2846895 w 5203596"/>
                    <a:gd name="connsiteY41" fmla="*/ 1527143 h 6495068"/>
                    <a:gd name="connsiteX42" fmla="*/ 2884602 w 5203596"/>
                    <a:gd name="connsiteY42" fmla="*/ 1583703 h 6495068"/>
                    <a:gd name="connsiteX43" fmla="*/ 2912882 w 5203596"/>
                    <a:gd name="connsiteY43" fmla="*/ 1640264 h 6495068"/>
                    <a:gd name="connsiteX44" fmla="*/ 2950590 w 5203596"/>
                    <a:gd name="connsiteY44" fmla="*/ 1725105 h 6495068"/>
                    <a:gd name="connsiteX45" fmla="*/ 3016577 w 5203596"/>
                    <a:gd name="connsiteY45" fmla="*/ 1781666 h 6495068"/>
                    <a:gd name="connsiteX46" fmla="*/ 3082565 w 5203596"/>
                    <a:gd name="connsiteY46" fmla="*/ 1828800 h 6495068"/>
                    <a:gd name="connsiteX47" fmla="*/ 3120272 w 5203596"/>
                    <a:gd name="connsiteY47" fmla="*/ 1847654 h 6495068"/>
                    <a:gd name="connsiteX48" fmla="*/ 3176833 w 5203596"/>
                    <a:gd name="connsiteY48" fmla="*/ 1885361 h 6495068"/>
                    <a:gd name="connsiteX49" fmla="*/ 3214540 w 5203596"/>
                    <a:gd name="connsiteY49" fmla="*/ 1913641 h 6495068"/>
                    <a:gd name="connsiteX50" fmla="*/ 3280528 w 5203596"/>
                    <a:gd name="connsiteY50" fmla="*/ 1941922 h 6495068"/>
                    <a:gd name="connsiteX51" fmla="*/ 3337089 w 5203596"/>
                    <a:gd name="connsiteY51" fmla="*/ 1989056 h 6495068"/>
                    <a:gd name="connsiteX52" fmla="*/ 3365369 w 5203596"/>
                    <a:gd name="connsiteY52" fmla="*/ 1998483 h 6495068"/>
                    <a:gd name="connsiteX53" fmla="*/ 3393649 w 5203596"/>
                    <a:gd name="connsiteY53" fmla="*/ 2017336 h 6495068"/>
                    <a:gd name="connsiteX54" fmla="*/ 3431357 w 5203596"/>
                    <a:gd name="connsiteY54" fmla="*/ 2036190 h 6495068"/>
                    <a:gd name="connsiteX55" fmla="*/ 3459637 w 5203596"/>
                    <a:gd name="connsiteY55" fmla="*/ 2055044 h 6495068"/>
                    <a:gd name="connsiteX56" fmla="*/ 3497344 w 5203596"/>
                    <a:gd name="connsiteY56" fmla="*/ 2083324 h 6495068"/>
                    <a:gd name="connsiteX57" fmla="*/ 3553905 w 5203596"/>
                    <a:gd name="connsiteY57" fmla="*/ 2102178 h 6495068"/>
                    <a:gd name="connsiteX58" fmla="*/ 3582186 w 5203596"/>
                    <a:gd name="connsiteY58" fmla="*/ 2111604 h 6495068"/>
                    <a:gd name="connsiteX59" fmla="*/ 3619893 w 5203596"/>
                    <a:gd name="connsiteY59" fmla="*/ 2130458 h 6495068"/>
                    <a:gd name="connsiteX60" fmla="*/ 3648173 w 5203596"/>
                    <a:gd name="connsiteY60" fmla="*/ 2139885 h 6495068"/>
                    <a:gd name="connsiteX61" fmla="*/ 3676454 w 5203596"/>
                    <a:gd name="connsiteY61" fmla="*/ 2158738 h 6495068"/>
                    <a:gd name="connsiteX62" fmla="*/ 3742441 w 5203596"/>
                    <a:gd name="connsiteY62" fmla="*/ 2177592 h 6495068"/>
                    <a:gd name="connsiteX63" fmla="*/ 3770722 w 5203596"/>
                    <a:gd name="connsiteY63" fmla="*/ 2196446 h 6495068"/>
                    <a:gd name="connsiteX64" fmla="*/ 3874416 w 5203596"/>
                    <a:gd name="connsiteY64" fmla="*/ 2224726 h 6495068"/>
                    <a:gd name="connsiteX65" fmla="*/ 3902697 w 5203596"/>
                    <a:gd name="connsiteY65" fmla="*/ 2243580 h 6495068"/>
                    <a:gd name="connsiteX66" fmla="*/ 3996965 w 5203596"/>
                    <a:gd name="connsiteY66" fmla="*/ 2271860 h 6495068"/>
                    <a:gd name="connsiteX67" fmla="*/ 4053526 w 5203596"/>
                    <a:gd name="connsiteY67" fmla="*/ 2300140 h 6495068"/>
                    <a:gd name="connsiteX68" fmla="*/ 4081806 w 5203596"/>
                    <a:gd name="connsiteY68" fmla="*/ 2328421 h 6495068"/>
                    <a:gd name="connsiteX69" fmla="*/ 4147794 w 5203596"/>
                    <a:gd name="connsiteY69" fmla="*/ 2356701 h 6495068"/>
                    <a:gd name="connsiteX70" fmla="*/ 4232635 w 5203596"/>
                    <a:gd name="connsiteY70" fmla="*/ 2384982 h 6495068"/>
                    <a:gd name="connsiteX71" fmla="*/ 4289196 w 5203596"/>
                    <a:gd name="connsiteY71" fmla="*/ 2422689 h 6495068"/>
                    <a:gd name="connsiteX72" fmla="*/ 4355183 w 5203596"/>
                    <a:gd name="connsiteY72" fmla="*/ 2441543 h 6495068"/>
                    <a:gd name="connsiteX73" fmla="*/ 4440025 w 5203596"/>
                    <a:gd name="connsiteY73" fmla="*/ 2479250 h 6495068"/>
                    <a:gd name="connsiteX74" fmla="*/ 4477732 w 5203596"/>
                    <a:gd name="connsiteY74" fmla="*/ 2498103 h 6495068"/>
                    <a:gd name="connsiteX75" fmla="*/ 4534293 w 5203596"/>
                    <a:gd name="connsiteY75" fmla="*/ 2516957 h 6495068"/>
                    <a:gd name="connsiteX76" fmla="*/ 4562573 w 5203596"/>
                    <a:gd name="connsiteY76" fmla="*/ 2526384 h 6495068"/>
                    <a:gd name="connsiteX77" fmla="*/ 4656841 w 5203596"/>
                    <a:gd name="connsiteY77" fmla="*/ 2582945 h 6495068"/>
                    <a:gd name="connsiteX78" fmla="*/ 4685122 w 5203596"/>
                    <a:gd name="connsiteY78" fmla="*/ 2592371 h 6495068"/>
                    <a:gd name="connsiteX79" fmla="*/ 4713402 w 5203596"/>
                    <a:gd name="connsiteY79" fmla="*/ 2611225 h 6495068"/>
                    <a:gd name="connsiteX80" fmla="*/ 4741682 w 5203596"/>
                    <a:gd name="connsiteY80" fmla="*/ 2620652 h 6495068"/>
                    <a:gd name="connsiteX81" fmla="*/ 4798243 w 5203596"/>
                    <a:gd name="connsiteY81" fmla="*/ 2658359 h 6495068"/>
                    <a:gd name="connsiteX82" fmla="*/ 4826524 w 5203596"/>
                    <a:gd name="connsiteY82" fmla="*/ 2667786 h 6495068"/>
                    <a:gd name="connsiteX83" fmla="*/ 4883085 w 5203596"/>
                    <a:gd name="connsiteY83" fmla="*/ 2714920 h 6495068"/>
                    <a:gd name="connsiteX84" fmla="*/ 4911365 w 5203596"/>
                    <a:gd name="connsiteY84" fmla="*/ 2724347 h 6495068"/>
                    <a:gd name="connsiteX85" fmla="*/ 4967926 w 5203596"/>
                    <a:gd name="connsiteY85" fmla="*/ 2762054 h 6495068"/>
                    <a:gd name="connsiteX86" fmla="*/ 4996206 w 5203596"/>
                    <a:gd name="connsiteY86" fmla="*/ 2780907 h 6495068"/>
                    <a:gd name="connsiteX87" fmla="*/ 5033913 w 5203596"/>
                    <a:gd name="connsiteY87" fmla="*/ 2809188 h 6495068"/>
                    <a:gd name="connsiteX88" fmla="*/ 5099901 w 5203596"/>
                    <a:gd name="connsiteY88" fmla="*/ 2865749 h 6495068"/>
                    <a:gd name="connsiteX89" fmla="*/ 5109328 w 5203596"/>
                    <a:gd name="connsiteY89" fmla="*/ 2894029 h 6495068"/>
                    <a:gd name="connsiteX90" fmla="*/ 5147035 w 5203596"/>
                    <a:gd name="connsiteY90" fmla="*/ 2950590 h 6495068"/>
                    <a:gd name="connsiteX91" fmla="*/ 5175315 w 5203596"/>
                    <a:gd name="connsiteY91" fmla="*/ 3016578 h 6495068"/>
                    <a:gd name="connsiteX92" fmla="*/ 5194169 w 5203596"/>
                    <a:gd name="connsiteY92" fmla="*/ 3120272 h 6495068"/>
                    <a:gd name="connsiteX93" fmla="*/ 5203596 w 5203596"/>
                    <a:gd name="connsiteY93" fmla="*/ 3176833 h 6495068"/>
                    <a:gd name="connsiteX94" fmla="*/ 5175315 w 5203596"/>
                    <a:gd name="connsiteY94" fmla="*/ 3421930 h 6495068"/>
                    <a:gd name="connsiteX95" fmla="*/ 5156462 w 5203596"/>
                    <a:gd name="connsiteY95" fmla="*/ 3459637 h 6495068"/>
                    <a:gd name="connsiteX96" fmla="*/ 5128181 w 5203596"/>
                    <a:gd name="connsiteY96" fmla="*/ 3525625 h 6495068"/>
                    <a:gd name="connsiteX97" fmla="*/ 5099901 w 5203596"/>
                    <a:gd name="connsiteY97" fmla="*/ 3610466 h 6495068"/>
                    <a:gd name="connsiteX98" fmla="*/ 5090474 w 5203596"/>
                    <a:gd name="connsiteY98" fmla="*/ 3638747 h 6495068"/>
                    <a:gd name="connsiteX99" fmla="*/ 5081047 w 5203596"/>
                    <a:gd name="connsiteY99" fmla="*/ 3676454 h 6495068"/>
                    <a:gd name="connsiteX100" fmla="*/ 5033913 w 5203596"/>
                    <a:gd name="connsiteY100" fmla="*/ 3742441 h 6495068"/>
                    <a:gd name="connsiteX101" fmla="*/ 5015060 w 5203596"/>
                    <a:gd name="connsiteY101" fmla="*/ 3780149 h 6495068"/>
                    <a:gd name="connsiteX102" fmla="*/ 4986779 w 5203596"/>
                    <a:gd name="connsiteY102" fmla="*/ 3808429 h 6495068"/>
                    <a:gd name="connsiteX103" fmla="*/ 4920792 w 5203596"/>
                    <a:gd name="connsiteY103" fmla="*/ 3874417 h 6495068"/>
                    <a:gd name="connsiteX104" fmla="*/ 4845377 w 5203596"/>
                    <a:gd name="connsiteY104" fmla="*/ 3940404 h 6495068"/>
                    <a:gd name="connsiteX105" fmla="*/ 4788816 w 5203596"/>
                    <a:gd name="connsiteY105" fmla="*/ 3987538 h 6495068"/>
                    <a:gd name="connsiteX106" fmla="*/ 4751109 w 5203596"/>
                    <a:gd name="connsiteY106" fmla="*/ 3996965 h 6495068"/>
                    <a:gd name="connsiteX107" fmla="*/ 4694548 w 5203596"/>
                    <a:gd name="connsiteY107" fmla="*/ 4015819 h 6495068"/>
                    <a:gd name="connsiteX108" fmla="*/ 4637988 w 5203596"/>
                    <a:gd name="connsiteY108" fmla="*/ 4034672 h 6495068"/>
                    <a:gd name="connsiteX109" fmla="*/ 4609707 w 5203596"/>
                    <a:gd name="connsiteY109" fmla="*/ 4044099 h 6495068"/>
                    <a:gd name="connsiteX110" fmla="*/ 4562573 w 5203596"/>
                    <a:gd name="connsiteY110" fmla="*/ 4053526 h 6495068"/>
                    <a:gd name="connsiteX111" fmla="*/ 4477732 w 5203596"/>
                    <a:gd name="connsiteY111" fmla="*/ 4081806 h 6495068"/>
                    <a:gd name="connsiteX112" fmla="*/ 4411744 w 5203596"/>
                    <a:gd name="connsiteY112" fmla="*/ 4100660 h 6495068"/>
                    <a:gd name="connsiteX113" fmla="*/ 4308049 w 5203596"/>
                    <a:gd name="connsiteY113" fmla="*/ 4119514 h 6495068"/>
                    <a:gd name="connsiteX114" fmla="*/ 4279769 w 5203596"/>
                    <a:gd name="connsiteY114" fmla="*/ 4128940 h 6495068"/>
                    <a:gd name="connsiteX115" fmla="*/ 4204355 w 5203596"/>
                    <a:gd name="connsiteY115" fmla="*/ 4147794 h 6495068"/>
                    <a:gd name="connsiteX116" fmla="*/ 4176074 w 5203596"/>
                    <a:gd name="connsiteY116" fmla="*/ 4157221 h 6495068"/>
                    <a:gd name="connsiteX117" fmla="*/ 4119513 w 5203596"/>
                    <a:gd name="connsiteY117" fmla="*/ 4166648 h 6495068"/>
                    <a:gd name="connsiteX118" fmla="*/ 4062953 w 5203596"/>
                    <a:gd name="connsiteY118" fmla="*/ 4185501 h 6495068"/>
                    <a:gd name="connsiteX119" fmla="*/ 3695307 w 5203596"/>
                    <a:gd name="connsiteY119" fmla="*/ 4194928 h 6495068"/>
                    <a:gd name="connsiteX120" fmla="*/ 3365369 w 5203596"/>
                    <a:gd name="connsiteY120" fmla="*/ 4213782 h 6495068"/>
                    <a:gd name="connsiteX121" fmla="*/ 3318235 w 5203596"/>
                    <a:gd name="connsiteY121" fmla="*/ 4223208 h 6495068"/>
                    <a:gd name="connsiteX122" fmla="*/ 3280528 w 5203596"/>
                    <a:gd name="connsiteY122" fmla="*/ 4232635 h 6495068"/>
                    <a:gd name="connsiteX123" fmla="*/ 3148553 w 5203596"/>
                    <a:gd name="connsiteY123" fmla="*/ 4242062 h 6495068"/>
                    <a:gd name="connsiteX124" fmla="*/ 3120272 w 5203596"/>
                    <a:gd name="connsiteY124" fmla="*/ 4251489 h 6495068"/>
                    <a:gd name="connsiteX125" fmla="*/ 3016577 w 5203596"/>
                    <a:gd name="connsiteY125" fmla="*/ 4270343 h 6495068"/>
                    <a:gd name="connsiteX126" fmla="*/ 2960016 w 5203596"/>
                    <a:gd name="connsiteY126" fmla="*/ 4289196 h 6495068"/>
                    <a:gd name="connsiteX127" fmla="*/ 2931736 w 5203596"/>
                    <a:gd name="connsiteY127" fmla="*/ 4308050 h 6495068"/>
                    <a:gd name="connsiteX128" fmla="*/ 2903456 w 5203596"/>
                    <a:gd name="connsiteY128" fmla="*/ 4317477 h 6495068"/>
                    <a:gd name="connsiteX129" fmla="*/ 2846895 w 5203596"/>
                    <a:gd name="connsiteY129" fmla="*/ 4355184 h 6495068"/>
                    <a:gd name="connsiteX130" fmla="*/ 2818614 w 5203596"/>
                    <a:gd name="connsiteY130" fmla="*/ 4374037 h 6495068"/>
                    <a:gd name="connsiteX131" fmla="*/ 2780907 w 5203596"/>
                    <a:gd name="connsiteY131" fmla="*/ 4402318 h 6495068"/>
                    <a:gd name="connsiteX132" fmla="*/ 2733773 w 5203596"/>
                    <a:gd name="connsiteY132" fmla="*/ 4487159 h 6495068"/>
                    <a:gd name="connsiteX133" fmla="*/ 2724346 w 5203596"/>
                    <a:gd name="connsiteY133" fmla="*/ 4524866 h 6495068"/>
                    <a:gd name="connsiteX134" fmla="*/ 2696066 w 5203596"/>
                    <a:gd name="connsiteY134" fmla="*/ 4553147 h 6495068"/>
                    <a:gd name="connsiteX135" fmla="*/ 2658359 w 5203596"/>
                    <a:gd name="connsiteY135" fmla="*/ 4609707 h 6495068"/>
                    <a:gd name="connsiteX136" fmla="*/ 2648932 w 5203596"/>
                    <a:gd name="connsiteY136" fmla="*/ 4637988 h 6495068"/>
                    <a:gd name="connsiteX137" fmla="*/ 2620652 w 5203596"/>
                    <a:gd name="connsiteY137" fmla="*/ 4675695 h 6495068"/>
                    <a:gd name="connsiteX138" fmla="*/ 2611225 w 5203596"/>
                    <a:gd name="connsiteY138" fmla="*/ 4713402 h 6495068"/>
                    <a:gd name="connsiteX139" fmla="*/ 2592371 w 5203596"/>
                    <a:gd name="connsiteY139" fmla="*/ 4779390 h 6495068"/>
                    <a:gd name="connsiteX140" fmla="*/ 2573518 w 5203596"/>
                    <a:gd name="connsiteY140" fmla="*/ 4854804 h 6495068"/>
                    <a:gd name="connsiteX141" fmla="*/ 2582944 w 5203596"/>
                    <a:gd name="connsiteY141" fmla="*/ 5052767 h 6495068"/>
                    <a:gd name="connsiteX142" fmla="*/ 2592371 w 5203596"/>
                    <a:gd name="connsiteY142" fmla="*/ 5279011 h 6495068"/>
                    <a:gd name="connsiteX143" fmla="*/ 2601798 w 5203596"/>
                    <a:gd name="connsiteY143" fmla="*/ 5326145 h 6495068"/>
                    <a:gd name="connsiteX144" fmla="*/ 2620652 w 5203596"/>
                    <a:gd name="connsiteY144" fmla="*/ 5363852 h 6495068"/>
                    <a:gd name="connsiteX145" fmla="*/ 2630078 w 5203596"/>
                    <a:gd name="connsiteY145" fmla="*/ 5420413 h 6495068"/>
                    <a:gd name="connsiteX146" fmla="*/ 2639505 w 5203596"/>
                    <a:gd name="connsiteY146" fmla="*/ 5448693 h 6495068"/>
                    <a:gd name="connsiteX147" fmla="*/ 2658359 w 5203596"/>
                    <a:gd name="connsiteY147" fmla="*/ 5533534 h 6495068"/>
                    <a:gd name="connsiteX148" fmla="*/ 2677212 w 5203596"/>
                    <a:gd name="connsiteY148" fmla="*/ 5561815 h 6495068"/>
                    <a:gd name="connsiteX149" fmla="*/ 2686639 w 5203596"/>
                    <a:gd name="connsiteY149" fmla="*/ 5637229 h 6495068"/>
                    <a:gd name="connsiteX150" fmla="*/ 2696066 w 5203596"/>
                    <a:gd name="connsiteY150" fmla="*/ 5665510 h 6495068"/>
                    <a:gd name="connsiteX151" fmla="*/ 2714920 w 5203596"/>
                    <a:gd name="connsiteY151" fmla="*/ 5759778 h 6495068"/>
                    <a:gd name="connsiteX152" fmla="*/ 2743200 w 5203596"/>
                    <a:gd name="connsiteY152" fmla="*/ 5872899 h 6495068"/>
                    <a:gd name="connsiteX153" fmla="*/ 2762054 w 5203596"/>
                    <a:gd name="connsiteY153" fmla="*/ 5901180 h 6495068"/>
                    <a:gd name="connsiteX154" fmla="*/ 2771480 w 5203596"/>
                    <a:gd name="connsiteY154" fmla="*/ 5986021 h 6495068"/>
                    <a:gd name="connsiteX155" fmla="*/ 2790334 w 5203596"/>
                    <a:gd name="connsiteY155" fmla="*/ 6042582 h 6495068"/>
                    <a:gd name="connsiteX156" fmla="*/ 2762054 w 5203596"/>
                    <a:gd name="connsiteY156" fmla="*/ 6174557 h 6495068"/>
                    <a:gd name="connsiteX157" fmla="*/ 2733773 w 5203596"/>
                    <a:gd name="connsiteY157" fmla="*/ 6183984 h 6495068"/>
                    <a:gd name="connsiteX158" fmla="*/ 2677212 w 5203596"/>
                    <a:gd name="connsiteY158" fmla="*/ 6221691 h 6495068"/>
                    <a:gd name="connsiteX159" fmla="*/ 2648932 w 5203596"/>
                    <a:gd name="connsiteY159" fmla="*/ 6249971 h 6495068"/>
                    <a:gd name="connsiteX160" fmla="*/ 2611225 w 5203596"/>
                    <a:gd name="connsiteY160" fmla="*/ 6297105 h 6495068"/>
                    <a:gd name="connsiteX161" fmla="*/ 2601798 w 5203596"/>
                    <a:gd name="connsiteY161" fmla="*/ 6325386 h 6495068"/>
                    <a:gd name="connsiteX162" fmla="*/ 2545237 w 5203596"/>
                    <a:gd name="connsiteY162" fmla="*/ 6391373 h 6495068"/>
                    <a:gd name="connsiteX163" fmla="*/ 2516957 w 5203596"/>
                    <a:gd name="connsiteY163" fmla="*/ 6410227 h 6495068"/>
                    <a:gd name="connsiteX164" fmla="*/ 2479249 w 5203596"/>
                    <a:gd name="connsiteY164" fmla="*/ 6447934 h 6495068"/>
                    <a:gd name="connsiteX165" fmla="*/ 2422689 w 5203596"/>
                    <a:gd name="connsiteY165" fmla="*/ 6466788 h 6495068"/>
                    <a:gd name="connsiteX166" fmla="*/ 2347274 w 5203596"/>
                    <a:gd name="connsiteY166" fmla="*/ 6485641 h 6495068"/>
                    <a:gd name="connsiteX167" fmla="*/ 2318994 w 5203596"/>
                    <a:gd name="connsiteY167" fmla="*/ 6495068 h 6495068"/>
                    <a:gd name="connsiteX168" fmla="*/ 2092750 w 5203596"/>
                    <a:gd name="connsiteY168" fmla="*/ 6485641 h 6495068"/>
                    <a:gd name="connsiteX169" fmla="*/ 2007909 w 5203596"/>
                    <a:gd name="connsiteY169" fmla="*/ 6419654 h 6495068"/>
                    <a:gd name="connsiteX170" fmla="*/ 1979629 w 5203596"/>
                    <a:gd name="connsiteY170" fmla="*/ 6400800 h 6495068"/>
                    <a:gd name="connsiteX171" fmla="*/ 1932495 w 5203596"/>
                    <a:gd name="connsiteY171" fmla="*/ 6353666 h 6495068"/>
                    <a:gd name="connsiteX172" fmla="*/ 1904214 w 5203596"/>
                    <a:gd name="connsiteY172" fmla="*/ 6325386 h 6495068"/>
                    <a:gd name="connsiteX173" fmla="*/ 1847654 w 5203596"/>
                    <a:gd name="connsiteY173" fmla="*/ 6287679 h 6495068"/>
                    <a:gd name="connsiteX174" fmla="*/ 1781666 w 5203596"/>
                    <a:gd name="connsiteY174" fmla="*/ 6240545 h 6495068"/>
                    <a:gd name="connsiteX175" fmla="*/ 1734532 w 5203596"/>
                    <a:gd name="connsiteY175" fmla="*/ 6202837 h 6495068"/>
                    <a:gd name="connsiteX176" fmla="*/ 1677971 w 5203596"/>
                    <a:gd name="connsiteY176" fmla="*/ 6155703 h 6495068"/>
                    <a:gd name="connsiteX177" fmla="*/ 1640264 w 5203596"/>
                    <a:gd name="connsiteY177" fmla="*/ 6136850 h 6495068"/>
                    <a:gd name="connsiteX178" fmla="*/ 1498862 w 5203596"/>
                    <a:gd name="connsiteY178" fmla="*/ 6033155 h 6495068"/>
                    <a:gd name="connsiteX179" fmla="*/ 1470581 w 5203596"/>
                    <a:gd name="connsiteY179" fmla="*/ 6023728 h 6495068"/>
                    <a:gd name="connsiteX180" fmla="*/ 1442301 w 5203596"/>
                    <a:gd name="connsiteY180" fmla="*/ 6004874 h 6495068"/>
                    <a:gd name="connsiteX181" fmla="*/ 1385740 w 5203596"/>
                    <a:gd name="connsiteY181" fmla="*/ 5986021 h 6495068"/>
                    <a:gd name="connsiteX182" fmla="*/ 1357460 w 5203596"/>
                    <a:gd name="connsiteY182" fmla="*/ 5967167 h 6495068"/>
                    <a:gd name="connsiteX183" fmla="*/ 1253765 w 5203596"/>
                    <a:gd name="connsiteY183" fmla="*/ 5938887 h 6495068"/>
                    <a:gd name="connsiteX184" fmla="*/ 1225485 w 5203596"/>
                    <a:gd name="connsiteY184" fmla="*/ 5920033 h 6495068"/>
                    <a:gd name="connsiteX185" fmla="*/ 1178350 w 5203596"/>
                    <a:gd name="connsiteY185" fmla="*/ 5910606 h 6495068"/>
                    <a:gd name="connsiteX186" fmla="*/ 1140643 w 5203596"/>
                    <a:gd name="connsiteY186" fmla="*/ 5901180 h 6495068"/>
                    <a:gd name="connsiteX187" fmla="*/ 1112363 w 5203596"/>
                    <a:gd name="connsiteY187" fmla="*/ 5891753 h 6495068"/>
                    <a:gd name="connsiteX188" fmla="*/ 1084082 w 5203596"/>
                    <a:gd name="connsiteY188" fmla="*/ 5872899 h 6495068"/>
                    <a:gd name="connsiteX189" fmla="*/ 1027522 w 5203596"/>
                    <a:gd name="connsiteY189" fmla="*/ 5863472 h 6495068"/>
                    <a:gd name="connsiteX190" fmla="*/ 970961 w 5203596"/>
                    <a:gd name="connsiteY190" fmla="*/ 5844619 h 6495068"/>
                    <a:gd name="connsiteX191" fmla="*/ 942680 w 5203596"/>
                    <a:gd name="connsiteY191" fmla="*/ 5835192 h 6495068"/>
                    <a:gd name="connsiteX192" fmla="*/ 433633 w 5203596"/>
                    <a:gd name="connsiteY192" fmla="*/ 5844619 h 6495068"/>
                    <a:gd name="connsiteX193" fmla="*/ 339365 w 5203596"/>
                    <a:gd name="connsiteY193" fmla="*/ 5863472 h 6495068"/>
                    <a:gd name="connsiteX194" fmla="*/ 311085 w 5203596"/>
                    <a:gd name="connsiteY194" fmla="*/ 5872899 h 6495068"/>
                    <a:gd name="connsiteX195" fmla="*/ 226243 w 5203596"/>
                    <a:gd name="connsiteY195" fmla="*/ 5920033 h 6495068"/>
                    <a:gd name="connsiteX196" fmla="*/ 197963 w 5203596"/>
                    <a:gd name="connsiteY196" fmla="*/ 5938887 h 6495068"/>
                    <a:gd name="connsiteX197" fmla="*/ 141402 w 5203596"/>
                    <a:gd name="connsiteY197" fmla="*/ 5957740 h 6495068"/>
                    <a:gd name="connsiteX198" fmla="*/ 113122 w 5203596"/>
                    <a:gd name="connsiteY198" fmla="*/ 5976594 h 6495068"/>
                    <a:gd name="connsiteX199" fmla="*/ 28280 w 5203596"/>
                    <a:gd name="connsiteY199" fmla="*/ 6014301 h 6495068"/>
                    <a:gd name="connsiteX200" fmla="*/ 0 w 5203596"/>
                    <a:gd name="connsiteY200" fmla="*/ 6004874 h 64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5203596" h="6495068">
                      <a:moveTo>
                        <a:pt x="5005633" y="0"/>
                      </a:moveTo>
                      <a:cubicBezTo>
                        <a:pt x="4996206" y="18854"/>
                        <a:pt x="4985181" y="36990"/>
                        <a:pt x="4977353" y="56561"/>
                      </a:cubicBezTo>
                      <a:cubicBezTo>
                        <a:pt x="4972541" y="68590"/>
                        <a:pt x="4971649" y="81859"/>
                        <a:pt x="4967926" y="94268"/>
                      </a:cubicBezTo>
                      <a:cubicBezTo>
                        <a:pt x="4962215" y="113303"/>
                        <a:pt x="4953892" y="131549"/>
                        <a:pt x="4949072" y="150829"/>
                      </a:cubicBezTo>
                      <a:cubicBezTo>
                        <a:pt x="4943803" y="171906"/>
                        <a:pt x="4929970" y="231329"/>
                        <a:pt x="4920792" y="245097"/>
                      </a:cubicBezTo>
                      <a:cubicBezTo>
                        <a:pt x="4908223" y="263951"/>
                        <a:pt x="4890251" y="280162"/>
                        <a:pt x="4883085" y="301658"/>
                      </a:cubicBezTo>
                      <a:cubicBezTo>
                        <a:pt x="4879943" y="311085"/>
                        <a:pt x="4879170" y="321670"/>
                        <a:pt x="4873658" y="329938"/>
                      </a:cubicBezTo>
                      <a:cubicBezTo>
                        <a:pt x="4866263" y="341031"/>
                        <a:pt x="4855900" y="350034"/>
                        <a:pt x="4845377" y="358219"/>
                      </a:cubicBezTo>
                      <a:cubicBezTo>
                        <a:pt x="4827491" y="372130"/>
                        <a:pt x="4807670" y="383357"/>
                        <a:pt x="4788816" y="395926"/>
                      </a:cubicBezTo>
                      <a:lnTo>
                        <a:pt x="4760536" y="414780"/>
                      </a:lnTo>
                      <a:cubicBezTo>
                        <a:pt x="4751109" y="421064"/>
                        <a:pt x="4740267" y="425622"/>
                        <a:pt x="4732256" y="433633"/>
                      </a:cubicBezTo>
                      <a:cubicBezTo>
                        <a:pt x="4722829" y="443060"/>
                        <a:pt x="4715629" y="455440"/>
                        <a:pt x="4703975" y="461914"/>
                      </a:cubicBezTo>
                      <a:cubicBezTo>
                        <a:pt x="4686602" y="471565"/>
                        <a:pt x="4647414" y="480767"/>
                        <a:pt x="4647414" y="480767"/>
                      </a:cubicBezTo>
                      <a:cubicBezTo>
                        <a:pt x="4641130" y="490194"/>
                        <a:pt x="4637988" y="502763"/>
                        <a:pt x="4628561" y="509048"/>
                      </a:cubicBezTo>
                      <a:cubicBezTo>
                        <a:pt x="4617781" y="516235"/>
                        <a:pt x="4602985" y="513925"/>
                        <a:pt x="4590854" y="518474"/>
                      </a:cubicBezTo>
                      <a:cubicBezTo>
                        <a:pt x="4577696" y="523408"/>
                        <a:pt x="4565347" y="530356"/>
                        <a:pt x="4553146" y="537328"/>
                      </a:cubicBezTo>
                      <a:cubicBezTo>
                        <a:pt x="4543309" y="542949"/>
                        <a:pt x="4535219" y="551581"/>
                        <a:pt x="4524866" y="556182"/>
                      </a:cubicBezTo>
                      <a:cubicBezTo>
                        <a:pt x="4506705" y="564253"/>
                        <a:pt x="4487159" y="568751"/>
                        <a:pt x="4468305" y="575035"/>
                      </a:cubicBezTo>
                      <a:lnTo>
                        <a:pt x="4411744" y="593889"/>
                      </a:lnTo>
                      <a:lnTo>
                        <a:pt x="4355183" y="612743"/>
                      </a:lnTo>
                      <a:cubicBezTo>
                        <a:pt x="4342614" y="615885"/>
                        <a:pt x="4329933" y="618610"/>
                        <a:pt x="4317476" y="622169"/>
                      </a:cubicBezTo>
                      <a:cubicBezTo>
                        <a:pt x="4307922" y="624899"/>
                        <a:pt x="4298940" y="629647"/>
                        <a:pt x="4289196" y="631596"/>
                      </a:cubicBezTo>
                      <a:cubicBezTo>
                        <a:pt x="4267408" y="635954"/>
                        <a:pt x="4245069" y="637048"/>
                        <a:pt x="4223208" y="641023"/>
                      </a:cubicBezTo>
                      <a:cubicBezTo>
                        <a:pt x="4210461" y="643341"/>
                        <a:pt x="4197958" y="646891"/>
                        <a:pt x="4185501" y="650450"/>
                      </a:cubicBezTo>
                      <a:cubicBezTo>
                        <a:pt x="4175947" y="653180"/>
                        <a:pt x="4167022" y="658243"/>
                        <a:pt x="4157221" y="659877"/>
                      </a:cubicBezTo>
                      <a:cubicBezTo>
                        <a:pt x="4129153" y="664555"/>
                        <a:pt x="4100548" y="665279"/>
                        <a:pt x="4072379" y="669303"/>
                      </a:cubicBezTo>
                      <a:cubicBezTo>
                        <a:pt x="4056518" y="671569"/>
                        <a:pt x="4041265" y="678476"/>
                        <a:pt x="4025245" y="678730"/>
                      </a:cubicBezTo>
                      <a:lnTo>
                        <a:pt x="2884602" y="688157"/>
                      </a:lnTo>
                      <a:lnTo>
                        <a:pt x="2846895" y="744718"/>
                      </a:lnTo>
                      <a:lnTo>
                        <a:pt x="2828041" y="772998"/>
                      </a:lnTo>
                      <a:cubicBezTo>
                        <a:pt x="2824899" y="782425"/>
                        <a:pt x="2822528" y="792145"/>
                        <a:pt x="2818614" y="801279"/>
                      </a:cubicBezTo>
                      <a:cubicBezTo>
                        <a:pt x="2813079" y="814195"/>
                        <a:pt x="2804695" y="825828"/>
                        <a:pt x="2799761" y="838986"/>
                      </a:cubicBezTo>
                      <a:cubicBezTo>
                        <a:pt x="2795212" y="851117"/>
                        <a:pt x="2794057" y="864284"/>
                        <a:pt x="2790334" y="876693"/>
                      </a:cubicBezTo>
                      <a:cubicBezTo>
                        <a:pt x="2784623" y="895728"/>
                        <a:pt x="2777764" y="914400"/>
                        <a:pt x="2771480" y="933254"/>
                      </a:cubicBezTo>
                      <a:cubicBezTo>
                        <a:pt x="2768338" y="942681"/>
                        <a:pt x="2766498" y="952647"/>
                        <a:pt x="2762054" y="961534"/>
                      </a:cubicBezTo>
                      <a:lnTo>
                        <a:pt x="2743200" y="999241"/>
                      </a:lnTo>
                      <a:cubicBezTo>
                        <a:pt x="2717177" y="1103332"/>
                        <a:pt x="2723267" y="1063869"/>
                        <a:pt x="2743200" y="1263192"/>
                      </a:cubicBezTo>
                      <a:cubicBezTo>
                        <a:pt x="2745178" y="1282967"/>
                        <a:pt x="2751030" y="1303217"/>
                        <a:pt x="2762054" y="1319753"/>
                      </a:cubicBezTo>
                      <a:cubicBezTo>
                        <a:pt x="2768338" y="1329180"/>
                        <a:pt x="2775840" y="1337900"/>
                        <a:pt x="2780907" y="1348033"/>
                      </a:cubicBezTo>
                      <a:cubicBezTo>
                        <a:pt x="2819931" y="1426082"/>
                        <a:pt x="2755162" y="1323558"/>
                        <a:pt x="2809188" y="1404594"/>
                      </a:cubicBezTo>
                      <a:cubicBezTo>
                        <a:pt x="2823434" y="1461582"/>
                        <a:pt x="2814517" y="1430008"/>
                        <a:pt x="2837468" y="1498862"/>
                      </a:cubicBezTo>
                      <a:cubicBezTo>
                        <a:pt x="2840610" y="1508289"/>
                        <a:pt x="2841383" y="1518875"/>
                        <a:pt x="2846895" y="1527143"/>
                      </a:cubicBezTo>
                      <a:lnTo>
                        <a:pt x="2884602" y="1583703"/>
                      </a:lnTo>
                      <a:cubicBezTo>
                        <a:pt x="2918982" y="1686842"/>
                        <a:pt x="2864153" y="1530622"/>
                        <a:pt x="2912882" y="1640264"/>
                      </a:cubicBezTo>
                      <a:cubicBezTo>
                        <a:pt x="2934727" y="1689416"/>
                        <a:pt x="2921049" y="1690641"/>
                        <a:pt x="2950590" y="1725105"/>
                      </a:cubicBezTo>
                      <a:cubicBezTo>
                        <a:pt x="2986581" y="1767095"/>
                        <a:pt x="2979706" y="1755330"/>
                        <a:pt x="3016577" y="1781666"/>
                      </a:cubicBezTo>
                      <a:cubicBezTo>
                        <a:pt x="3036815" y="1796121"/>
                        <a:pt x="3060345" y="1816103"/>
                        <a:pt x="3082565" y="1828800"/>
                      </a:cubicBezTo>
                      <a:cubicBezTo>
                        <a:pt x="3094766" y="1835772"/>
                        <a:pt x="3108222" y="1840424"/>
                        <a:pt x="3120272" y="1847654"/>
                      </a:cubicBezTo>
                      <a:cubicBezTo>
                        <a:pt x="3139702" y="1859312"/>
                        <a:pt x="3158706" y="1871766"/>
                        <a:pt x="3176833" y="1885361"/>
                      </a:cubicBezTo>
                      <a:cubicBezTo>
                        <a:pt x="3189402" y="1894788"/>
                        <a:pt x="3201217" y="1905314"/>
                        <a:pt x="3214540" y="1913641"/>
                      </a:cubicBezTo>
                      <a:cubicBezTo>
                        <a:pt x="3293000" y="1962679"/>
                        <a:pt x="3216383" y="1909850"/>
                        <a:pt x="3280528" y="1941922"/>
                      </a:cubicBezTo>
                      <a:cubicBezTo>
                        <a:pt x="3342206" y="1972760"/>
                        <a:pt x="3274549" y="1947362"/>
                        <a:pt x="3337089" y="1989056"/>
                      </a:cubicBezTo>
                      <a:cubicBezTo>
                        <a:pt x="3345357" y="1994568"/>
                        <a:pt x="3356481" y="1994039"/>
                        <a:pt x="3365369" y="1998483"/>
                      </a:cubicBezTo>
                      <a:cubicBezTo>
                        <a:pt x="3375502" y="2003550"/>
                        <a:pt x="3383812" y="2011715"/>
                        <a:pt x="3393649" y="2017336"/>
                      </a:cubicBezTo>
                      <a:cubicBezTo>
                        <a:pt x="3405850" y="2024308"/>
                        <a:pt x="3419156" y="2029218"/>
                        <a:pt x="3431357" y="2036190"/>
                      </a:cubicBezTo>
                      <a:cubicBezTo>
                        <a:pt x="3441194" y="2041811"/>
                        <a:pt x="3450418" y="2048459"/>
                        <a:pt x="3459637" y="2055044"/>
                      </a:cubicBezTo>
                      <a:cubicBezTo>
                        <a:pt x="3472422" y="2064176"/>
                        <a:pt x="3483291" y="2076298"/>
                        <a:pt x="3497344" y="2083324"/>
                      </a:cubicBezTo>
                      <a:cubicBezTo>
                        <a:pt x="3515119" y="2092212"/>
                        <a:pt x="3535051" y="2095894"/>
                        <a:pt x="3553905" y="2102178"/>
                      </a:cubicBezTo>
                      <a:cubicBezTo>
                        <a:pt x="3563332" y="2105320"/>
                        <a:pt x="3573298" y="2107160"/>
                        <a:pt x="3582186" y="2111604"/>
                      </a:cubicBezTo>
                      <a:cubicBezTo>
                        <a:pt x="3594755" y="2117889"/>
                        <a:pt x="3606977" y="2124922"/>
                        <a:pt x="3619893" y="2130458"/>
                      </a:cubicBezTo>
                      <a:cubicBezTo>
                        <a:pt x="3629026" y="2134372"/>
                        <a:pt x="3639285" y="2135441"/>
                        <a:pt x="3648173" y="2139885"/>
                      </a:cubicBezTo>
                      <a:cubicBezTo>
                        <a:pt x="3658307" y="2144952"/>
                        <a:pt x="3666040" y="2154275"/>
                        <a:pt x="3676454" y="2158738"/>
                      </a:cubicBezTo>
                      <a:cubicBezTo>
                        <a:pt x="3718732" y="2176857"/>
                        <a:pt x="3705758" y="2159250"/>
                        <a:pt x="3742441" y="2177592"/>
                      </a:cubicBezTo>
                      <a:cubicBezTo>
                        <a:pt x="3752575" y="2182659"/>
                        <a:pt x="3760114" y="2192468"/>
                        <a:pt x="3770722" y="2196446"/>
                      </a:cubicBezTo>
                      <a:cubicBezTo>
                        <a:pt x="3811201" y="2211625"/>
                        <a:pt x="3835081" y="2198503"/>
                        <a:pt x="3874416" y="2224726"/>
                      </a:cubicBezTo>
                      <a:cubicBezTo>
                        <a:pt x="3883843" y="2231011"/>
                        <a:pt x="3892283" y="2239117"/>
                        <a:pt x="3902697" y="2243580"/>
                      </a:cubicBezTo>
                      <a:cubicBezTo>
                        <a:pt x="3939587" y="2259390"/>
                        <a:pt x="3958941" y="2246510"/>
                        <a:pt x="3996965" y="2271860"/>
                      </a:cubicBezTo>
                      <a:cubicBezTo>
                        <a:pt x="4033513" y="2296226"/>
                        <a:pt x="4014497" y="2287132"/>
                        <a:pt x="4053526" y="2300140"/>
                      </a:cubicBezTo>
                      <a:cubicBezTo>
                        <a:pt x="4062953" y="2309567"/>
                        <a:pt x="4070958" y="2320672"/>
                        <a:pt x="4081806" y="2328421"/>
                      </a:cubicBezTo>
                      <a:cubicBezTo>
                        <a:pt x="4102189" y="2342981"/>
                        <a:pt x="4124717" y="2349009"/>
                        <a:pt x="4147794" y="2356701"/>
                      </a:cubicBezTo>
                      <a:cubicBezTo>
                        <a:pt x="4232123" y="2412922"/>
                        <a:pt x="4097170" y="2328539"/>
                        <a:pt x="4232635" y="2384982"/>
                      </a:cubicBezTo>
                      <a:cubicBezTo>
                        <a:pt x="4253551" y="2393697"/>
                        <a:pt x="4267700" y="2415523"/>
                        <a:pt x="4289196" y="2422689"/>
                      </a:cubicBezTo>
                      <a:cubicBezTo>
                        <a:pt x="4329767" y="2436213"/>
                        <a:pt x="4307836" y="2429706"/>
                        <a:pt x="4355183" y="2441543"/>
                      </a:cubicBezTo>
                      <a:cubicBezTo>
                        <a:pt x="4438373" y="2497000"/>
                        <a:pt x="4305405" y="2411942"/>
                        <a:pt x="4440025" y="2479250"/>
                      </a:cubicBezTo>
                      <a:cubicBezTo>
                        <a:pt x="4452594" y="2485534"/>
                        <a:pt x="4464685" y="2492884"/>
                        <a:pt x="4477732" y="2498103"/>
                      </a:cubicBezTo>
                      <a:cubicBezTo>
                        <a:pt x="4496184" y="2505484"/>
                        <a:pt x="4515439" y="2510672"/>
                        <a:pt x="4534293" y="2516957"/>
                      </a:cubicBezTo>
                      <a:cubicBezTo>
                        <a:pt x="4543720" y="2520099"/>
                        <a:pt x="4554305" y="2520872"/>
                        <a:pt x="4562573" y="2526384"/>
                      </a:cubicBezTo>
                      <a:cubicBezTo>
                        <a:pt x="4602774" y="2553185"/>
                        <a:pt x="4616264" y="2565555"/>
                        <a:pt x="4656841" y="2582945"/>
                      </a:cubicBezTo>
                      <a:cubicBezTo>
                        <a:pt x="4665974" y="2586859"/>
                        <a:pt x="4675695" y="2589229"/>
                        <a:pt x="4685122" y="2592371"/>
                      </a:cubicBezTo>
                      <a:cubicBezTo>
                        <a:pt x="4694549" y="2598656"/>
                        <a:pt x="4703269" y="2606158"/>
                        <a:pt x="4713402" y="2611225"/>
                      </a:cubicBezTo>
                      <a:cubicBezTo>
                        <a:pt x="4722290" y="2615669"/>
                        <a:pt x="4732996" y="2615826"/>
                        <a:pt x="4741682" y="2620652"/>
                      </a:cubicBezTo>
                      <a:cubicBezTo>
                        <a:pt x="4761490" y="2631656"/>
                        <a:pt x="4779389" y="2645790"/>
                        <a:pt x="4798243" y="2658359"/>
                      </a:cubicBezTo>
                      <a:cubicBezTo>
                        <a:pt x="4806511" y="2663871"/>
                        <a:pt x="4817636" y="2663342"/>
                        <a:pt x="4826524" y="2667786"/>
                      </a:cubicBezTo>
                      <a:cubicBezTo>
                        <a:pt x="4888202" y="2698624"/>
                        <a:pt x="4820545" y="2673226"/>
                        <a:pt x="4883085" y="2714920"/>
                      </a:cubicBezTo>
                      <a:cubicBezTo>
                        <a:pt x="4891353" y="2720432"/>
                        <a:pt x="4902679" y="2719521"/>
                        <a:pt x="4911365" y="2724347"/>
                      </a:cubicBezTo>
                      <a:cubicBezTo>
                        <a:pt x="4931173" y="2735351"/>
                        <a:pt x="4949072" y="2749485"/>
                        <a:pt x="4967926" y="2762054"/>
                      </a:cubicBezTo>
                      <a:cubicBezTo>
                        <a:pt x="4977353" y="2768338"/>
                        <a:pt x="4987143" y="2774109"/>
                        <a:pt x="4996206" y="2780907"/>
                      </a:cubicBezTo>
                      <a:cubicBezTo>
                        <a:pt x="5008775" y="2790334"/>
                        <a:pt x="5021984" y="2798963"/>
                        <a:pt x="5033913" y="2809188"/>
                      </a:cubicBezTo>
                      <a:cubicBezTo>
                        <a:pt x="5125824" y="2887968"/>
                        <a:pt x="4989634" y="2783046"/>
                        <a:pt x="5099901" y="2865749"/>
                      </a:cubicBezTo>
                      <a:cubicBezTo>
                        <a:pt x="5103043" y="2875176"/>
                        <a:pt x="5104502" y="2885343"/>
                        <a:pt x="5109328" y="2894029"/>
                      </a:cubicBezTo>
                      <a:cubicBezTo>
                        <a:pt x="5120332" y="2913837"/>
                        <a:pt x="5139869" y="2929094"/>
                        <a:pt x="5147035" y="2950590"/>
                      </a:cubicBezTo>
                      <a:cubicBezTo>
                        <a:pt x="5160906" y="2992202"/>
                        <a:pt x="5152018" y="2969982"/>
                        <a:pt x="5175315" y="3016578"/>
                      </a:cubicBezTo>
                      <a:cubicBezTo>
                        <a:pt x="5203097" y="3183263"/>
                        <a:pt x="5167815" y="2975329"/>
                        <a:pt x="5194169" y="3120272"/>
                      </a:cubicBezTo>
                      <a:cubicBezTo>
                        <a:pt x="5197588" y="3139077"/>
                        <a:pt x="5200454" y="3157979"/>
                        <a:pt x="5203596" y="3176833"/>
                      </a:cubicBezTo>
                      <a:cubicBezTo>
                        <a:pt x="5201065" y="3205937"/>
                        <a:pt x="5205330" y="3351895"/>
                        <a:pt x="5175315" y="3421930"/>
                      </a:cubicBezTo>
                      <a:cubicBezTo>
                        <a:pt x="5169779" y="3434846"/>
                        <a:pt x="5161396" y="3446479"/>
                        <a:pt x="5156462" y="3459637"/>
                      </a:cubicBezTo>
                      <a:cubicBezTo>
                        <a:pt x="5130375" y="3529204"/>
                        <a:pt x="5166387" y="3468317"/>
                        <a:pt x="5128181" y="3525625"/>
                      </a:cubicBezTo>
                      <a:lnTo>
                        <a:pt x="5099901" y="3610466"/>
                      </a:lnTo>
                      <a:cubicBezTo>
                        <a:pt x="5096759" y="3619893"/>
                        <a:pt x="5092884" y="3629107"/>
                        <a:pt x="5090474" y="3638747"/>
                      </a:cubicBezTo>
                      <a:cubicBezTo>
                        <a:pt x="5087332" y="3651316"/>
                        <a:pt x="5086151" y="3664546"/>
                        <a:pt x="5081047" y="3676454"/>
                      </a:cubicBezTo>
                      <a:cubicBezTo>
                        <a:pt x="5075606" y="3689150"/>
                        <a:pt x="5038307" y="3735411"/>
                        <a:pt x="5033913" y="3742441"/>
                      </a:cubicBezTo>
                      <a:cubicBezTo>
                        <a:pt x="5026465" y="3754358"/>
                        <a:pt x="5023228" y="3768714"/>
                        <a:pt x="5015060" y="3780149"/>
                      </a:cubicBezTo>
                      <a:cubicBezTo>
                        <a:pt x="5007311" y="3790997"/>
                        <a:pt x="4994964" y="3797906"/>
                        <a:pt x="4986779" y="3808429"/>
                      </a:cubicBezTo>
                      <a:cubicBezTo>
                        <a:pt x="4933835" y="3876500"/>
                        <a:pt x="4974833" y="3856403"/>
                        <a:pt x="4920792" y="3874417"/>
                      </a:cubicBezTo>
                      <a:cubicBezTo>
                        <a:pt x="4867366" y="3954553"/>
                        <a:pt x="4955370" y="3830407"/>
                        <a:pt x="4845377" y="3940404"/>
                      </a:cubicBezTo>
                      <a:cubicBezTo>
                        <a:pt x="4828387" y="3957395"/>
                        <a:pt x="4811787" y="3977693"/>
                        <a:pt x="4788816" y="3987538"/>
                      </a:cubicBezTo>
                      <a:cubicBezTo>
                        <a:pt x="4776908" y="3992641"/>
                        <a:pt x="4763518" y="3993242"/>
                        <a:pt x="4751109" y="3996965"/>
                      </a:cubicBezTo>
                      <a:cubicBezTo>
                        <a:pt x="4732074" y="4002676"/>
                        <a:pt x="4713402" y="4009534"/>
                        <a:pt x="4694548" y="4015819"/>
                      </a:cubicBezTo>
                      <a:lnTo>
                        <a:pt x="4637988" y="4034672"/>
                      </a:lnTo>
                      <a:cubicBezTo>
                        <a:pt x="4628561" y="4037814"/>
                        <a:pt x="4619451" y="4042150"/>
                        <a:pt x="4609707" y="4044099"/>
                      </a:cubicBezTo>
                      <a:lnTo>
                        <a:pt x="4562573" y="4053526"/>
                      </a:lnTo>
                      <a:cubicBezTo>
                        <a:pt x="4506259" y="4081684"/>
                        <a:pt x="4543521" y="4067187"/>
                        <a:pt x="4477732" y="4081806"/>
                      </a:cubicBezTo>
                      <a:cubicBezTo>
                        <a:pt x="4319106" y="4117055"/>
                        <a:pt x="4537665" y="4069179"/>
                        <a:pt x="4411744" y="4100660"/>
                      </a:cubicBezTo>
                      <a:cubicBezTo>
                        <a:pt x="4343141" y="4117811"/>
                        <a:pt x="4383667" y="4102710"/>
                        <a:pt x="4308049" y="4119514"/>
                      </a:cubicBezTo>
                      <a:cubicBezTo>
                        <a:pt x="4298349" y="4121669"/>
                        <a:pt x="4289355" y="4126326"/>
                        <a:pt x="4279769" y="4128940"/>
                      </a:cubicBezTo>
                      <a:cubicBezTo>
                        <a:pt x="4254770" y="4135758"/>
                        <a:pt x="4228937" y="4139600"/>
                        <a:pt x="4204355" y="4147794"/>
                      </a:cubicBezTo>
                      <a:cubicBezTo>
                        <a:pt x="4194928" y="4150936"/>
                        <a:pt x="4185774" y="4155065"/>
                        <a:pt x="4176074" y="4157221"/>
                      </a:cubicBezTo>
                      <a:cubicBezTo>
                        <a:pt x="4157415" y="4161367"/>
                        <a:pt x="4138056" y="4162012"/>
                        <a:pt x="4119513" y="4166648"/>
                      </a:cubicBezTo>
                      <a:cubicBezTo>
                        <a:pt x="4100233" y="4171468"/>
                        <a:pt x="4082820" y="4184992"/>
                        <a:pt x="4062953" y="4185501"/>
                      </a:cubicBezTo>
                      <a:lnTo>
                        <a:pt x="3695307" y="4194928"/>
                      </a:lnTo>
                      <a:cubicBezTo>
                        <a:pt x="3585328" y="4201213"/>
                        <a:pt x="3473389" y="4192180"/>
                        <a:pt x="3365369" y="4213782"/>
                      </a:cubicBezTo>
                      <a:cubicBezTo>
                        <a:pt x="3349658" y="4216924"/>
                        <a:pt x="3333876" y="4219732"/>
                        <a:pt x="3318235" y="4223208"/>
                      </a:cubicBezTo>
                      <a:cubicBezTo>
                        <a:pt x="3305588" y="4226018"/>
                        <a:pt x="3293405" y="4231204"/>
                        <a:pt x="3280528" y="4232635"/>
                      </a:cubicBezTo>
                      <a:cubicBezTo>
                        <a:pt x="3236694" y="4237506"/>
                        <a:pt x="3192545" y="4238920"/>
                        <a:pt x="3148553" y="4242062"/>
                      </a:cubicBezTo>
                      <a:cubicBezTo>
                        <a:pt x="3139126" y="4245204"/>
                        <a:pt x="3130016" y="4249540"/>
                        <a:pt x="3120272" y="4251489"/>
                      </a:cubicBezTo>
                      <a:cubicBezTo>
                        <a:pt x="3047233" y="4266097"/>
                        <a:pt x="3072474" y="4253574"/>
                        <a:pt x="3016577" y="4270343"/>
                      </a:cubicBezTo>
                      <a:cubicBezTo>
                        <a:pt x="2997542" y="4276053"/>
                        <a:pt x="2960016" y="4289196"/>
                        <a:pt x="2960016" y="4289196"/>
                      </a:cubicBezTo>
                      <a:cubicBezTo>
                        <a:pt x="2950589" y="4295481"/>
                        <a:pt x="2941869" y="4302983"/>
                        <a:pt x="2931736" y="4308050"/>
                      </a:cubicBezTo>
                      <a:cubicBezTo>
                        <a:pt x="2922848" y="4312494"/>
                        <a:pt x="2912142" y="4312651"/>
                        <a:pt x="2903456" y="4317477"/>
                      </a:cubicBezTo>
                      <a:cubicBezTo>
                        <a:pt x="2883648" y="4328481"/>
                        <a:pt x="2865749" y="4342615"/>
                        <a:pt x="2846895" y="4355184"/>
                      </a:cubicBezTo>
                      <a:cubicBezTo>
                        <a:pt x="2837468" y="4361468"/>
                        <a:pt x="2827678" y="4367239"/>
                        <a:pt x="2818614" y="4374037"/>
                      </a:cubicBezTo>
                      <a:cubicBezTo>
                        <a:pt x="2806045" y="4383464"/>
                        <a:pt x="2791345" y="4390575"/>
                        <a:pt x="2780907" y="4402318"/>
                      </a:cubicBezTo>
                      <a:cubicBezTo>
                        <a:pt x="2752479" y="4434300"/>
                        <a:pt x="2743880" y="4451787"/>
                        <a:pt x="2733773" y="4487159"/>
                      </a:cubicBezTo>
                      <a:cubicBezTo>
                        <a:pt x="2730214" y="4499616"/>
                        <a:pt x="2730774" y="4513617"/>
                        <a:pt x="2724346" y="4524866"/>
                      </a:cubicBezTo>
                      <a:cubicBezTo>
                        <a:pt x="2717732" y="4536441"/>
                        <a:pt x="2704251" y="4542624"/>
                        <a:pt x="2696066" y="4553147"/>
                      </a:cubicBezTo>
                      <a:cubicBezTo>
                        <a:pt x="2682155" y="4571033"/>
                        <a:pt x="2665524" y="4588211"/>
                        <a:pt x="2658359" y="4609707"/>
                      </a:cubicBezTo>
                      <a:cubicBezTo>
                        <a:pt x="2655217" y="4619134"/>
                        <a:pt x="2653862" y="4629360"/>
                        <a:pt x="2648932" y="4637988"/>
                      </a:cubicBezTo>
                      <a:cubicBezTo>
                        <a:pt x="2641137" y="4651629"/>
                        <a:pt x="2630079" y="4663126"/>
                        <a:pt x="2620652" y="4675695"/>
                      </a:cubicBezTo>
                      <a:cubicBezTo>
                        <a:pt x="2617510" y="4688264"/>
                        <a:pt x="2614784" y="4700945"/>
                        <a:pt x="2611225" y="4713402"/>
                      </a:cubicBezTo>
                      <a:cubicBezTo>
                        <a:pt x="2595479" y="4768512"/>
                        <a:pt x="2607105" y="4713088"/>
                        <a:pt x="2592371" y="4779390"/>
                      </a:cubicBezTo>
                      <a:cubicBezTo>
                        <a:pt x="2577203" y="4847647"/>
                        <a:pt x="2590363" y="4804267"/>
                        <a:pt x="2573518" y="4854804"/>
                      </a:cubicBezTo>
                      <a:cubicBezTo>
                        <a:pt x="2576660" y="4920792"/>
                        <a:pt x="2580011" y="4986770"/>
                        <a:pt x="2582944" y="5052767"/>
                      </a:cubicBezTo>
                      <a:cubicBezTo>
                        <a:pt x="2586295" y="5128173"/>
                        <a:pt x="2587178" y="5203710"/>
                        <a:pt x="2592371" y="5279011"/>
                      </a:cubicBezTo>
                      <a:cubicBezTo>
                        <a:pt x="2593473" y="5294996"/>
                        <a:pt x="2596731" y="5310945"/>
                        <a:pt x="2601798" y="5326145"/>
                      </a:cubicBezTo>
                      <a:cubicBezTo>
                        <a:pt x="2606242" y="5339476"/>
                        <a:pt x="2614367" y="5351283"/>
                        <a:pt x="2620652" y="5363852"/>
                      </a:cubicBezTo>
                      <a:cubicBezTo>
                        <a:pt x="2623794" y="5382706"/>
                        <a:pt x="2625932" y="5401754"/>
                        <a:pt x="2630078" y="5420413"/>
                      </a:cubicBezTo>
                      <a:cubicBezTo>
                        <a:pt x="2632233" y="5430113"/>
                        <a:pt x="2637095" y="5439053"/>
                        <a:pt x="2639505" y="5448693"/>
                      </a:cubicBezTo>
                      <a:cubicBezTo>
                        <a:pt x="2642190" y="5459433"/>
                        <a:pt x="2652552" y="5519984"/>
                        <a:pt x="2658359" y="5533534"/>
                      </a:cubicBezTo>
                      <a:cubicBezTo>
                        <a:pt x="2662822" y="5543948"/>
                        <a:pt x="2670928" y="5552388"/>
                        <a:pt x="2677212" y="5561815"/>
                      </a:cubicBezTo>
                      <a:cubicBezTo>
                        <a:pt x="2680354" y="5586953"/>
                        <a:pt x="2682107" y="5612304"/>
                        <a:pt x="2686639" y="5637229"/>
                      </a:cubicBezTo>
                      <a:cubicBezTo>
                        <a:pt x="2688417" y="5647006"/>
                        <a:pt x="2694117" y="5655766"/>
                        <a:pt x="2696066" y="5665510"/>
                      </a:cubicBezTo>
                      <a:cubicBezTo>
                        <a:pt x="2717731" y="5773831"/>
                        <a:pt x="2693622" y="5695885"/>
                        <a:pt x="2714920" y="5759778"/>
                      </a:cubicBezTo>
                      <a:cubicBezTo>
                        <a:pt x="2719632" y="5788052"/>
                        <a:pt x="2726600" y="5847999"/>
                        <a:pt x="2743200" y="5872899"/>
                      </a:cubicBezTo>
                      <a:lnTo>
                        <a:pt x="2762054" y="5901180"/>
                      </a:lnTo>
                      <a:cubicBezTo>
                        <a:pt x="2765196" y="5929460"/>
                        <a:pt x="2765900" y="5958119"/>
                        <a:pt x="2771480" y="5986021"/>
                      </a:cubicBezTo>
                      <a:cubicBezTo>
                        <a:pt x="2775377" y="6005509"/>
                        <a:pt x="2790334" y="6042582"/>
                        <a:pt x="2790334" y="6042582"/>
                      </a:cubicBezTo>
                      <a:cubicBezTo>
                        <a:pt x="2787893" y="6069433"/>
                        <a:pt x="2797544" y="6146165"/>
                        <a:pt x="2762054" y="6174557"/>
                      </a:cubicBezTo>
                      <a:cubicBezTo>
                        <a:pt x="2754295" y="6180765"/>
                        <a:pt x="2743200" y="6180842"/>
                        <a:pt x="2733773" y="6183984"/>
                      </a:cubicBezTo>
                      <a:cubicBezTo>
                        <a:pt x="2643559" y="6274198"/>
                        <a:pt x="2759067" y="6167122"/>
                        <a:pt x="2677212" y="6221691"/>
                      </a:cubicBezTo>
                      <a:cubicBezTo>
                        <a:pt x="2666120" y="6229086"/>
                        <a:pt x="2658359" y="6240544"/>
                        <a:pt x="2648932" y="6249971"/>
                      </a:cubicBezTo>
                      <a:cubicBezTo>
                        <a:pt x="2625237" y="6321057"/>
                        <a:pt x="2659956" y="6236191"/>
                        <a:pt x="2611225" y="6297105"/>
                      </a:cubicBezTo>
                      <a:cubicBezTo>
                        <a:pt x="2605017" y="6304864"/>
                        <a:pt x="2606728" y="6316758"/>
                        <a:pt x="2601798" y="6325386"/>
                      </a:cubicBezTo>
                      <a:cubicBezTo>
                        <a:pt x="2590448" y="6345249"/>
                        <a:pt x="2563475" y="6376175"/>
                        <a:pt x="2545237" y="6391373"/>
                      </a:cubicBezTo>
                      <a:cubicBezTo>
                        <a:pt x="2536533" y="6398626"/>
                        <a:pt x="2525559" y="6402854"/>
                        <a:pt x="2516957" y="6410227"/>
                      </a:cubicBezTo>
                      <a:cubicBezTo>
                        <a:pt x="2503461" y="6421795"/>
                        <a:pt x="2494491" y="6438789"/>
                        <a:pt x="2479249" y="6447934"/>
                      </a:cubicBezTo>
                      <a:cubicBezTo>
                        <a:pt x="2462208" y="6458159"/>
                        <a:pt x="2441542" y="6460503"/>
                        <a:pt x="2422689" y="6466788"/>
                      </a:cubicBezTo>
                      <a:cubicBezTo>
                        <a:pt x="2358046" y="6488336"/>
                        <a:pt x="2438273" y="6462892"/>
                        <a:pt x="2347274" y="6485641"/>
                      </a:cubicBezTo>
                      <a:cubicBezTo>
                        <a:pt x="2337634" y="6488051"/>
                        <a:pt x="2328421" y="6491926"/>
                        <a:pt x="2318994" y="6495068"/>
                      </a:cubicBezTo>
                      <a:cubicBezTo>
                        <a:pt x="2243579" y="6491926"/>
                        <a:pt x="2167203" y="6498050"/>
                        <a:pt x="2092750" y="6485641"/>
                      </a:cubicBezTo>
                      <a:cubicBezTo>
                        <a:pt x="2057016" y="6479685"/>
                        <a:pt x="2033433" y="6440924"/>
                        <a:pt x="2007909" y="6419654"/>
                      </a:cubicBezTo>
                      <a:cubicBezTo>
                        <a:pt x="1999205" y="6412401"/>
                        <a:pt x="1989056" y="6407085"/>
                        <a:pt x="1979629" y="6400800"/>
                      </a:cubicBezTo>
                      <a:cubicBezTo>
                        <a:pt x="1945064" y="6348955"/>
                        <a:pt x="1979628" y="6392943"/>
                        <a:pt x="1932495" y="6353666"/>
                      </a:cubicBezTo>
                      <a:cubicBezTo>
                        <a:pt x="1922253" y="6345131"/>
                        <a:pt x="1914737" y="6333571"/>
                        <a:pt x="1904214" y="6325386"/>
                      </a:cubicBezTo>
                      <a:cubicBezTo>
                        <a:pt x="1886328" y="6311475"/>
                        <a:pt x="1863676" y="6303701"/>
                        <a:pt x="1847654" y="6287679"/>
                      </a:cubicBezTo>
                      <a:cubicBezTo>
                        <a:pt x="1809436" y="6249461"/>
                        <a:pt x="1831297" y="6265360"/>
                        <a:pt x="1781666" y="6240545"/>
                      </a:cubicBezTo>
                      <a:cubicBezTo>
                        <a:pt x="1749884" y="6192872"/>
                        <a:pt x="1780065" y="6225603"/>
                        <a:pt x="1734532" y="6202837"/>
                      </a:cubicBezTo>
                      <a:cubicBezTo>
                        <a:pt x="1684658" y="6177900"/>
                        <a:pt x="1726620" y="6190452"/>
                        <a:pt x="1677971" y="6155703"/>
                      </a:cubicBezTo>
                      <a:cubicBezTo>
                        <a:pt x="1666536" y="6147535"/>
                        <a:pt x="1651818" y="6144849"/>
                        <a:pt x="1640264" y="6136850"/>
                      </a:cubicBezTo>
                      <a:cubicBezTo>
                        <a:pt x="1639884" y="6136587"/>
                        <a:pt x="1520503" y="6040369"/>
                        <a:pt x="1498862" y="6033155"/>
                      </a:cubicBezTo>
                      <a:lnTo>
                        <a:pt x="1470581" y="6023728"/>
                      </a:lnTo>
                      <a:cubicBezTo>
                        <a:pt x="1461154" y="6017443"/>
                        <a:pt x="1452654" y="6009475"/>
                        <a:pt x="1442301" y="6004874"/>
                      </a:cubicBezTo>
                      <a:cubicBezTo>
                        <a:pt x="1424140" y="5996803"/>
                        <a:pt x="1385740" y="5986021"/>
                        <a:pt x="1385740" y="5986021"/>
                      </a:cubicBezTo>
                      <a:cubicBezTo>
                        <a:pt x="1376313" y="5979736"/>
                        <a:pt x="1367813" y="5971768"/>
                        <a:pt x="1357460" y="5967167"/>
                      </a:cubicBezTo>
                      <a:cubicBezTo>
                        <a:pt x="1318321" y="5949772"/>
                        <a:pt x="1294085" y="5946951"/>
                        <a:pt x="1253765" y="5938887"/>
                      </a:cubicBezTo>
                      <a:cubicBezTo>
                        <a:pt x="1244338" y="5932602"/>
                        <a:pt x="1236093" y="5924011"/>
                        <a:pt x="1225485" y="5920033"/>
                      </a:cubicBezTo>
                      <a:cubicBezTo>
                        <a:pt x="1210482" y="5914407"/>
                        <a:pt x="1193991" y="5914082"/>
                        <a:pt x="1178350" y="5910606"/>
                      </a:cubicBezTo>
                      <a:cubicBezTo>
                        <a:pt x="1165703" y="5907796"/>
                        <a:pt x="1153100" y="5904739"/>
                        <a:pt x="1140643" y="5901180"/>
                      </a:cubicBezTo>
                      <a:cubicBezTo>
                        <a:pt x="1131089" y="5898450"/>
                        <a:pt x="1121251" y="5896197"/>
                        <a:pt x="1112363" y="5891753"/>
                      </a:cubicBezTo>
                      <a:cubicBezTo>
                        <a:pt x="1102229" y="5886686"/>
                        <a:pt x="1094830" y="5876482"/>
                        <a:pt x="1084082" y="5872899"/>
                      </a:cubicBezTo>
                      <a:cubicBezTo>
                        <a:pt x="1065949" y="5866855"/>
                        <a:pt x="1046065" y="5868108"/>
                        <a:pt x="1027522" y="5863472"/>
                      </a:cubicBezTo>
                      <a:cubicBezTo>
                        <a:pt x="1008242" y="5858652"/>
                        <a:pt x="989815" y="5850903"/>
                        <a:pt x="970961" y="5844619"/>
                      </a:cubicBezTo>
                      <a:lnTo>
                        <a:pt x="942680" y="5835192"/>
                      </a:lnTo>
                      <a:lnTo>
                        <a:pt x="433633" y="5844619"/>
                      </a:lnTo>
                      <a:cubicBezTo>
                        <a:pt x="412675" y="5845318"/>
                        <a:pt x="362820" y="5856771"/>
                        <a:pt x="339365" y="5863472"/>
                      </a:cubicBezTo>
                      <a:cubicBezTo>
                        <a:pt x="329811" y="5866202"/>
                        <a:pt x="319771" y="5868073"/>
                        <a:pt x="311085" y="5872899"/>
                      </a:cubicBezTo>
                      <a:cubicBezTo>
                        <a:pt x="213844" y="5926922"/>
                        <a:pt x="290234" y="5898703"/>
                        <a:pt x="226243" y="5920033"/>
                      </a:cubicBezTo>
                      <a:cubicBezTo>
                        <a:pt x="216816" y="5926318"/>
                        <a:pt x="208316" y="5934286"/>
                        <a:pt x="197963" y="5938887"/>
                      </a:cubicBezTo>
                      <a:cubicBezTo>
                        <a:pt x="179802" y="5946958"/>
                        <a:pt x="141402" y="5957740"/>
                        <a:pt x="141402" y="5957740"/>
                      </a:cubicBezTo>
                      <a:cubicBezTo>
                        <a:pt x="131975" y="5964025"/>
                        <a:pt x="123475" y="5971993"/>
                        <a:pt x="113122" y="5976594"/>
                      </a:cubicBezTo>
                      <a:cubicBezTo>
                        <a:pt x="12150" y="6021472"/>
                        <a:pt x="92288" y="5971631"/>
                        <a:pt x="28280" y="6014301"/>
                      </a:cubicBezTo>
                      <a:lnTo>
                        <a:pt x="0" y="6004874"/>
                      </a:lnTo>
                    </a:path>
                  </a:pathLst>
                </a:cu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Figura a mano libera: forma 56">
                  <a:extLst>
                    <a:ext uri="{FF2B5EF4-FFF2-40B4-BE49-F238E27FC236}">
                      <a16:creationId xmlns:a16="http://schemas.microsoft.com/office/drawing/2014/main" id="{5190774C-2D55-46B9-8828-13F1F86D4EF3}"/>
                    </a:ext>
                  </a:extLst>
                </p:cNvPr>
                <p:cNvSpPr/>
                <p:nvPr/>
              </p:nvSpPr>
              <p:spPr>
                <a:xfrm>
                  <a:off x="5854045" y="3657600"/>
                  <a:ext cx="5674936" cy="1677971"/>
                </a:xfrm>
                <a:custGeom>
                  <a:avLst/>
                  <a:gdLst>
                    <a:gd name="connsiteX0" fmla="*/ 0 w 5674936"/>
                    <a:gd name="connsiteY0" fmla="*/ 377072 h 1677971"/>
                    <a:gd name="connsiteX1" fmla="*/ 37708 w 5674936"/>
                    <a:gd name="connsiteY1" fmla="*/ 443060 h 1677971"/>
                    <a:gd name="connsiteX2" fmla="*/ 65988 w 5674936"/>
                    <a:gd name="connsiteY2" fmla="*/ 471340 h 1677971"/>
                    <a:gd name="connsiteX3" fmla="*/ 84842 w 5674936"/>
                    <a:gd name="connsiteY3" fmla="*/ 509047 h 1677971"/>
                    <a:gd name="connsiteX4" fmla="*/ 103695 w 5674936"/>
                    <a:gd name="connsiteY4" fmla="*/ 537328 h 1677971"/>
                    <a:gd name="connsiteX5" fmla="*/ 122549 w 5674936"/>
                    <a:gd name="connsiteY5" fmla="*/ 593889 h 1677971"/>
                    <a:gd name="connsiteX6" fmla="*/ 131976 w 5674936"/>
                    <a:gd name="connsiteY6" fmla="*/ 622169 h 1677971"/>
                    <a:gd name="connsiteX7" fmla="*/ 141402 w 5674936"/>
                    <a:gd name="connsiteY7" fmla="*/ 650449 h 1677971"/>
                    <a:gd name="connsiteX8" fmla="*/ 207390 w 5674936"/>
                    <a:gd name="connsiteY8" fmla="*/ 725864 h 1677971"/>
                    <a:gd name="connsiteX9" fmla="*/ 301658 w 5674936"/>
                    <a:gd name="connsiteY9" fmla="*/ 744718 h 1677971"/>
                    <a:gd name="connsiteX10" fmla="*/ 424207 w 5674936"/>
                    <a:gd name="connsiteY10" fmla="*/ 716437 h 1677971"/>
                    <a:gd name="connsiteX11" fmla="*/ 480767 w 5674936"/>
                    <a:gd name="connsiteY11" fmla="*/ 697584 h 1677971"/>
                    <a:gd name="connsiteX12" fmla="*/ 659877 w 5674936"/>
                    <a:gd name="connsiteY12" fmla="*/ 669303 h 1677971"/>
                    <a:gd name="connsiteX13" fmla="*/ 688157 w 5674936"/>
                    <a:gd name="connsiteY13" fmla="*/ 688157 h 1677971"/>
                    <a:gd name="connsiteX14" fmla="*/ 716437 w 5674936"/>
                    <a:gd name="connsiteY14" fmla="*/ 697584 h 1677971"/>
                    <a:gd name="connsiteX15" fmla="*/ 772998 w 5674936"/>
                    <a:gd name="connsiteY15" fmla="*/ 763571 h 1677971"/>
                    <a:gd name="connsiteX16" fmla="*/ 782425 w 5674936"/>
                    <a:gd name="connsiteY16" fmla="*/ 791852 h 1677971"/>
                    <a:gd name="connsiteX17" fmla="*/ 791852 w 5674936"/>
                    <a:gd name="connsiteY17" fmla="*/ 829559 h 1677971"/>
                    <a:gd name="connsiteX18" fmla="*/ 810706 w 5674936"/>
                    <a:gd name="connsiteY18" fmla="*/ 886120 h 1677971"/>
                    <a:gd name="connsiteX19" fmla="*/ 829559 w 5674936"/>
                    <a:gd name="connsiteY19" fmla="*/ 989814 h 1677971"/>
                    <a:gd name="connsiteX20" fmla="*/ 838986 w 5674936"/>
                    <a:gd name="connsiteY20" fmla="*/ 1018095 h 1677971"/>
                    <a:gd name="connsiteX21" fmla="*/ 895547 w 5674936"/>
                    <a:gd name="connsiteY21" fmla="*/ 1027522 h 1677971"/>
                    <a:gd name="connsiteX22" fmla="*/ 933254 w 5674936"/>
                    <a:gd name="connsiteY22" fmla="*/ 1036948 h 1677971"/>
                    <a:gd name="connsiteX23" fmla="*/ 1159497 w 5674936"/>
                    <a:gd name="connsiteY23" fmla="*/ 1027522 h 1677971"/>
                    <a:gd name="connsiteX24" fmla="*/ 1225485 w 5674936"/>
                    <a:gd name="connsiteY24" fmla="*/ 1018095 h 1677971"/>
                    <a:gd name="connsiteX25" fmla="*/ 1282046 w 5674936"/>
                    <a:gd name="connsiteY25" fmla="*/ 980388 h 1677971"/>
                    <a:gd name="connsiteX26" fmla="*/ 1310326 w 5674936"/>
                    <a:gd name="connsiteY26" fmla="*/ 961534 h 1677971"/>
                    <a:gd name="connsiteX27" fmla="*/ 1366887 w 5674936"/>
                    <a:gd name="connsiteY27" fmla="*/ 876693 h 1677971"/>
                    <a:gd name="connsiteX28" fmla="*/ 1385741 w 5674936"/>
                    <a:gd name="connsiteY28" fmla="*/ 848412 h 1677971"/>
                    <a:gd name="connsiteX29" fmla="*/ 1423448 w 5674936"/>
                    <a:gd name="connsiteY29" fmla="*/ 791852 h 1677971"/>
                    <a:gd name="connsiteX30" fmla="*/ 1461155 w 5674936"/>
                    <a:gd name="connsiteY30" fmla="*/ 735291 h 1677971"/>
                    <a:gd name="connsiteX31" fmla="*/ 1508289 w 5674936"/>
                    <a:gd name="connsiteY31" fmla="*/ 678730 h 1677971"/>
                    <a:gd name="connsiteX32" fmla="*/ 1555423 w 5674936"/>
                    <a:gd name="connsiteY32" fmla="*/ 593889 h 1677971"/>
                    <a:gd name="connsiteX33" fmla="*/ 1583703 w 5674936"/>
                    <a:gd name="connsiteY33" fmla="*/ 575035 h 1677971"/>
                    <a:gd name="connsiteX34" fmla="*/ 1602557 w 5674936"/>
                    <a:gd name="connsiteY34" fmla="*/ 518474 h 1677971"/>
                    <a:gd name="connsiteX35" fmla="*/ 1611984 w 5674936"/>
                    <a:gd name="connsiteY35" fmla="*/ 490194 h 1677971"/>
                    <a:gd name="connsiteX36" fmla="*/ 1630837 w 5674936"/>
                    <a:gd name="connsiteY36" fmla="*/ 461913 h 1677971"/>
                    <a:gd name="connsiteX37" fmla="*/ 1659118 w 5674936"/>
                    <a:gd name="connsiteY37" fmla="*/ 405353 h 1677971"/>
                    <a:gd name="connsiteX38" fmla="*/ 1677971 w 5674936"/>
                    <a:gd name="connsiteY38" fmla="*/ 339365 h 1677971"/>
                    <a:gd name="connsiteX39" fmla="*/ 1696825 w 5674936"/>
                    <a:gd name="connsiteY39" fmla="*/ 311085 h 1677971"/>
                    <a:gd name="connsiteX40" fmla="*/ 1734532 w 5674936"/>
                    <a:gd name="connsiteY40" fmla="*/ 216816 h 1677971"/>
                    <a:gd name="connsiteX41" fmla="*/ 1753386 w 5674936"/>
                    <a:gd name="connsiteY41" fmla="*/ 188536 h 1677971"/>
                    <a:gd name="connsiteX42" fmla="*/ 1762813 w 5674936"/>
                    <a:gd name="connsiteY42" fmla="*/ 160256 h 1677971"/>
                    <a:gd name="connsiteX43" fmla="*/ 1819374 w 5674936"/>
                    <a:gd name="connsiteY43" fmla="*/ 75414 h 1677971"/>
                    <a:gd name="connsiteX44" fmla="*/ 1866508 w 5674936"/>
                    <a:gd name="connsiteY44" fmla="*/ 18854 h 1677971"/>
                    <a:gd name="connsiteX45" fmla="*/ 1923068 w 5674936"/>
                    <a:gd name="connsiteY45" fmla="*/ 0 h 1677971"/>
                    <a:gd name="connsiteX46" fmla="*/ 2083324 w 5674936"/>
                    <a:gd name="connsiteY46" fmla="*/ 9427 h 1677971"/>
                    <a:gd name="connsiteX47" fmla="*/ 2139885 w 5674936"/>
                    <a:gd name="connsiteY47" fmla="*/ 28280 h 1677971"/>
                    <a:gd name="connsiteX48" fmla="*/ 2168165 w 5674936"/>
                    <a:gd name="connsiteY48" fmla="*/ 37707 h 1677971"/>
                    <a:gd name="connsiteX49" fmla="*/ 2196446 w 5674936"/>
                    <a:gd name="connsiteY49" fmla="*/ 56561 h 1677971"/>
                    <a:gd name="connsiteX50" fmla="*/ 2224726 w 5674936"/>
                    <a:gd name="connsiteY50" fmla="*/ 65988 h 1677971"/>
                    <a:gd name="connsiteX51" fmla="*/ 2281287 w 5674936"/>
                    <a:gd name="connsiteY51" fmla="*/ 103695 h 1677971"/>
                    <a:gd name="connsiteX52" fmla="*/ 2337848 w 5674936"/>
                    <a:gd name="connsiteY52" fmla="*/ 141402 h 1677971"/>
                    <a:gd name="connsiteX53" fmla="*/ 2394409 w 5674936"/>
                    <a:gd name="connsiteY53" fmla="*/ 197963 h 1677971"/>
                    <a:gd name="connsiteX54" fmla="*/ 2422689 w 5674936"/>
                    <a:gd name="connsiteY54" fmla="*/ 226243 h 1677971"/>
                    <a:gd name="connsiteX55" fmla="*/ 2441543 w 5674936"/>
                    <a:gd name="connsiteY55" fmla="*/ 254524 h 1677971"/>
                    <a:gd name="connsiteX56" fmla="*/ 2469823 w 5674936"/>
                    <a:gd name="connsiteY56" fmla="*/ 282804 h 1677971"/>
                    <a:gd name="connsiteX57" fmla="*/ 2535811 w 5674936"/>
                    <a:gd name="connsiteY57" fmla="*/ 377072 h 1677971"/>
                    <a:gd name="connsiteX58" fmla="*/ 2620652 w 5674936"/>
                    <a:gd name="connsiteY58" fmla="*/ 424206 h 1677971"/>
                    <a:gd name="connsiteX59" fmla="*/ 2686640 w 5674936"/>
                    <a:gd name="connsiteY59" fmla="*/ 461913 h 1677971"/>
                    <a:gd name="connsiteX60" fmla="*/ 2714920 w 5674936"/>
                    <a:gd name="connsiteY60" fmla="*/ 480767 h 1677971"/>
                    <a:gd name="connsiteX61" fmla="*/ 2743200 w 5674936"/>
                    <a:gd name="connsiteY61" fmla="*/ 490194 h 1677971"/>
                    <a:gd name="connsiteX62" fmla="*/ 2780908 w 5674936"/>
                    <a:gd name="connsiteY62" fmla="*/ 509047 h 1677971"/>
                    <a:gd name="connsiteX63" fmla="*/ 2846895 w 5674936"/>
                    <a:gd name="connsiteY63" fmla="*/ 527901 h 1677971"/>
                    <a:gd name="connsiteX64" fmla="*/ 2903456 w 5674936"/>
                    <a:gd name="connsiteY64" fmla="*/ 546755 h 1677971"/>
                    <a:gd name="connsiteX65" fmla="*/ 2931736 w 5674936"/>
                    <a:gd name="connsiteY65" fmla="*/ 556181 h 1677971"/>
                    <a:gd name="connsiteX66" fmla="*/ 2960017 w 5674936"/>
                    <a:gd name="connsiteY66" fmla="*/ 565608 h 1677971"/>
                    <a:gd name="connsiteX67" fmla="*/ 2997724 w 5674936"/>
                    <a:gd name="connsiteY67" fmla="*/ 575035 h 1677971"/>
                    <a:gd name="connsiteX68" fmla="*/ 3035431 w 5674936"/>
                    <a:gd name="connsiteY68" fmla="*/ 593889 h 1677971"/>
                    <a:gd name="connsiteX69" fmla="*/ 3082565 w 5674936"/>
                    <a:gd name="connsiteY69" fmla="*/ 612742 h 1677971"/>
                    <a:gd name="connsiteX70" fmla="*/ 3148553 w 5674936"/>
                    <a:gd name="connsiteY70" fmla="*/ 631596 h 1677971"/>
                    <a:gd name="connsiteX71" fmla="*/ 3195687 w 5674936"/>
                    <a:gd name="connsiteY71" fmla="*/ 641023 h 1677971"/>
                    <a:gd name="connsiteX72" fmla="*/ 3223967 w 5674936"/>
                    <a:gd name="connsiteY72" fmla="*/ 650449 h 1677971"/>
                    <a:gd name="connsiteX73" fmla="*/ 3252248 w 5674936"/>
                    <a:gd name="connsiteY73" fmla="*/ 669303 h 1677971"/>
                    <a:gd name="connsiteX74" fmla="*/ 3337089 w 5674936"/>
                    <a:gd name="connsiteY74" fmla="*/ 697584 h 1677971"/>
                    <a:gd name="connsiteX75" fmla="*/ 3393650 w 5674936"/>
                    <a:gd name="connsiteY75" fmla="*/ 725864 h 1677971"/>
                    <a:gd name="connsiteX76" fmla="*/ 3431357 w 5674936"/>
                    <a:gd name="connsiteY76" fmla="*/ 744718 h 1677971"/>
                    <a:gd name="connsiteX77" fmla="*/ 3469064 w 5674936"/>
                    <a:gd name="connsiteY77" fmla="*/ 754144 h 1677971"/>
                    <a:gd name="connsiteX78" fmla="*/ 3497345 w 5674936"/>
                    <a:gd name="connsiteY78" fmla="*/ 763571 h 1677971"/>
                    <a:gd name="connsiteX79" fmla="*/ 3544479 w 5674936"/>
                    <a:gd name="connsiteY79" fmla="*/ 923827 h 1677971"/>
                    <a:gd name="connsiteX80" fmla="*/ 3553906 w 5674936"/>
                    <a:gd name="connsiteY80" fmla="*/ 952107 h 1677971"/>
                    <a:gd name="connsiteX81" fmla="*/ 3563332 w 5674936"/>
                    <a:gd name="connsiteY81" fmla="*/ 989814 h 1677971"/>
                    <a:gd name="connsiteX82" fmla="*/ 3582186 w 5674936"/>
                    <a:gd name="connsiteY82" fmla="*/ 1018095 h 1677971"/>
                    <a:gd name="connsiteX83" fmla="*/ 3591613 w 5674936"/>
                    <a:gd name="connsiteY83" fmla="*/ 1046375 h 1677971"/>
                    <a:gd name="connsiteX84" fmla="*/ 3610466 w 5674936"/>
                    <a:gd name="connsiteY84" fmla="*/ 1074656 h 1677971"/>
                    <a:gd name="connsiteX85" fmla="*/ 3619893 w 5674936"/>
                    <a:gd name="connsiteY85" fmla="*/ 1102936 h 1677971"/>
                    <a:gd name="connsiteX86" fmla="*/ 3657600 w 5674936"/>
                    <a:gd name="connsiteY86" fmla="*/ 1159497 h 1677971"/>
                    <a:gd name="connsiteX87" fmla="*/ 3676454 w 5674936"/>
                    <a:gd name="connsiteY87" fmla="*/ 1187777 h 1677971"/>
                    <a:gd name="connsiteX88" fmla="*/ 3733015 w 5674936"/>
                    <a:gd name="connsiteY88" fmla="*/ 1244338 h 1677971"/>
                    <a:gd name="connsiteX89" fmla="*/ 3751868 w 5674936"/>
                    <a:gd name="connsiteY89" fmla="*/ 1282045 h 1677971"/>
                    <a:gd name="connsiteX90" fmla="*/ 3789576 w 5674936"/>
                    <a:gd name="connsiteY90" fmla="*/ 1319753 h 1677971"/>
                    <a:gd name="connsiteX91" fmla="*/ 3987539 w 5674936"/>
                    <a:gd name="connsiteY91" fmla="*/ 1366887 h 1677971"/>
                    <a:gd name="connsiteX92" fmla="*/ 4044099 w 5674936"/>
                    <a:gd name="connsiteY92" fmla="*/ 1395167 h 1677971"/>
                    <a:gd name="connsiteX93" fmla="*/ 4072380 w 5674936"/>
                    <a:gd name="connsiteY93" fmla="*/ 1404594 h 1677971"/>
                    <a:gd name="connsiteX94" fmla="*/ 4138367 w 5674936"/>
                    <a:gd name="connsiteY94" fmla="*/ 1432874 h 1677971"/>
                    <a:gd name="connsiteX95" fmla="*/ 4204355 w 5674936"/>
                    <a:gd name="connsiteY95" fmla="*/ 1480008 h 1677971"/>
                    <a:gd name="connsiteX96" fmla="*/ 4270343 w 5674936"/>
                    <a:gd name="connsiteY96" fmla="*/ 1508289 h 1677971"/>
                    <a:gd name="connsiteX97" fmla="*/ 4308050 w 5674936"/>
                    <a:gd name="connsiteY97" fmla="*/ 1545996 h 1677971"/>
                    <a:gd name="connsiteX98" fmla="*/ 4364611 w 5674936"/>
                    <a:gd name="connsiteY98" fmla="*/ 1574276 h 1677971"/>
                    <a:gd name="connsiteX99" fmla="*/ 4421171 w 5674936"/>
                    <a:gd name="connsiteY99" fmla="*/ 1611984 h 1677971"/>
                    <a:gd name="connsiteX100" fmla="*/ 4449452 w 5674936"/>
                    <a:gd name="connsiteY100" fmla="*/ 1630837 h 1677971"/>
                    <a:gd name="connsiteX101" fmla="*/ 4506013 w 5674936"/>
                    <a:gd name="connsiteY101" fmla="*/ 1649691 h 1677971"/>
                    <a:gd name="connsiteX102" fmla="*/ 4562574 w 5674936"/>
                    <a:gd name="connsiteY102" fmla="*/ 1668544 h 1677971"/>
                    <a:gd name="connsiteX103" fmla="*/ 4609708 w 5674936"/>
                    <a:gd name="connsiteY103" fmla="*/ 1677971 h 1677971"/>
                    <a:gd name="connsiteX104" fmla="*/ 4732256 w 5674936"/>
                    <a:gd name="connsiteY104" fmla="*/ 1640264 h 1677971"/>
                    <a:gd name="connsiteX105" fmla="*/ 4741683 w 5674936"/>
                    <a:gd name="connsiteY105" fmla="*/ 1611984 h 1677971"/>
                    <a:gd name="connsiteX106" fmla="*/ 4722829 w 5674936"/>
                    <a:gd name="connsiteY106" fmla="*/ 1461155 h 1677971"/>
                    <a:gd name="connsiteX107" fmla="*/ 4675695 w 5674936"/>
                    <a:gd name="connsiteY107" fmla="*/ 1404594 h 1677971"/>
                    <a:gd name="connsiteX108" fmla="*/ 4666268 w 5674936"/>
                    <a:gd name="connsiteY108" fmla="*/ 1376313 h 1677971"/>
                    <a:gd name="connsiteX109" fmla="*/ 4647415 w 5674936"/>
                    <a:gd name="connsiteY109" fmla="*/ 1310326 h 1677971"/>
                    <a:gd name="connsiteX110" fmla="*/ 4628561 w 5674936"/>
                    <a:gd name="connsiteY110" fmla="*/ 1282045 h 1677971"/>
                    <a:gd name="connsiteX111" fmla="*/ 4619134 w 5674936"/>
                    <a:gd name="connsiteY111" fmla="*/ 1225485 h 1677971"/>
                    <a:gd name="connsiteX112" fmla="*/ 4600281 w 5674936"/>
                    <a:gd name="connsiteY112" fmla="*/ 1150070 h 1677971"/>
                    <a:gd name="connsiteX113" fmla="*/ 4590854 w 5674936"/>
                    <a:gd name="connsiteY113" fmla="*/ 1074656 h 1677971"/>
                    <a:gd name="connsiteX114" fmla="*/ 4600281 w 5674936"/>
                    <a:gd name="connsiteY114" fmla="*/ 914400 h 1677971"/>
                    <a:gd name="connsiteX115" fmla="*/ 4609708 w 5674936"/>
                    <a:gd name="connsiteY115" fmla="*/ 886120 h 1677971"/>
                    <a:gd name="connsiteX116" fmla="*/ 4637988 w 5674936"/>
                    <a:gd name="connsiteY116" fmla="*/ 857839 h 1677971"/>
                    <a:gd name="connsiteX117" fmla="*/ 4656842 w 5674936"/>
                    <a:gd name="connsiteY117" fmla="*/ 829559 h 1677971"/>
                    <a:gd name="connsiteX118" fmla="*/ 4694549 w 5674936"/>
                    <a:gd name="connsiteY118" fmla="*/ 838986 h 1677971"/>
                    <a:gd name="connsiteX119" fmla="*/ 4741683 w 5674936"/>
                    <a:gd name="connsiteY119" fmla="*/ 848412 h 1677971"/>
                    <a:gd name="connsiteX120" fmla="*/ 4769963 w 5674936"/>
                    <a:gd name="connsiteY120" fmla="*/ 867266 h 1677971"/>
                    <a:gd name="connsiteX121" fmla="*/ 4798244 w 5674936"/>
                    <a:gd name="connsiteY121" fmla="*/ 876693 h 1677971"/>
                    <a:gd name="connsiteX122" fmla="*/ 4845378 w 5674936"/>
                    <a:gd name="connsiteY122" fmla="*/ 895546 h 1677971"/>
                    <a:gd name="connsiteX123" fmla="*/ 4930219 w 5674936"/>
                    <a:gd name="connsiteY123" fmla="*/ 904973 h 1677971"/>
                    <a:gd name="connsiteX124" fmla="*/ 4958499 w 5674936"/>
                    <a:gd name="connsiteY124" fmla="*/ 914400 h 1677971"/>
                    <a:gd name="connsiteX125" fmla="*/ 4996207 w 5674936"/>
                    <a:gd name="connsiteY125" fmla="*/ 923827 h 1677971"/>
                    <a:gd name="connsiteX126" fmla="*/ 5081048 w 5674936"/>
                    <a:gd name="connsiteY126" fmla="*/ 952107 h 1677971"/>
                    <a:gd name="connsiteX127" fmla="*/ 5109328 w 5674936"/>
                    <a:gd name="connsiteY127" fmla="*/ 961534 h 1677971"/>
                    <a:gd name="connsiteX128" fmla="*/ 5147035 w 5674936"/>
                    <a:gd name="connsiteY128" fmla="*/ 970961 h 1677971"/>
                    <a:gd name="connsiteX129" fmla="*/ 5175316 w 5674936"/>
                    <a:gd name="connsiteY129" fmla="*/ 989814 h 1677971"/>
                    <a:gd name="connsiteX130" fmla="*/ 5213023 w 5674936"/>
                    <a:gd name="connsiteY130" fmla="*/ 999241 h 1677971"/>
                    <a:gd name="connsiteX131" fmla="*/ 5269584 w 5674936"/>
                    <a:gd name="connsiteY131" fmla="*/ 1018095 h 1677971"/>
                    <a:gd name="connsiteX132" fmla="*/ 5335571 w 5674936"/>
                    <a:gd name="connsiteY132" fmla="*/ 1046375 h 1677971"/>
                    <a:gd name="connsiteX133" fmla="*/ 5420413 w 5674936"/>
                    <a:gd name="connsiteY133" fmla="*/ 1084082 h 1677971"/>
                    <a:gd name="connsiteX134" fmla="*/ 5448693 w 5674936"/>
                    <a:gd name="connsiteY134" fmla="*/ 1093509 h 1677971"/>
                    <a:gd name="connsiteX135" fmla="*/ 5476974 w 5674936"/>
                    <a:gd name="connsiteY135" fmla="*/ 1102936 h 1677971"/>
                    <a:gd name="connsiteX136" fmla="*/ 5533534 w 5674936"/>
                    <a:gd name="connsiteY136" fmla="*/ 1140643 h 1677971"/>
                    <a:gd name="connsiteX137" fmla="*/ 5561815 w 5674936"/>
                    <a:gd name="connsiteY137" fmla="*/ 1159497 h 1677971"/>
                    <a:gd name="connsiteX138" fmla="*/ 5590095 w 5674936"/>
                    <a:gd name="connsiteY138" fmla="*/ 1168924 h 1677971"/>
                    <a:gd name="connsiteX139" fmla="*/ 5627802 w 5674936"/>
                    <a:gd name="connsiteY139" fmla="*/ 1187777 h 1677971"/>
                    <a:gd name="connsiteX140" fmla="*/ 5656083 w 5674936"/>
                    <a:gd name="connsiteY140" fmla="*/ 1197204 h 1677971"/>
                    <a:gd name="connsiteX141" fmla="*/ 5674936 w 5674936"/>
                    <a:gd name="connsiteY141" fmla="*/ 1216058 h 16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74936" h="1677971">
                      <a:moveTo>
                        <a:pt x="0" y="377072"/>
                      </a:moveTo>
                      <a:cubicBezTo>
                        <a:pt x="12569" y="399068"/>
                        <a:pt x="23180" y="422306"/>
                        <a:pt x="37708" y="443060"/>
                      </a:cubicBezTo>
                      <a:cubicBezTo>
                        <a:pt x="45353" y="453981"/>
                        <a:pt x="58239" y="460492"/>
                        <a:pt x="65988" y="471340"/>
                      </a:cubicBezTo>
                      <a:cubicBezTo>
                        <a:pt x="74156" y="482775"/>
                        <a:pt x="77870" y="496846"/>
                        <a:pt x="84842" y="509047"/>
                      </a:cubicBezTo>
                      <a:cubicBezTo>
                        <a:pt x="90463" y="518884"/>
                        <a:pt x="99094" y="526975"/>
                        <a:pt x="103695" y="537328"/>
                      </a:cubicBezTo>
                      <a:cubicBezTo>
                        <a:pt x="111766" y="555489"/>
                        <a:pt x="116264" y="575035"/>
                        <a:pt x="122549" y="593889"/>
                      </a:cubicBezTo>
                      <a:lnTo>
                        <a:pt x="131976" y="622169"/>
                      </a:lnTo>
                      <a:cubicBezTo>
                        <a:pt x="135118" y="631596"/>
                        <a:pt x="135890" y="642181"/>
                        <a:pt x="141402" y="650449"/>
                      </a:cubicBezTo>
                      <a:cubicBezTo>
                        <a:pt x="164444" y="685012"/>
                        <a:pt x="170731" y="710153"/>
                        <a:pt x="207390" y="725864"/>
                      </a:cubicBezTo>
                      <a:cubicBezTo>
                        <a:pt x="225288" y="733535"/>
                        <a:pt x="288898" y="742591"/>
                        <a:pt x="301658" y="744718"/>
                      </a:cubicBezTo>
                      <a:cubicBezTo>
                        <a:pt x="444735" y="728820"/>
                        <a:pt x="339185" y="750446"/>
                        <a:pt x="424207" y="716437"/>
                      </a:cubicBezTo>
                      <a:cubicBezTo>
                        <a:pt x="442659" y="709056"/>
                        <a:pt x="480767" y="697584"/>
                        <a:pt x="480767" y="697584"/>
                      </a:cubicBezTo>
                      <a:cubicBezTo>
                        <a:pt x="571417" y="637149"/>
                        <a:pt x="514735" y="658138"/>
                        <a:pt x="659877" y="669303"/>
                      </a:cubicBezTo>
                      <a:cubicBezTo>
                        <a:pt x="669304" y="675588"/>
                        <a:pt x="678024" y="683090"/>
                        <a:pt x="688157" y="688157"/>
                      </a:cubicBezTo>
                      <a:cubicBezTo>
                        <a:pt x="697045" y="692601"/>
                        <a:pt x="708169" y="692072"/>
                        <a:pt x="716437" y="697584"/>
                      </a:cubicBezTo>
                      <a:cubicBezTo>
                        <a:pt x="736135" y="710716"/>
                        <a:pt x="759927" y="746143"/>
                        <a:pt x="772998" y="763571"/>
                      </a:cubicBezTo>
                      <a:cubicBezTo>
                        <a:pt x="776140" y="772998"/>
                        <a:pt x="779695" y="782297"/>
                        <a:pt x="782425" y="791852"/>
                      </a:cubicBezTo>
                      <a:cubicBezTo>
                        <a:pt x="785984" y="804309"/>
                        <a:pt x="788129" y="817150"/>
                        <a:pt x="791852" y="829559"/>
                      </a:cubicBezTo>
                      <a:cubicBezTo>
                        <a:pt x="797563" y="848594"/>
                        <a:pt x="810706" y="886120"/>
                        <a:pt x="810706" y="886120"/>
                      </a:cubicBezTo>
                      <a:cubicBezTo>
                        <a:pt x="818335" y="939529"/>
                        <a:pt x="816859" y="945365"/>
                        <a:pt x="829559" y="989814"/>
                      </a:cubicBezTo>
                      <a:cubicBezTo>
                        <a:pt x="832289" y="999369"/>
                        <a:pt x="830358" y="1013165"/>
                        <a:pt x="838986" y="1018095"/>
                      </a:cubicBezTo>
                      <a:cubicBezTo>
                        <a:pt x="855581" y="1027578"/>
                        <a:pt x="876804" y="1023774"/>
                        <a:pt x="895547" y="1027522"/>
                      </a:cubicBezTo>
                      <a:cubicBezTo>
                        <a:pt x="908251" y="1030063"/>
                        <a:pt x="920685" y="1033806"/>
                        <a:pt x="933254" y="1036948"/>
                      </a:cubicBezTo>
                      <a:cubicBezTo>
                        <a:pt x="1008668" y="1033806"/>
                        <a:pt x="1084174" y="1032381"/>
                        <a:pt x="1159497" y="1027522"/>
                      </a:cubicBezTo>
                      <a:cubicBezTo>
                        <a:pt x="1181670" y="1026092"/>
                        <a:pt x="1204747" y="1026071"/>
                        <a:pt x="1225485" y="1018095"/>
                      </a:cubicBezTo>
                      <a:cubicBezTo>
                        <a:pt x="1246634" y="1009961"/>
                        <a:pt x="1263192" y="992957"/>
                        <a:pt x="1282046" y="980388"/>
                      </a:cubicBezTo>
                      <a:lnTo>
                        <a:pt x="1310326" y="961534"/>
                      </a:lnTo>
                      <a:lnTo>
                        <a:pt x="1366887" y="876693"/>
                      </a:lnTo>
                      <a:lnTo>
                        <a:pt x="1385741" y="848412"/>
                      </a:lnTo>
                      <a:cubicBezTo>
                        <a:pt x="1403768" y="794326"/>
                        <a:pt x="1382256" y="844812"/>
                        <a:pt x="1423448" y="791852"/>
                      </a:cubicBezTo>
                      <a:cubicBezTo>
                        <a:pt x="1437359" y="773966"/>
                        <a:pt x="1445133" y="751314"/>
                        <a:pt x="1461155" y="735291"/>
                      </a:cubicBezTo>
                      <a:cubicBezTo>
                        <a:pt x="1497446" y="698999"/>
                        <a:pt x="1482040" y="718102"/>
                        <a:pt x="1508289" y="678730"/>
                      </a:cubicBezTo>
                      <a:cubicBezTo>
                        <a:pt x="1518113" y="649259"/>
                        <a:pt x="1527639" y="612412"/>
                        <a:pt x="1555423" y="593889"/>
                      </a:cubicBezTo>
                      <a:lnTo>
                        <a:pt x="1583703" y="575035"/>
                      </a:lnTo>
                      <a:lnTo>
                        <a:pt x="1602557" y="518474"/>
                      </a:lnTo>
                      <a:cubicBezTo>
                        <a:pt x="1605699" y="509047"/>
                        <a:pt x="1606472" y="498462"/>
                        <a:pt x="1611984" y="490194"/>
                      </a:cubicBezTo>
                      <a:cubicBezTo>
                        <a:pt x="1618268" y="480767"/>
                        <a:pt x="1625770" y="472047"/>
                        <a:pt x="1630837" y="461913"/>
                      </a:cubicBezTo>
                      <a:cubicBezTo>
                        <a:pt x="1669858" y="383869"/>
                        <a:pt x="1605094" y="486386"/>
                        <a:pt x="1659118" y="405353"/>
                      </a:cubicBezTo>
                      <a:cubicBezTo>
                        <a:pt x="1662137" y="393277"/>
                        <a:pt x="1671211" y="352885"/>
                        <a:pt x="1677971" y="339365"/>
                      </a:cubicBezTo>
                      <a:cubicBezTo>
                        <a:pt x="1683038" y="329232"/>
                        <a:pt x="1690540" y="320512"/>
                        <a:pt x="1696825" y="311085"/>
                      </a:cubicBezTo>
                      <a:cubicBezTo>
                        <a:pt x="1712274" y="264740"/>
                        <a:pt x="1712342" y="255649"/>
                        <a:pt x="1734532" y="216816"/>
                      </a:cubicBezTo>
                      <a:cubicBezTo>
                        <a:pt x="1740153" y="206979"/>
                        <a:pt x="1748319" y="198669"/>
                        <a:pt x="1753386" y="188536"/>
                      </a:cubicBezTo>
                      <a:cubicBezTo>
                        <a:pt x="1757830" y="179648"/>
                        <a:pt x="1757987" y="168942"/>
                        <a:pt x="1762813" y="160256"/>
                      </a:cubicBezTo>
                      <a:cubicBezTo>
                        <a:pt x="1762816" y="160251"/>
                        <a:pt x="1809946" y="89556"/>
                        <a:pt x="1819374" y="75414"/>
                      </a:cubicBezTo>
                      <a:cubicBezTo>
                        <a:pt x="1831110" y="57810"/>
                        <a:pt x="1847292" y="29529"/>
                        <a:pt x="1866508" y="18854"/>
                      </a:cubicBezTo>
                      <a:cubicBezTo>
                        <a:pt x="1883880" y="9203"/>
                        <a:pt x="1923068" y="0"/>
                        <a:pt x="1923068" y="0"/>
                      </a:cubicBezTo>
                      <a:cubicBezTo>
                        <a:pt x="1976487" y="3142"/>
                        <a:pt x="2030262" y="2506"/>
                        <a:pt x="2083324" y="9427"/>
                      </a:cubicBezTo>
                      <a:cubicBezTo>
                        <a:pt x="2103031" y="11997"/>
                        <a:pt x="2121031" y="21996"/>
                        <a:pt x="2139885" y="28280"/>
                      </a:cubicBezTo>
                      <a:cubicBezTo>
                        <a:pt x="2149312" y="31422"/>
                        <a:pt x="2159897" y="32195"/>
                        <a:pt x="2168165" y="37707"/>
                      </a:cubicBezTo>
                      <a:cubicBezTo>
                        <a:pt x="2177592" y="43992"/>
                        <a:pt x="2186312" y="51494"/>
                        <a:pt x="2196446" y="56561"/>
                      </a:cubicBezTo>
                      <a:cubicBezTo>
                        <a:pt x="2205334" y="61005"/>
                        <a:pt x="2216040" y="61162"/>
                        <a:pt x="2224726" y="65988"/>
                      </a:cubicBezTo>
                      <a:cubicBezTo>
                        <a:pt x="2244534" y="76992"/>
                        <a:pt x="2262433" y="91126"/>
                        <a:pt x="2281287" y="103695"/>
                      </a:cubicBezTo>
                      <a:cubicBezTo>
                        <a:pt x="2281289" y="103697"/>
                        <a:pt x="2337847" y="141401"/>
                        <a:pt x="2337848" y="141402"/>
                      </a:cubicBezTo>
                      <a:lnTo>
                        <a:pt x="2394409" y="197963"/>
                      </a:lnTo>
                      <a:cubicBezTo>
                        <a:pt x="2403836" y="207390"/>
                        <a:pt x="2415294" y="215151"/>
                        <a:pt x="2422689" y="226243"/>
                      </a:cubicBezTo>
                      <a:cubicBezTo>
                        <a:pt x="2428974" y="235670"/>
                        <a:pt x="2434290" y="245820"/>
                        <a:pt x="2441543" y="254524"/>
                      </a:cubicBezTo>
                      <a:cubicBezTo>
                        <a:pt x="2450077" y="264765"/>
                        <a:pt x="2461638" y="272281"/>
                        <a:pt x="2469823" y="282804"/>
                      </a:cubicBezTo>
                      <a:cubicBezTo>
                        <a:pt x="2473677" y="287759"/>
                        <a:pt x="2523450" y="366084"/>
                        <a:pt x="2535811" y="377072"/>
                      </a:cubicBezTo>
                      <a:cubicBezTo>
                        <a:pt x="2574709" y="411648"/>
                        <a:pt x="2582246" y="411404"/>
                        <a:pt x="2620652" y="424206"/>
                      </a:cubicBezTo>
                      <a:cubicBezTo>
                        <a:pt x="2674378" y="477934"/>
                        <a:pt x="2620173" y="433428"/>
                        <a:pt x="2686640" y="461913"/>
                      </a:cubicBezTo>
                      <a:cubicBezTo>
                        <a:pt x="2697054" y="466376"/>
                        <a:pt x="2704787" y="475700"/>
                        <a:pt x="2714920" y="480767"/>
                      </a:cubicBezTo>
                      <a:cubicBezTo>
                        <a:pt x="2723808" y="485211"/>
                        <a:pt x="2734067" y="486280"/>
                        <a:pt x="2743200" y="490194"/>
                      </a:cubicBezTo>
                      <a:cubicBezTo>
                        <a:pt x="2756117" y="495730"/>
                        <a:pt x="2767991" y="503511"/>
                        <a:pt x="2780908" y="509047"/>
                      </a:cubicBezTo>
                      <a:cubicBezTo>
                        <a:pt x="2805553" y="519609"/>
                        <a:pt x="2820314" y="519926"/>
                        <a:pt x="2846895" y="527901"/>
                      </a:cubicBezTo>
                      <a:cubicBezTo>
                        <a:pt x="2865930" y="533612"/>
                        <a:pt x="2884602" y="540471"/>
                        <a:pt x="2903456" y="546755"/>
                      </a:cubicBezTo>
                      <a:lnTo>
                        <a:pt x="2931736" y="556181"/>
                      </a:lnTo>
                      <a:cubicBezTo>
                        <a:pt x="2941163" y="559323"/>
                        <a:pt x="2950377" y="563198"/>
                        <a:pt x="2960017" y="565608"/>
                      </a:cubicBezTo>
                      <a:cubicBezTo>
                        <a:pt x="2972586" y="568750"/>
                        <a:pt x="2985593" y="570486"/>
                        <a:pt x="2997724" y="575035"/>
                      </a:cubicBezTo>
                      <a:cubicBezTo>
                        <a:pt x="3010882" y="579969"/>
                        <a:pt x="3022590" y="588182"/>
                        <a:pt x="3035431" y="593889"/>
                      </a:cubicBezTo>
                      <a:cubicBezTo>
                        <a:pt x="3050894" y="600761"/>
                        <a:pt x="3066721" y="606801"/>
                        <a:pt x="3082565" y="612742"/>
                      </a:cubicBezTo>
                      <a:cubicBezTo>
                        <a:pt x="3105470" y="621331"/>
                        <a:pt x="3124241" y="626193"/>
                        <a:pt x="3148553" y="631596"/>
                      </a:cubicBezTo>
                      <a:cubicBezTo>
                        <a:pt x="3164194" y="635072"/>
                        <a:pt x="3180143" y="637137"/>
                        <a:pt x="3195687" y="641023"/>
                      </a:cubicBezTo>
                      <a:cubicBezTo>
                        <a:pt x="3205327" y="643433"/>
                        <a:pt x="3214540" y="647307"/>
                        <a:pt x="3223967" y="650449"/>
                      </a:cubicBezTo>
                      <a:cubicBezTo>
                        <a:pt x="3233394" y="656734"/>
                        <a:pt x="3242114" y="664236"/>
                        <a:pt x="3252248" y="669303"/>
                      </a:cubicBezTo>
                      <a:cubicBezTo>
                        <a:pt x="3287746" y="687052"/>
                        <a:pt x="3301084" y="688583"/>
                        <a:pt x="3337089" y="697584"/>
                      </a:cubicBezTo>
                      <a:cubicBezTo>
                        <a:pt x="3391439" y="733817"/>
                        <a:pt x="3339007" y="702445"/>
                        <a:pt x="3393650" y="725864"/>
                      </a:cubicBezTo>
                      <a:cubicBezTo>
                        <a:pt x="3406566" y="731400"/>
                        <a:pt x="3418199" y="739784"/>
                        <a:pt x="3431357" y="744718"/>
                      </a:cubicBezTo>
                      <a:cubicBezTo>
                        <a:pt x="3443488" y="749267"/>
                        <a:pt x="3456607" y="750585"/>
                        <a:pt x="3469064" y="754144"/>
                      </a:cubicBezTo>
                      <a:cubicBezTo>
                        <a:pt x="3478619" y="756874"/>
                        <a:pt x="3487918" y="760429"/>
                        <a:pt x="3497345" y="763571"/>
                      </a:cubicBezTo>
                      <a:cubicBezTo>
                        <a:pt x="3559754" y="857186"/>
                        <a:pt x="3524652" y="785043"/>
                        <a:pt x="3544479" y="923827"/>
                      </a:cubicBezTo>
                      <a:cubicBezTo>
                        <a:pt x="3545884" y="933664"/>
                        <a:pt x="3551176" y="942553"/>
                        <a:pt x="3553906" y="952107"/>
                      </a:cubicBezTo>
                      <a:cubicBezTo>
                        <a:pt x="3557465" y="964564"/>
                        <a:pt x="3558229" y="977906"/>
                        <a:pt x="3563332" y="989814"/>
                      </a:cubicBezTo>
                      <a:cubicBezTo>
                        <a:pt x="3567795" y="1000228"/>
                        <a:pt x="3577119" y="1007961"/>
                        <a:pt x="3582186" y="1018095"/>
                      </a:cubicBezTo>
                      <a:cubicBezTo>
                        <a:pt x="3586630" y="1026983"/>
                        <a:pt x="3587169" y="1037487"/>
                        <a:pt x="3591613" y="1046375"/>
                      </a:cubicBezTo>
                      <a:cubicBezTo>
                        <a:pt x="3596680" y="1056509"/>
                        <a:pt x="3605399" y="1064522"/>
                        <a:pt x="3610466" y="1074656"/>
                      </a:cubicBezTo>
                      <a:cubicBezTo>
                        <a:pt x="3614910" y="1083544"/>
                        <a:pt x="3615067" y="1094250"/>
                        <a:pt x="3619893" y="1102936"/>
                      </a:cubicBezTo>
                      <a:cubicBezTo>
                        <a:pt x="3630897" y="1122744"/>
                        <a:pt x="3645031" y="1140643"/>
                        <a:pt x="3657600" y="1159497"/>
                      </a:cubicBezTo>
                      <a:cubicBezTo>
                        <a:pt x="3663885" y="1168924"/>
                        <a:pt x="3668443" y="1179766"/>
                        <a:pt x="3676454" y="1187777"/>
                      </a:cubicBezTo>
                      <a:lnTo>
                        <a:pt x="3733015" y="1244338"/>
                      </a:lnTo>
                      <a:cubicBezTo>
                        <a:pt x="3739299" y="1256907"/>
                        <a:pt x="3743437" y="1270803"/>
                        <a:pt x="3751868" y="1282045"/>
                      </a:cubicBezTo>
                      <a:cubicBezTo>
                        <a:pt x="3762533" y="1296266"/>
                        <a:pt x="3775696" y="1308649"/>
                        <a:pt x="3789576" y="1319753"/>
                      </a:cubicBezTo>
                      <a:cubicBezTo>
                        <a:pt x="3868011" y="1382502"/>
                        <a:pt x="3859865" y="1358375"/>
                        <a:pt x="3987539" y="1366887"/>
                      </a:cubicBezTo>
                      <a:cubicBezTo>
                        <a:pt x="4058618" y="1390578"/>
                        <a:pt x="3971008" y="1358621"/>
                        <a:pt x="4044099" y="1395167"/>
                      </a:cubicBezTo>
                      <a:cubicBezTo>
                        <a:pt x="4052987" y="1399611"/>
                        <a:pt x="4063246" y="1400680"/>
                        <a:pt x="4072380" y="1404594"/>
                      </a:cubicBezTo>
                      <a:cubicBezTo>
                        <a:pt x="4153926" y="1439542"/>
                        <a:pt x="4072041" y="1410765"/>
                        <a:pt x="4138367" y="1432874"/>
                      </a:cubicBezTo>
                      <a:cubicBezTo>
                        <a:pt x="4146909" y="1439280"/>
                        <a:pt x="4190569" y="1473115"/>
                        <a:pt x="4204355" y="1480008"/>
                      </a:cubicBezTo>
                      <a:cubicBezTo>
                        <a:pt x="4240759" y="1498210"/>
                        <a:pt x="4231112" y="1478866"/>
                        <a:pt x="4270343" y="1508289"/>
                      </a:cubicBezTo>
                      <a:cubicBezTo>
                        <a:pt x="4284563" y="1518954"/>
                        <a:pt x="4294554" y="1534428"/>
                        <a:pt x="4308050" y="1545996"/>
                      </a:cubicBezTo>
                      <a:cubicBezTo>
                        <a:pt x="4331307" y="1565931"/>
                        <a:pt x="4337239" y="1565152"/>
                        <a:pt x="4364611" y="1574276"/>
                      </a:cubicBezTo>
                      <a:cubicBezTo>
                        <a:pt x="4418217" y="1627884"/>
                        <a:pt x="4366604" y="1584701"/>
                        <a:pt x="4421171" y="1611984"/>
                      </a:cubicBezTo>
                      <a:cubicBezTo>
                        <a:pt x="4431305" y="1617051"/>
                        <a:pt x="4439099" y="1626236"/>
                        <a:pt x="4449452" y="1630837"/>
                      </a:cubicBezTo>
                      <a:cubicBezTo>
                        <a:pt x="4467613" y="1638908"/>
                        <a:pt x="4487159" y="1643406"/>
                        <a:pt x="4506013" y="1649691"/>
                      </a:cubicBezTo>
                      <a:cubicBezTo>
                        <a:pt x="4506026" y="1649695"/>
                        <a:pt x="4562561" y="1668541"/>
                        <a:pt x="4562574" y="1668544"/>
                      </a:cubicBezTo>
                      <a:lnTo>
                        <a:pt x="4609708" y="1677971"/>
                      </a:lnTo>
                      <a:cubicBezTo>
                        <a:pt x="4664905" y="1671838"/>
                        <a:pt x="4696776" y="1682840"/>
                        <a:pt x="4732256" y="1640264"/>
                      </a:cubicBezTo>
                      <a:cubicBezTo>
                        <a:pt x="4738617" y="1632631"/>
                        <a:pt x="4738541" y="1621411"/>
                        <a:pt x="4741683" y="1611984"/>
                      </a:cubicBezTo>
                      <a:cubicBezTo>
                        <a:pt x="4740547" y="1598358"/>
                        <a:pt x="4738226" y="1497082"/>
                        <a:pt x="4722829" y="1461155"/>
                      </a:cubicBezTo>
                      <a:cubicBezTo>
                        <a:pt x="4712984" y="1438184"/>
                        <a:pt x="4692686" y="1421584"/>
                        <a:pt x="4675695" y="1404594"/>
                      </a:cubicBezTo>
                      <a:cubicBezTo>
                        <a:pt x="4672553" y="1395167"/>
                        <a:pt x="4668998" y="1385868"/>
                        <a:pt x="4666268" y="1376313"/>
                      </a:cubicBezTo>
                      <a:cubicBezTo>
                        <a:pt x="4662239" y="1362212"/>
                        <a:pt x="4654951" y="1325398"/>
                        <a:pt x="4647415" y="1310326"/>
                      </a:cubicBezTo>
                      <a:cubicBezTo>
                        <a:pt x="4642348" y="1300192"/>
                        <a:pt x="4634846" y="1291472"/>
                        <a:pt x="4628561" y="1282045"/>
                      </a:cubicBezTo>
                      <a:cubicBezTo>
                        <a:pt x="4625419" y="1263192"/>
                        <a:pt x="4623280" y="1244143"/>
                        <a:pt x="4619134" y="1225485"/>
                      </a:cubicBezTo>
                      <a:cubicBezTo>
                        <a:pt x="4599064" y="1135168"/>
                        <a:pt x="4620650" y="1282467"/>
                        <a:pt x="4600281" y="1150070"/>
                      </a:cubicBezTo>
                      <a:cubicBezTo>
                        <a:pt x="4596429" y="1125031"/>
                        <a:pt x="4593996" y="1099794"/>
                        <a:pt x="4590854" y="1074656"/>
                      </a:cubicBezTo>
                      <a:cubicBezTo>
                        <a:pt x="4593996" y="1021237"/>
                        <a:pt x="4594956" y="967645"/>
                        <a:pt x="4600281" y="914400"/>
                      </a:cubicBezTo>
                      <a:cubicBezTo>
                        <a:pt x="4601270" y="904513"/>
                        <a:pt x="4604196" y="894388"/>
                        <a:pt x="4609708" y="886120"/>
                      </a:cubicBezTo>
                      <a:cubicBezTo>
                        <a:pt x="4617103" y="875027"/>
                        <a:pt x="4629453" y="868081"/>
                        <a:pt x="4637988" y="857839"/>
                      </a:cubicBezTo>
                      <a:cubicBezTo>
                        <a:pt x="4645241" y="849135"/>
                        <a:pt x="4650557" y="838986"/>
                        <a:pt x="4656842" y="829559"/>
                      </a:cubicBezTo>
                      <a:cubicBezTo>
                        <a:pt x="4669411" y="832701"/>
                        <a:pt x="4681902" y="836176"/>
                        <a:pt x="4694549" y="838986"/>
                      </a:cubicBezTo>
                      <a:cubicBezTo>
                        <a:pt x="4710190" y="842462"/>
                        <a:pt x="4726681" y="842786"/>
                        <a:pt x="4741683" y="848412"/>
                      </a:cubicBezTo>
                      <a:cubicBezTo>
                        <a:pt x="4752291" y="852390"/>
                        <a:pt x="4759830" y="862199"/>
                        <a:pt x="4769963" y="867266"/>
                      </a:cubicBezTo>
                      <a:cubicBezTo>
                        <a:pt x="4778851" y="871710"/>
                        <a:pt x="4788940" y="873204"/>
                        <a:pt x="4798244" y="876693"/>
                      </a:cubicBezTo>
                      <a:cubicBezTo>
                        <a:pt x="4814088" y="882634"/>
                        <a:pt x="4828832" y="892000"/>
                        <a:pt x="4845378" y="895546"/>
                      </a:cubicBezTo>
                      <a:cubicBezTo>
                        <a:pt x="4873201" y="901508"/>
                        <a:pt x="4901939" y="901831"/>
                        <a:pt x="4930219" y="904973"/>
                      </a:cubicBezTo>
                      <a:cubicBezTo>
                        <a:pt x="4939646" y="908115"/>
                        <a:pt x="4948945" y="911670"/>
                        <a:pt x="4958499" y="914400"/>
                      </a:cubicBezTo>
                      <a:cubicBezTo>
                        <a:pt x="4970957" y="917959"/>
                        <a:pt x="4984298" y="918723"/>
                        <a:pt x="4996207" y="923827"/>
                      </a:cubicBezTo>
                      <a:cubicBezTo>
                        <a:pt x="5080559" y="959977"/>
                        <a:pt x="4945544" y="929523"/>
                        <a:pt x="5081048" y="952107"/>
                      </a:cubicBezTo>
                      <a:cubicBezTo>
                        <a:pt x="5090475" y="955249"/>
                        <a:pt x="5099774" y="958804"/>
                        <a:pt x="5109328" y="961534"/>
                      </a:cubicBezTo>
                      <a:cubicBezTo>
                        <a:pt x="5121785" y="965093"/>
                        <a:pt x="5135127" y="965858"/>
                        <a:pt x="5147035" y="970961"/>
                      </a:cubicBezTo>
                      <a:cubicBezTo>
                        <a:pt x="5157449" y="975424"/>
                        <a:pt x="5164902" y="985351"/>
                        <a:pt x="5175316" y="989814"/>
                      </a:cubicBezTo>
                      <a:cubicBezTo>
                        <a:pt x="5187224" y="994917"/>
                        <a:pt x="5200614" y="995518"/>
                        <a:pt x="5213023" y="999241"/>
                      </a:cubicBezTo>
                      <a:cubicBezTo>
                        <a:pt x="5232058" y="1004952"/>
                        <a:pt x="5250730" y="1011810"/>
                        <a:pt x="5269584" y="1018095"/>
                      </a:cubicBezTo>
                      <a:cubicBezTo>
                        <a:pt x="5301309" y="1028670"/>
                        <a:pt x="5302958" y="1027739"/>
                        <a:pt x="5335571" y="1046375"/>
                      </a:cubicBezTo>
                      <a:cubicBezTo>
                        <a:pt x="5398317" y="1082229"/>
                        <a:pt x="5321654" y="1051163"/>
                        <a:pt x="5420413" y="1084082"/>
                      </a:cubicBezTo>
                      <a:lnTo>
                        <a:pt x="5448693" y="1093509"/>
                      </a:lnTo>
                      <a:lnTo>
                        <a:pt x="5476974" y="1102936"/>
                      </a:lnTo>
                      <a:cubicBezTo>
                        <a:pt x="5530583" y="1156545"/>
                        <a:pt x="5478964" y="1113358"/>
                        <a:pt x="5533534" y="1140643"/>
                      </a:cubicBezTo>
                      <a:cubicBezTo>
                        <a:pt x="5543668" y="1145710"/>
                        <a:pt x="5551681" y="1154430"/>
                        <a:pt x="5561815" y="1159497"/>
                      </a:cubicBezTo>
                      <a:cubicBezTo>
                        <a:pt x="5570703" y="1163941"/>
                        <a:pt x="5580962" y="1165010"/>
                        <a:pt x="5590095" y="1168924"/>
                      </a:cubicBezTo>
                      <a:cubicBezTo>
                        <a:pt x="5603011" y="1174460"/>
                        <a:pt x="5614886" y="1182242"/>
                        <a:pt x="5627802" y="1187777"/>
                      </a:cubicBezTo>
                      <a:cubicBezTo>
                        <a:pt x="5636936" y="1191691"/>
                        <a:pt x="5647562" y="1192091"/>
                        <a:pt x="5656083" y="1197204"/>
                      </a:cubicBezTo>
                      <a:cubicBezTo>
                        <a:pt x="5663704" y="1201777"/>
                        <a:pt x="5668652" y="1209773"/>
                        <a:pt x="5674936" y="1216058"/>
                      </a:cubicBezTo>
                    </a:path>
                  </a:pathLst>
                </a:cu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Figura a mano libera: forma 57">
                  <a:extLst>
                    <a:ext uri="{FF2B5EF4-FFF2-40B4-BE49-F238E27FC236}">
                      <a16:creationId xmlns:a16="http://schemas.microsoft.com/office/drawing/2014/main" id="{EEAF1592-BAC1-4005-915B-62E69862CED7}"/>
                    </a:ext>
                  </a:extLst>
                </p:cNvPr>
                <p:cNvSpPr/>
                <p:nvPr/>
              </p:nvSpPr>
              <p:spPr>
                <a:xfrm>
                  <a:off x="6941127" y="734291"/>
                  <a:ext cx="2923309" cy="4281054"/>
                </a:xfrm>
                <a:custGeom>
                  <a:avLst/>
                  <a:gdLst>
                    <a:gd name="connsiteX0" fmla="*/ 0 w 2923309"/>
                    <a:gd name="connsiteY0" fmla="*/ 0 h 4281054"/>
                    <a:gd name="connsiteX1" fmla="*/ 6928 w 2923309"/>
                    <a:gd name="connsiteY1" fmla="*/ 34636 h 4281054"/>
                    <a:gd name="connsiteX2" fmla="*/ 13855 w 2923309"/>
                    <a:gd name="connsiteY2" fmla="*/ 62345 h 4281054"/>
                    <a:gd name="connsiteX3" fmla="*/ 27709 w 2923309"/>
                    <a:gd name="connsiteY3" fmla="*/ 131618 h 4281054"/>
                    <a:gd name="connsiteX4" fmla="*/ 34637 w 2923309"/>
                    <a:gd name="connsiteY4" fmla="*/ 180109 h 4281054"/>
                    <a:gd name="connsiteX5" fmla="*/ 48491 w 2923309"/>
                    <a:gd name="connsiteY5" fmla="*/ 325582 h 4281054"/>
                    <a:gd name="connsiteX6" fmla="*/ 62346 w 2923309"/>
                    <a:gd name="connsiteY6" fmla="*/ 498764 h 4281054"/>
                    <a:gd name="connsiteX7" fmla="*/ 69273 w 2923309"/>
                    <a:gd name="connsiteY7" fmla="*/ 547254 h 4281054"/>
                    <a:gd name="connsiteX8" fmla="*/ 76200 w 2923309"/>
                    <a:gd name="connsiteY8" fmla="*/ 588818 h 4281054"/>
                    <a:gd name="connsiteX9" fmla="*/ 90055 w 2923309"/>
                    <a:gd name="connsiteY9" fmla="*/ 748145 h 4281054"/>
                    <a:gd name="connsiteX10" fmla="*/ 96982 w 2923309"/>
                    <a:gd name="connsiteY10" fmla="*/ 900545 h 4281054"/>
                    <a:gd name="connsiteX11" fmla="*/ 110837 w 2923309"/>
                    <a:gd name="connsiteY11" fmla="*/ 949036 h 4281054"/>
                    <a:gd name="connsiteX12" fmla="*/ 124691 w 2923309"/>
                    <a:gd name="connsiteY12" fmla="*/ 1080654 h 4281054"/>
                    <a:gd name="connsiteX13" fmla="*/ 131618 w 2923309"/>
                    <a:gd name="connsiteY13" fmla="*/ 1170709 h 4281054"/>
                    <a:gd name="connsiteX14" fmla="*/ 145473 w 2923309"/>
                    <a:gd name="connsiteY14" fmla="*/ 1212273 h 4281054"/>
                    <a:gd name="connsiteX15" fmla="*/ 159328 w 2923309"/>
                    <a:gd name="connsiteY15" fmla="*/ 1260764 h 4281054"/>
                    <a:gd name="connsiteX16" fmla="*/ 166255 w 2923309"/>
                    <a:gd name="connsiteY16" fmla="*/ 1316182 h 4281054"/>
                    <a:gd name="connsiteX17" fmla="*/ 180109 w 2923309"/>
                    <a:gd name="connsiteY17" fmla="*/ 1378527 h 4281054"/>
                    <a:gd name="connsiteX18" fmla="*/ 187037 w 2923309"/>
                    <a:gd name="connsiteY18" fmla="*/ 1454727 h 4281054"/>
                    <a:gd name="connsiteX19" fmla="*/ 193964 w 2923309"/>
                    <a:gd name="connsiteY19" fmla="*/ 1475509 h 4281054"/>
                    <a:gd name="connsiteX20" fmla="*/ 200891 w 2923309"/>
                    <a:gd name="connsiteY20" fmla="*/ 1503218 h 4281054"/>
                    <a:gd name="connsiteX21" fmla="*/ 207818 w 2923309"/>
                    <a:gd name="connsiteY21" fmla="*/ 1558636 h 4281054"/>
                    <a:gd name="connsiteX22" fmla="*/ 221673 w 2923309"/>
                    <a:gd name="connsiteY22" fmla="*/ 1600200 h 4281054"/>
                    <a:gd name="connsiteX23" fmla="*/ 228600 w 2923309"/>
                    <a:gd name="connsiteY23" fmla="*/ 1655618 h 4281054"/>
                    <a:gd name="connsiteX24" fmla="*/ 242455 w 2923309"/>
                    <a:gd name="connsiteY24" fmla="*/ 1690254 h 4281054"/>
                    <a:gd name="connsiteX25" fmla="*/ 256309 w 2923309"/>
                    <a:gd name="connsiteY25" fmla="*/ 1731818 h 4281054"/>
                    <a:gd name="connsiteX26" fmla="*/ 263237 w 2923309"/>
                    <a:gd name="connsiteY26" fmla="*/ 1766454 h 4281054"/>
                    <a:gd name="connsiteX27" fmla="*/ 270164 w 2923309"/>
                    <a:gd name="connsiteY27" fmla="*/ 1808018 h 4281054"/>
                    <a:gd name="connsiteX28" fmla="*/ 284018 w 2923309"/>
                    <a:gd name="connsiteY28" fmla="*/ 1828800 h 4281054"/>
                    <a:gd name="connsiteX29" fmla="*/ 304800 w 2923309"/>
                    <a:gd name="connsiteY29" fmla="*/ 1870364 h 4281054"/>
                    <a:gd name="connsiteX30" fmla="*/ 311728 w 2923309"/>
                    <a:gd name="connsiteY30" fmla="*/ 1898073 h 4281054"/>
                    <a:gd name="connsiteX31" fmla="*/ 318655 w 2923309"/>
                    <a:gd name="connsiteY31" fmla="*/ 1960418 h 4281054"/>
                    <a:gd name="connsiteX32" fmla="*/ 332509 w 2923309"/>
                    <a:gd name="connsiteY32" fmla="*/ 2001982 h 4281054"/>
                    <a:gd name="connsiteX33" fmla="*/ 353291 w 2923309"/>
                    <a:gd name="connsiteY33" fmla="*/ 2043545 h 4281054"/>
                    <a:gd name="connsiteX34" fmla="*/ 360218 w 2923309"/>
                    <a:gd name="connsiteY34" fmla="*/ 2064327 h 4281054"/>
                    <a:gd name="connsiteX35" fmla="*/ 367146 w 2923309"/>
                    <a:gd name="connsiteY35" fmla="*/ 2092036 h 4281054"/>
                    <a:gd name="connsiteX36" fmla="*/ 381000 w 2923309"/>
                    <a:gd name="connsiteY36" fmla="*/ 2112818 h 4281054"/>
                    <a:gd name="connsiteX37" fmla="*/ 387928 w 2923309"/>
                    <a:gd name="connsiteY37" fmla="*/ 2140527 h 4281054"/>
                    <a:gd name="connsiteX38" fmla="*/ 394855 w 2923309"/>
                    <a:gd name="connsiteY38" fmla="*/ 2161309 h 4281054"/>
                    <a:gd name="connsiteX39" fmla="*/ 401782 w 2923309"/>
                    <a:gd name="connsiteY39" fmla="*/ 2195945 h 4281054"/>
                    <a:gd name="connsiteX40" fmla="*/ 415637 w 2923309"/>
                    <a:gd name="connsiteY40" fmla="*/ 2216727 h 4281054"/>
                    <a:gd name="connsiteX41" fmla="*/ 436418 w 2923309"/>
                    <a:gd name="connsiteY41" fmla="*/ 2279073 h 4281054"/>
                    <a:gd name="connsiteX42" fmla="*/ 443346 w 2923309"/>
                    <a:gd name="connsiteY42" fmla="*/ 2299854 h 4281054"/>
                    <a:gd name="connsiteX43" fmla="*/ 471055 w 2923309"/>
                    <a:gd name="connsiteY43" fmla="*/ 2341418 h 4281054"/>
                    <a:gd name="connsiteX44" fmla="*/ 477982 w 2923309"/>
                    <a:gd name="connsiteY44" fmla="*/ 2362200 h 4281054"/>
                    <a:gd name="connsiteX45" fmla="*/ 533400 w 2923309"/>
                    <a:gd name="connsiteY45" fmla="*/ 2424545 h 4281054"/>
                    <a:gd name="connsiteX46" fmla="*/ 574964 w 2923309"/>
                    <a:gd name="connsiteY46" fmla="*/ 2452254 h 4281054"/>
                    <a:gd name="connsiteX47" fmla="*/ 595746 w 2923309"/>
                    <a:gd name="connsiteY47" fmla="*/ 2473036 h 4281054"/>
                    <a:gd name="connsiteX48" fmla="*/ 609600 w 2923309"/>
                    <a:gd name="connsiteY48" fmla="*/ 2493818 h 4281054"/>
                    <a:gd name="connsiteX49" fmla="*/ 630382 w 2923309"/>
                    <a:gd name="connsiteY49" fmla="*/ 2500745 h 4281054"/>
                    <a:gd name="connsiteX50" fmla="*/ 678873 w 2923309"/>
                    <a:gd name="connsiteY50" fmla="*/ 2542309 h 4281054"/>
                    <a:gd name="connsiteX51" fmla="*/ 720437 w 2923309"/>
                    <a:gd name="connsiteY51" fmla="*/ 2583873 h 4281054"/>
                    <a:gd name="connsiteX52" fmla="*/ 741218 w 2923309"/>
                    <a:gd name="connsiteY52" fmla="*/ 2604654 h 4281054"/>
                    <a:gd name="connsiteX53" fmla="*/ 803564 w 2923309"/>
                    <a:gd name="connsiteY53" fmla="*/ 2646218 h 4281054"/>
                    <a:gd name="connsiteX54" fmla="*/ 845128 w 2923309"/>
                    <a:gd name="connsiteY54" fmla="*/ 2673927 h 4281054"/>
                    <a:gd name="connsiteX55" fmla="*/ 865909 w 2923309"/>
                    <a:gd name="connsiteY55" fmla="*/ 2687782 h 4281054"/>
                    <a:gd name="connsiteX56" fmla="*/ 886691 w 2923309"/>
                    <a:gd name="connsiteY56" fmla="*/ 2694709 h 4281054"/>
                    <a:gd name="connsiteX57" fmla="*/ 955964 w 2923309"/>
                    <a:gd name="connsiteY57" fmla="*/ 2729345 h 4281054"/>
                    <a:gd name="connsiteX58" fmla="*/ 1004455 w 2923309"/>
                    <a:gd name="connsiteY58" fmla="*/ 2750127 h 4281054"/>
                    <a:gd name="connsiteX59" fmla="*/ 1052946 w 2923309"/>
                    <a:gd name="connsiteY59" fmla="*/ 2777836 h 4281054"/>
                    <a:gd name="connsiteX60" fmla="*/ 1073728 w 2923309"/>
                    <a:gd name="connsiteY60" fmla="*/ 2784764 h 4281054"/>
                    <a:gd name="connsiteX61" fmla="*/ 1094509 w 2923309"/>
                    <a:gd name="connsiteY61" fmla="*/ 2798618 h 4281054"/>
                    <a:gd name="connsiteX62" fmla="*/ 1136073 w 2923309"/>
                    <a:gd name="connsiteY62" fmla="*/ 2812473 h 4281054"/>
                    <a:gd name="connsiteX63" fmla="*/ 1177637 w 2923309"/>
                    <a:gd name="connsiteY63" fmla="*/ 2840182 h 4281054"/>
                    <a:gd name="connsiteX64" fmla="*/ 1198418 w 2923309"/>
                    <a:gd name="connsiteY64" fmla="*/ 2854036 h 4281054"/>
                    <a:gd name="connsiteX65" fmla="*/ 1239982 w 2923309"/>
                    <a:gd name="connsiteY65" fmla="*/ 2867891 h 4281054"/>
                    <a:gd name="connsiteX66" fmla="*/ 1288473 w 2923309"/>
                    <a:gd name="connsiteY66" fmla="*/ 2895600 h 4281054"/>
                    <a:gd name="connsiteX67" fmla="*/ 1309255 w 2923309"/>
                    <a:gd name="connsiteY67" fmla="*/ 2916382 h 4281054"/>
                    <a:gd name="connsiteX68" fmla="*/ 1330037 w 2923309"/>
                    <a:gd name="connsiteY68" fmla="*/ 2930236 h 4281054"/>
                    <a:gd name="connsiteX69" fmla="*/ 1364673 w 2923309"/>
                    <a:gd name="connsiteY69" fmla="*/ 2964873 h 4281054"/>
                    <a:gd name="connsiteX70" fmla="*/ 1413164 w 2923309"/>
                    <a:gd name="connsiteY70" fmla="*/ 3013364 h 4281054"/>
                    <a:gd name="connsiteX71" fmla="*/ 1454728 w 2923309"/>
                    <a:gd name="connsiteY71" fmla="*/ 3041073 h 4281054"/>
                    <a:gd name="connsiteX72" fmla="*/ 1475509 w 2923309"/>
                    <a:gd name="connsiteY72" fmla="*/ 3048000 h 4281054"/>
                    <a:gd name="connsiteX73" fmla="*/ 1517073 w 2923309"/>
                    <a:gd name="connsiteY73" fmla="*/ 3068782 h 4281054"/>
                    <a:gd name="connsiteX74" fmla="*/ 1537855 w 2923309"/>
                    <a:gd name="connsiteY74" fmla="*/ 3089564 h 4281054"/>
                    <a:gd name="connsiteX75" fmla="*/ 1565564 w 2923309"/>
                    <a:gd name="connsiteY75" fmla="*/ 3103418 h 4281054"/>
                    <a:gd name="connsiteX76" fmla="*/ 1627909 w 2923309"/>
                    <a:gd name="connsiteY76" fmla="*/ 3131127 h 4281054"/>
                    <a:gd name="connsiteX77" fmla="*/ 1669473 w 2923309"/>
                    <a:gd name="connsiteY77" fmla="*/ 3144982 h 4281054"/>
                    <a:gd name="connsiteX78" fmla="*/ 1690255 w 2923309"/>
                    <a:gd name="connsiteY78" fmla="*/ 3151909 h 4281054"/>
                    <a:gd name="connsiteX79" fmla="*/ 1752600 w 2923309"/>
                    <a:gd name="connsiteY79" fmla="*/ 3179618 h 4281054"/>
                    <a:gd name="connsiteX80" fmla="*/ 1773382 w 2923309"/>
                    <a:gd name="connsiteY80" fmla="*/ 3186545 h 4281054"/>
                    <a:gd name="connsiteX81" fmla="*/ 1821873 w 2923309"/>
                    <a:gd name="connsiteY81" fmla="*/ 3207327 h 4281054"/>
                    <a:gd name="connsiteX82" fmla="*/ 1863437 w 2923309"/>
                    <a:gd name="connsiteY82" fmla="*/ 3235036 h 4281054"/>
                    <a:gd name="connsiteX83" fmla="*/ 1911928 w 2923309"/>
                    <a:gd name="connsiteY83" fmla="*/ 3255818 h 4281054"/>
                    <a:gd name="connsiteX84" fmla="*/ 1932709 w 2923309"/>
                    <a:gd name="connsiteY84" fmla="*/ 3269673 h 4281054"/>
                    <a:gd name="connsiteX85" fmla="*/ 1953491 w 2923309"/>
                    <a:gd name="connsiteY85" fmla="*/ 3276600 h 4281054"/>
                    <a:gd name="connsiteX86" fmla="*/ 1995055 w 2923309"/>
                    <a:gd name="connsiteY86" fmla="*/ 3304309 h 4281054"/>
                    <a:gd name="connsiteX87" fmla="*/ 2015837 w 2923309"/>
                    <a:gd name="connsiteY87" fmla="*/ 3318164 h 4281054"/>
                    <a:gd name="connsiteX88" fmla="*/ 2036618 w 2923309"/>
                    <a:gd name="connsiteY88" fmla="*/ 3325091 h 4281054"/>
                    <a:gd name="connsiteX89" fmla="*/ 2050473 w 2923309"/>
                    <a:gd name="connsiteY89" fmla="*/ 3345873 h 4281054"/>
                    <a:gd name="connsiteX90" fmla="*/ 2092037 w 2923309"/>
                    <a:gd name="connsiteY90" fmla="*/ 3366654 h 4281054"/>
                    <a:gd name="connsiteX91" fmla="*/ 2112818 w 2923309"/>
                    <a:gd name="connsiteY91" fmla="*/ 3380509 h 4281054"/>
                    <a:gd name="connsiteX92" fmla="*/ 2133600 w 2923309"/>
                    <a:gd name="connsiteY92" fmla="*/ 3401291 h 4281054"/>
                    <a:gd name="connsiteX93" fmla="*/ 2154382 w 2923309"/>
                    <a:gd name="connsiteY93" fmla="*/ 3408218 h 4281054"/>
                    <a:gd name="connsiteX94" fmla="*/ 2182091 w 2923309"/>
                    <a:gd name="connsiteY94" fmla="*/ 3435927 h 4281054"/>
                    <a:gd name="connsiteX95" fmla="*/ 2209800 w 2923309"/>
                    <a:gd name="connsiteY95" fmla="*/ 3442854 h 4281054"/>
                    <a:gd name="connsiteX96" fmla="*/ 2223655 w 2923309"/>
                    <a:gd name="connsiteY96" fmla="*/ 3463636 h 4281054"/>
                    <a:gd name="connsiteX97" fmla="*/ 2265218 w 2923309"/>
                    <a:gd name="connsiteY97" fmla="*/ 3477491 h 4281054"/>
                    <a:gd name="connsiteX98" fmla="*/ 2286000 w 2923309"/>
                    <a:gd name="connsiteY98" fmla="*/ 3498273 h 4281054"/>
                    <a:gd name="connsiteX99" fmla="*/ 2327564 w 2923309"/>
                    <a:gd name="connsiteY99" fmla="*/ 3512127 h 4281054"/>
                    <a:gd name="connsiteX100" fmla="*/ 2369128 w 2923309"/>
                    <a:gd name="connsiteY100" fmla="*/ 3532909 h 4281054"/>
                    <a:gd name="connsiteX101" fmla="*/ 2389909 w 2923309"/>
                    <a:gd name="connsiteY101" fmla="*/ 3546764 h 4281054"/>
                    <a:gd name="connsiteX102" fmla="*/ 2417618 w 2923309"/>
                    <a:gd name="connsiteY102" fmla="*/ 3560618 h 4281054"/>
                    <a:gd name="connsiteX103" fmla="*/ 2445328 w 2923309"/>
                    <a:gd name="connsiteY103" fmla="*/ 3581400 h 4281054"/>
                    <a:gd name="connsiteX104" fmla="*/ 2486891 w 2923309"/>
                    <a:gd name="connsiteY104" fmla="*/ 3595254 h 4281054"/>
                    <a:gd name="connsiteX105" fmla="*/ 2528455 w 2923309"/>
                    <a:gd name="connsiteY105" fmla="*/ 3622964 h 4281054"/>
                    <a:gd name="connsiteX106" fmla="*/ 2570018 w 2923309"/>
                    <a:gd name="connsiteY106" fmla="*/ 3650673 h 4281054"/>
                    <a:gd name="connsiteX107" fmla="*/ 2611582 w 2923309"/>
                    <a:gd name="connsiteY107" fmla="*/ 3678382 h 4281054"/>
                    <a:gd name="connsiteX108" fmla="*/ 2673928 w 2923309"/>
                    <a:gd name="connsiteY108" fmla="*/ 3726873 h 4281054"/>
                    <a:gd name="connsiteX109" fmla="*/ 2687782 w 2923309"/>
                    <a:gd name="connsiteY109" fmla="*/ 3754582 h 4281054"/>
                    <a:gd name="connsiteX110" fmla="*/ 2694709 w 2923309"/>
                    <a:gd name="connsiteY110" fmla="*/ 3775364 h 4281054"/>
                    <a:gd name="connsiteX111" fmla="*/ 2708564 w 2923309"/>
                    <a:gd name="connsiteY111" fmla="*/ 3796145 h 4281054"/>
                    <a:gd name="connsiteX112" fmla="*/ 2715491 w 2923309"/>
                    <a:gd name="connsiteY112" fmla="*/ 3816927 h 4281054"/>
                    <a:gd name="connsiteX113" fmla="*/ 2743200 w 2923309"/>
                    <a:gd name="connsiteY113" fmla="*/ 3858491 h 4281054"/>
                    <a:gd name="connsiteX114" fmla="*/ 2770909 w 2923309"/>
                    <a:gd name="connsiteY114" fmla="*/ 3900054 h 4281054"/>
                    <a:gd name="connsiteX115" fmla="*/ 2798618 w 2923309"/>
                    <a:gd name="connsiteY115" fmla="*/ 3941618 h 4281054"/>
                    <a:gd name="connsiteX116" fmla="*/ 2812473 w 2923309"/>
                    <a:gd name="connsiteY116" fmla="*/ 3962400 h 4281054"/>
                    <a:gd name="connsiteX117" fmla="*/ 2819400 w 2923309"/>
                    <a:gd name="connsiteY117" fmla="*/ 3983182 h 4281054"/>
                    <a:gd name="connsiteX118" fmla="*/ 2847109 w 2923309"/>
                    <a:gd name="connsiteY118" fmla="*/ 4024745 h 4281054"/>
                    <a:gd name="connsiteX119" fmla="*/ 2860964 w 2923309"/>
                    <a:gd name="connsiteY119" fmla="*/ 4066309 h 4281054"/>
                    <a:gd name="connsiteX120" fmla="*/ 2867891 w 2923309"/>
                    <a:gd name="connsiteY120" fmla="*/ 4094018 h 4281054"/>
                    <a:gd name="connsiteX121" fmla="*/ 2888673 w 2923309"/>
                    <a:gd name="connsiteY121" fmla="*/ 4156364 h 4281054"/>
                    <a:gd name="connsiteX122" fmla="*/ 2895600 w 2923309"/>
                    <a:gd name="connsiteY122" fmla="*/ 4177145 h 4281054"/>
                    <a:gd name="connsiteX123" fmla="*/ 2902528 w 2923309"/>
                    <a:gd name="connsiteY123" fmla="*/ 4204854 h 4281054"/>
                    <a:gd name="connsiteX124" fmla="*/ 2909455 w 2923309"/>
                    <a:gd name="connsiteY124" fmla="*/ 4225636 h 4281054"/>
                    <a:gd name="connsiteX125" fmla="*/ 2916382 w 2923309"/>
                    <a:gd name="connsiteY125" fmla="*/ 4260273 h 4281054"/>
                    <a:gd name="connsiteX126" fmla="*/ 2923309 w 2923309"/>
                    <a:gd name="connsiteY126" fmla="*/ 4281054 h 4281054"/>
                    <a:gd name="connsiteX127" fmla="*/ 2916382 w 2923309"/>
                    <a:gd name="connsiteY127" fmla="*/ 4274127 h 428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923309" h="4281054">
                      <a:moveTo>
                        <a:pt x="0" y="0"/>
                      </a:moveTo>
                      <a:cubicBezTo>
                        <a:pt x="2309" y="11545"/>
                        <a:pt x="4374" y="23142"/>
                        <a:pt x="6928" y="34636"/>
                      </a:cubicBezTo>
                      <a:cubicBezTo>
                        <a:pt x="8993" y="43930"/>
                        <a:pt x="12152" y="52978"/>
                        <a:pt x="13855" y="62345"/>
                      </a:cubicBezTo>
                      <a:cubicBezTo>
                        <a:pt x="26590" y="132393"/>
                        <a:pt x="13483" y="88938"/>
                        <a:pt x="27709" y="131618"/>
                      </a:cubicBezTo>
                      <a:cubicBezTo>
                        <a:pt x="30018" y="147782"/>
                        <a:pt x="32612" y="163907"/>
                        <a:pt x="34637" y="180109"/>
                      </a:cubicBezTo>
                      <a:cubicBezTo>
                        <a:pt x="39904" y="222244"/>
                        <a:pt x="46118" y="285241"/>
                        <a:pt x="48491" y="325582"/>
                      </a:cubicBezTo>
                      <a:cubicBezTo>
                        <a:pt x="58342" y="493053"/>
                        <a:pt x="38963" y="428623"/>
                        <a:pt x="62346" y="498764"/>
                      </a:cubicBezTo>
                      <a:cubicBezTo>
                        <a:pt x="64655" y="514927"/>
                        <a:pt x="66790" y="531116"/>
                        <a:pt x="69273" y="547254"/>
                      </a:cubicBezTo>
                      <a:cubicBezTo>
                        <a:pt x="71409" y="561136"/>
                        <a:pt x="74983" y="574825"/>
                        <a:pt x="76200" y="588818"/>
                      </a:cubicBezTo>
                      <a:cubicBezTo>
                        <a:pt x="91704" y="767114"/>
                        <a:pt x="73895" y="651182"/>
                        <a:pt x="90055" y="748145"/>
                      </a:cubicBezTo>
                      <a:cubicBezTo>
                        <a:pt x="92364" y="798945"/>
                        <a:pt x="93082" y="849842"/>
                        <a:pt x="96982" y="900545"/>
                      </a:cubicBezTo>
                      <a:cubicBezTo>
                        <a:pt x="97852" y="911857"/>
                        <a:pt x="106902" y="937232"/>
                        <a:pt x="110837" y="949036"/>
                      </a:cubicBezTo>
                      <a:cubicBezTo>
                        <a:pt x="119356" y="1017188"/>
                        <a:pt x="118232" y="1003140"/>
                        <a:pt x="124691" y="1080654"/>
                      </a:cubicBezTo>
                      <a:cubicBezTo>
                        <a:pt x="127191" y="1110657"/>
                        <a:pt x="126922" y="1140970"/>
                        <a:pt x="131618" y="1170709"/>
                      </a:cubicBezTo>
                      <a:cubicBezTo>
                        <a:pt x="133896" y="1185134"/>
                        <a:pt x="140855" y="1198418"/>
                        <a:pt x="145473" y="1212273"/>
                      </a:cubicBezTo>
                      <a:cubicBezTo>
                        <a:pt x="155410" y="1242084"/>
                        <a:pt x="150630" y="1225973"/>
                        <a:pt x="159328" y="1260764"/>
                      </a:cubicBezTo>
                      <a:cubicBezTo>
                        <a:pt x="161637" y="1279237"/>
                        <a:pt x="163424" y="1297782"/>
                        <a:pt x="166255" y="1316182"/>
                      </a:cubicBezTo>
                      <a:cubicBezTo>
                        <a:pt x="169773" y="1339047"/>
                        <a:pt x="174593" y="1356463"/>
                        <a:pt x="180109" y="1378527"/>
                      </a:cubicBezTo>
                      <a:cubicBezTo>
                        <a:pt x="182418" y="1403927"/>
                        <a:pt x="183430" y="1429479"/>
                        <a:pt x="187037" y="1454727"/>
                      </a:cubicBezTo>
                      <a:cubicBezTo>
                        <a:pt x="188070" y="1461956"/>
                        <a:pt x="191958" y="1468488"/>
                        <a:pt x="193964" y="1475509"/>
                      </a:cubicBezTo>
                      <a:cubicBezTo>
                        <a:pt x="196579" y="1484663"/>
                        <a:pt x="199326" y="1493827"/>
                        <a:pt x="200891" y="1503218"/>
                      </a:cubicBezTo>
                      <a:cubicBezTo>
                        <a:pt x="203951" y="1521581"/>
                        <a:pt x="203917" y="1540433"/>
                        <a:pt x="207818" y="1558636"/>
                      </a:cubicBezTo>
                      <a:cubicBezTo>
                        <a:pt x="210878" y="1572916"/>
                        <a:pt x="221673" y="1600200"/>
                        <a:pt x="221673" y="1600200"/>
                      </a:cubicBezTo>
                      <a:cubicBezTo>
                        <a:pt x="223982" y="1618673"/>
                        <a:pt x="224414" y="1637478"/>
                        <a:pt x="228600" y="1655618"/>
                      </a:cubicBezTo>
                      <a:cubicBezTo>
                        <a:pt x="231396" y="1667734"/>
                        <a:pt x="238206" y="1678568"/>
                        <a:pt x="242455" y="1690254"/>
                      </a:cubicBezTo>
                      <a:cubicBezTo>
                        <a:pt x="247446" y="1703979"/>
                        <a:pt x="253445" y="1717498"/>
                        <a:pt x="256309" y="1731818"/>
                      </a:cubicBezTo>
                      <a:cubicBezTo>
                        <a:pt x="258618" y="1743363"/>
                        <a:pt x="261131" y="1754870"/>
                        <a:pt x="263237" y="1766454"/>
                      </a:cubicBezTo>
                      <a:cubicBezTo>
                        <a:pt x="265750" y="1780273"/>
                        <a:pt x="265723" y="1794693"/>
                        <a:pt x="270164" y="1808018"/>
                      </a:cubicBezTo>
                      <a:cubicBezTo>
                        <a:pt x="272797" y="1815916"/>
                        <a:pt x="280295" y="1821353"/>
                        <a:pt x="284018" y="1828800"/>
                      </a:cubicBezTo>
                      <a:cubicBezTo>
                        <a:pt x="312698" y="1886160"/>
                        <a:pt x="265097" y="1810807"/>
                        <a:pt x="304800" y="1870364"/>
                      </a:cubicBezTo>
                      <a:cubicBezTo>
                        <a:pt x="307109" y="1879600"/>
                        <a:pt x="310280" y="1888663"/>
                        <a:pt x="311728" y="1898073"/>
                      </a:cubicBezTo>
                      <a:cubicBezTo>
                        <a:pt x="314908" y="1918739"/>
                        <a:pt x="314554" y="1939914"/>
                        <a:pt x="318655" y="1960418"/>
                      </a:cubicBezTo>
                      <a:cubicBezTo>
                        <a:pt x="321519" y="1974738"/>
                        <a:pt x="327891" y="1988127"/>
                        <a:pt x="332509" y="2001982"/>
                      </a:cubicBezTo>
                      <a:cubicBezTo>
                        <a:pt x="342068" y="2030659"/>
                        <a:pt x="335389" y="2016691"/>
                        <a:pt x="353291" y="2043545"/>
                      </a:cubicBezTo>
                      <a:cubicBezTo>
                        <a:pt x="355600" y="2050472"/>
                        <a:pt x="358212" y="2057306"/>
                        <a:pt x="360218" y="2064327"/>
                      </a:cubicBezTo>
                      <a:cubicBezTo>
                        <a:pt x="362834" y="2073481"/>
                        <a:pt x="363396" y="2083285"/>
                        <a:pt x="367146" y="2092036"/>
                      </a:cubicBezTo>
                      <a:cubicBezTo>
                        <a:pt x="370426" y="2099688"/>
                        <a:pt x="376382" y="2105891"/>
                        <a:pt x="381000" y="2112818"/>
                      </a:cubicBezTo>
                      <a:cubicBezTo>
                        <a:pt x="383309" y="2122054"/>
                        <a:pt x="385312" y="2131373"/>
                        <a:pt x="387928" y="2140527"/>
                      </a:cubicBezTo>
                      <a:cubicBezTo>
                        <a:pt x="389934" y="2147548"/>
                        <a:pt x="393084" y="2154225"/>
                        <a:pt x="394855" y="2161309"/>
                      </a:cubicBezTo>
                      <a:cubicBezTo>
                        <a:pt x="397711" y="2172731"/>
                        <a:pt x="397648" y="2184921"/>
                        <a:pt x="401782" y="2195945"/>
                      </a:cubicBezTo>
                      <a:cubicBezTo>
                        <a:pt x="404705" y="2203741"/>
                        <a:pt x="411019" y="2209800"/>
                        <a:pt x="415637" y="2216727"/>
                      </a:cubicBezTo>
                      <a:lnTo>
                        <a:pt x="436418" y="2279073"/>
                      </a:lnTo>
                      <a:cubicBezTo>
                        <a:pt x="438727" y="2286000"/>
                        <a:pt x="439296" y="2293779"/>
                        <a:pt x="443346" y="2299854"/>
                      </a:cubicBezTo>
                      <a:lnTo>
                        <a:pt x="471055" y="2341418"/>
                      </a:lnTo>
                      <a:cubicBezTo>
                        <a:pt x="473364" y="2348345"/>
                        <a:pt x="474716" y="2355669"/>
                        <a:pt x="477982" y="2362200"/>
                      </a:cubicBezTo>
                      <a:cubicBezTo>
                        <a:pt x="490343" y="2386922"/>
                        <a:pt x="515043" y="2406188"/>
                        <a:pt x="533400" y="2424545"/>
                      </a:cubicBezTo>
                      <a:cubicBezTo>
                        <a:pt x="559345" y="2450490"/>
                        <a:pt x="544888" y="2442229"/>
                        <a:pt x="574964" y="2452254"/>
                      </a:cubicBezTo>
                      <a:cubicBezTo>
                        <a:pt x="581891" y="2459181"/>
                        <a:pt x="589474" y="2465510"/>
                        <a:pt x="595746" y="2473036"/>
                      </a:cubicBezTo>
                      <a:cubicBezTo>
                        <a:pt x="601076" y="2479432"/>
                        <a:pt x="603099" y="2488617"/>
                        <a:pt x="609600" y="2493818"/>
                      </a:cubicBezTo>
                      <a:cubicBezTo>
                        <a:pt x="615302" y="2498380"/>
                        <a:pt x="623455" y="2498436"/>
                        <a:pt x="630382" y="2500745"/>
                      </a:cubicBezTo>
                      <a:cubicBezTo>
                        <a:pt x="704572" y="2574935"/>
                        <a:pt x="590006" y="2462329"/>
                        <a:pt x="678873" y="2542309"/>
                      </a:cubicBezTo>
                      <a:cubicBezTo>
                        <a:pt x="693437" y="2555416"/>
                        <a:pt x="706582" y="2570018"/>
                        <a:pt x="720437" y="2583873"/>
                      </a:cubicBezTo>
                      <a:cubicBezTo>
                        <a:pt x="727364" y="2590800"/>
                        <a:pt x="733067" y="2599220"/>
                        <a:pt x="741218" y="2604654"/>
                      </a:cubicBezTo>
                      <a:lnTo>
                        <a:pt x="803564" y="2646218"/>
                      </a:lnTo>
                      <a:lnTo>
                        <a:pt x="845128" y="2673927"/>
                      </a:lnTo>
                      <a:cubicBezTo>
                        <a:pt x="852055" y="2678545"/>
                        <a:pt x="858011" y="2685149"/>
                        <a:pt x="865909" y="2687782"/>
                      </a:cubicBezTo>
                      <a:lnTo>
                        <a:pt x="886691" y="2694709"/>
                      </a:lnTo>
                      <a:cubicBezTo>
                        <a:pt x="936177" y="2727699"/>
                        <a:pt x="912101" y="2718380"/>
                        <a:pt x="955964" y="2729345"/>
                      </a:cubicBezTo>
                      <a:cubicBezTo>
                        <a:pt x="998080" y="2757423"/>
                        <a:pt x="953331" y="2730955"/>
                        <a:pt x="1004455" y="2750127"/>
                      </a:cubicBezTo>
                      <a:cubicBezTo>
                        <a:pt x="1053022" y="2768340"/>
                        <a:pt x="1012759" y="2757742"/>
                        <a:pt x="1052946" y="2777836"/>
                      </a:cubicBezTo>
                      <a:cubicBezTo>
                        <a:pt x="1059477" y="2781102"/>
                        <a:pt x="1067197" y="2781498"/>
                        <a:pt x="1073728" y="2784764"/>
                      </a:cubicBezTo>
                      <a:cubicBezTo>
                        <a:pt x="1081174" y="2788487"/>
                        <a:pt x="1086901" y="2795237"/>
                        <a:pt x="1094509" y="2798618"/>
                      </a:cubicBezTo>
                      <a:cubicBezTo>
                        <a:pt x="1107854" y="2804549"/>
                        <a:pt x="1136073" y="2812473"/>
                        <a:pt x="1136073" y="2812473"/>
                      </a:cubicBezTo>
                      <a:cubicBezTo>
                        <a:pt x="1175468" y="2851866"/>
                        <a:pt x="1137536" y="2820131"/>
                        <a:pt x="1177637" y="2840182"/>
                      </a:cubicBezTo>
                      <a:cubicBezTo>
                        <a:pt x="1185083" y="2843905"/>
                        <a:pt x="1190810" y="2850655"/>
                        <a:pt x="1198418" y="2854036"/>
                      </a:cubicBezTo>
                      <a:cubicBezTo>
                        <a:pt x="1211763" y="2859967"/>
                        <a:pt x="1239982" y="2867891"/>
                        <a:pt x="1239982" y="2867891"/>
                      </a:cubicBezTo>
                      <a:cubicBezTo>
                        <a:pt x="1296216" y="2924125"/>
                        <a:pt x="1223349" y="2858387"/>
                        <a:pt x="1288473" y="2895600"/>
                      </a:cubicBezTo>
                      <a:cubicBezTo>
                        <a:pt x="1296979" y="2900461"/>
                        <a:pt x="1301729" y="2910110"/>
                        <a:pt x="1309255" y="2916382"/>
                      </a:cubicBezTo>
                      <a:cubicBezTo>
                        <a:pt x="1315651" y="2921712"/>
                        <a:pt x="1323110" y="2925618"/>
                        <a:pt x="1330037" y="2930236"/>
                      </a:cubicBezTo>
                      <a:cubicBezTo>
                        <a:pt x="1359283" y="2974107"/>
                        <a:pt x="1326190" y="2930238"/>
                        <a:pt x="1364673" y="2964873"/>
                      </a:cubicBezTo>
                      <a:cubicBezTo>
                        <a:pt x="1381664" y="2980165"/>
                        <a:pt x="1394144" y="3000684"/>
                        <a:pt x="1413164" y="3013364"/>
                      </a:cubicBezTo>
                      <a:cubicBezTo>
                        <a:pt x="1427019" y="3022600"/>
                        <a:pt x="1438931" y="3035807"/>
                        <a:pt x="1454728" y="3041073"/>
                      </a:cubicBezTo>
                      <a:cubicBezTo>
                        <a:pt x="1461655" y="3043382"/>
                        <a:pt x="1468978" y="3044735"/>
                        <a:pt x="1475509" y="3048000"/>
                      </a:cubicBezTo>
                      <a:cubicBezTo>
                        <a:pt x="1529229" y="3074859"/>
                        <a:pt x="1464833" y="3051367"/>
                        <a:pt x="1517073" y="3068782"/>
                      </a:cubicBezTo>
                      <a:cubicBezTo>
                        <a:pt x="1524000" y="3075709"/>
                        <a:pt x="1529883" y="3083870"/>
                        <a:pt x="1537855" y="3089564"/>
                      </a:cubicBezTo>
                      <a:cubicBezTo>
                        <a:pt x="1546258" y="3095566"/>
                        <a:pt x="1556598" y="3098295"/>
                        <a:pt x="1565564" y="3103418"/>
                      </a:cubicBezTo>
                      <a:cubicBezTo>
                        <a:pt x="1611672" y="3129765"/>
                        <a:pt x="1555338" y="3106937"/>
                        <a:pt x="1627909" y="3131127"/>
                      </a:cubicBezTo>
                      <a:lnTo>
                        <a:pt x="1669473" y="3144982"/>
                      </a:lnTo>
                      <a:lnTo>
                        <a:pt x="1690255" y="3151909"/>
                      </a:lnTo>
                      <a:cubicBezTo>
                        <a:pt x="1723188" y="3173865"/>
                        <a:pt x="1703139" y="3163132"/>
                        <a:pt x="1752600" y="3179618"/>
                      </a:cubicBezTo>
                      <a:lnTo>
                        <a:pt x="1773382" y="3186545"/>
                      </a:lnTo>
                      <a:cubicBezTo>
                        <a:pt x="1849021" y="3236972"/>
                        <a:pt x="1732415" y="3162599"/>
                        <a:pt x="1821873" y="3207327"/>
                      </a:cubicBezTo>
                      <a:cubicBezTo>
                        <a:pt x="1836766" y="3214774"/>
                        <a:pt x="1847641" y="3229770"/>
                        <a:pt x="1863437" y="3235036"/>
                      </a:cubicBezTo>
                      <a:cubicBezTo>
                        <a:pt x="1886746" y="3242807"/>
                        <a:pt x="1887966" y="3242126"/>
                        <a:pt x="1911928" y="3255818"/>
                      </a:cubicBezTo>
                      <a:cubicBezTo>
                        <a:pt x="1919156" y="3259949"/>
                        <a:pt x="1925263" y="3265950"/>
                        <a:pt x="1932709" y="3269673"/>
                      </a:cubicBezTo>
                      <a:cubicBezTo>
                        <a:pt x="1939240" y="3272939"/>
                        <a:pt x="1947108" y="3273054"/>
                        <a:pt x="1953491" y="3276600"/>
                      </a:cubicBezTo>
                      <a:cubicBezTo>
                        <a:pt x="1968047" y="3284686"/>
                        <a:pt x="1981200" y="3295073"/>
                        <a:pt x="1995055" y="3304309"/>
                      </a:cubicBezTo>
                      <a:cubicBezTo>
                        <a:pt x="2001982" y="3308927"/>
                        <a:pt x="2007939" y="3315531"/>
                        <a:pt x="2015837" y="3318164"/>
                      </a:cubicBezTo>
                      <a:lnTo>
                        <a:pt x="2036618" y="3325091"/>
                      </a:lnTo>
                      <a:cubicBezTo>
                        <a:pt x="2041236" y="3332018"/>
                        <a:pt x="2044586" y="3339986"/>
                        <a:pt x="2050473" y="3345873"/>
                      </a:cubicBezTo>
                      <a:cubicBezTo>
                        <a:pt x="2063901" y="3359301"/>
                        <a:pt x="2075135" y="3361020"/>
                        <a:pt x="2092037" y="3366654"/>
                      </a:cubicBezTo>
                      <a:cubicBezTo>
                        <a:pt x="2098964" y="3371272"/>
                        <a:pt x="2106422" y="3375179"/>
                        <a:pt x="2112818" y="3380509"/>
                      </a:cubicBezTo>
                      <a:cubicBezTo>
                        <a:pt x="2120344" y="3386781"/>
                        <a:pt x="2125449" y="3395857"/>
                        <a:pt x="2133600" y="3401291"/>
                      </a:cubicBezTo>
                      <a:cubicBezTo>
                        <a:pt x="2139676" y="3405341"/>
                        <a:pt x="2147455" y="3405909"/>
                        <a:pt x="2154382" y="3408218"/>
                      </a:cubicBezTo>
                      <a:cubicBezTo>
                        <a:pt x="2163618" y="3417454"/>
                        <a:pt x="2171014" y="3429004"/>
                        <a:pt x="2182091" y="3435927"/>
                      </a:cubicBezTo>
                      <a:cubicBezTo>
                        <a:pt x="2190164" y="3440973"/>
                        <a:pt x="2201878" y="3437573"/>
                        <a:pt x="2209800" y="3442854"/>
                      </a:cubicBezTo>
                      <a:cubicBezTo>
                        <a:pt x="2216727" y="3447472"/>
                        <a:pt x="2216595" y="3459223"/>
                        <a:pt x="2223655" y="3463636"/>
                      </a:cubicBezTo>
                      <a:cubicBezTo>
                        <a:pt x="2236039" y="3471376"/>
                        <a:pt x="2265218" y="3477491"/>
                        <a:pt x="2265218" y="3477491"/>
                      </a:cubicBezTo>
                      <a:cubicBezTo>
                        <a:pt x="2272145" y="3484418"/>
                        <a:pt x="2277436" y="3493515"/>
                        <a:pt x="2286000" y="3498273"/>
                      </a:cubicBezTo>
                      <a:cubicBezTo>
                        <a:pt x="2298766" y="3505365"/>
                        <a:pt x="2327564" y="3512127"/>
                        <a:pt x="2327564" y="3512127"/>
                      </a:cubicBezTo>
                      <a:cubicBezTo>
                        <a:pt x="2387127" y="3551837"/>
                        <a:pt x="2311763" y="3504226"/>
                        <a:pt x="2369128" y="3532909"/>
                      </a:cubicBezTo>
                      <a:cubicBezTo>
                        <a:pt x="2376574" y="3536632"/>
                        <a:pt x="2382681" y="3542633"/>
                        <a:pt x="2389909" y="3546764"/>
                      </a:cubicBezTo>
                      <a:cubicBezTo>
                        <a:pt x="2398875" y="3551887"/>
                        <a:pt x="2408861" y="3555145"/>
                        <a:pt x="2417618" y="3560618"/>
                      </a:cubicBezTo>
                      <a:cubicBezTo>
                        <a:pt x="2427409" y="3566737"/>
                        <a:pt x="2435001" y="3576237"/>
                        <a:pt x="2445328" y="3581400"/>
                      </a:cubicBezTo>
                      <a:cubicBezTo>
                        <a:pt x="2458390" y="3587931"/>
                        <a:pt x="2486891" y="3595254"/>
                        <a:pt x="2486891" y="3595254"/>
                      </a:cubicBezTo>
                      <a:cubicBezTo>
                        <a:pt x="2516859" y="3640205"/>
                        <a:pt x="2480282" y="3595437"/>
                        <a:pt x="2528455" y="3622964"/>
                      </a:cubicBezTo>
                      <a:cubicBezTo>
                        <a:pt x="2601107" y="3664479"/>
                        <a:pt x="2505131" y="3629041"/>
                        <a:pt x="2570018" y="3650673"/>
                      </a:cubicBezTo>
                      <a:cubicBezTo>
                        <a:pt x="2616138" y="3696791"/>
                        <a:pt x="2566468" y="3653319"/>
                        <a:pt x="2611582" y="3678382"/>
                      </a:cubicBezTo>
                      <a:cubicBezTo>
                        <a:pt x="2648870" y="3699098"/>
                        <a:pt x="2648684" y="3701629"/>
                        <a:pt x="2673928" y="3726873"/>
                      </a:cubicBezTo>
                      <a:cubicBezTo>
                        <a:pt x="2678546" y="3736109"/>
                        <a:pt x="2683714" y="3745090"/>
                        <a:pt x="2687782" y="3754582"/>
                      </a:cubicBezTo>
                      <a:cubicBezTo>
                        <a:pt x="2690658" y="3761294"/>
                        <a:pt x="2691443" y="3768833"/>
                        <a:pt x="2694709" y="3775364"/>
                      </a:cubicBezTo>
                      <a:cubicBezTo>
                        <a:pt x="2698432" y="3782810"/>
                        <a:pt x="2703946" y="3789218"/>
                        <a:pt x="2708564" y="3796145"/>
                      </a:cubicBezTo>
                      <a:cubicBezTo>
                        <a:pt x="2710873" y="3803072"/>
                        <a:pt x="2711945" y="3810544"/>
                        <a:pt x="2715491" y="3816927"/>
                      </a:cubicBezTo>
                      <a:cubicBezTo>
                        <a:pt x="2723577" y="3831483"/>
                        <a:pt x="2733964" y="3844636"/>
                        <a:pt x="2743200" y="3858491"/>
                      </a:cubicBezTo>
                      <a:lnTo>
                        <a:pt x="2770909" y="3900054"/>
                      </a:lnTo>
                      <a:lnTo>
                        <a:pt x="2798618" y="3941618"/>
                      </a:lnTo>
                      <a:lnTo>
                        <a:pt x="2812473" y="3962400"/>
                      </a:lnTo>
                      <a:cubicBezTo>
                        <a:pt x="2814782" y="3969327"/>
                        <a:pt x="2815854" y="3976799"/>
                        <a:pt x="2819400" y="3983182"/>
                      </a:cubicBezTo>
                      <a:cubicBezTo>
                        <a:pt x="2827486" y="3997738"/>
                        <a:pt x="2841843" y="4008949"/>
                        <a:pt x="2847109" y="4024745"/>
                      </a:cubicBezTo>
                      <a:cubicBezTo>
                        <a:pt x="2851727" y="4038600"/>
                        <a:pt x="2857422" y="4052141"/>
                        <a:pt x="2860964" y="4066309"/>
                      </a:cubicBezTo>
                      <a:cubicBezTo>
                        <a:pt x="2863273" y="4075545"/>
                        <a:pt x="2865155" y="4084899"/>
                        <a:pt x="2867891" y="4094018"/>
                      </a:cubicBezTo>
                      <a:cubicBezTo>
                        <a:pt x="2874186" y="4115000"/>
                        <a:pt x="2881746" y="4135582"/>
                        <a:pt x="2888673" y="4156364"/>
                      </a:cubicBezTo>
                      <a:cubicBezTo>
                        <a:pt x="2890982" y="4163291"/>
                        <a:pt x="2893829" y="4170061"/>
                        <a:pt x="2895600" y="4177145"/>
                      </a:cubicBezTo>
                      <a:cubicBezTo>
                        <a:pt x="2897909" y="4186381"/>
                        <a:pt x="2899912" y="4195700"/>
                        <a:pt x="2902528" y="4204854"/>
                      </a:cubicBezTo>
                      <a:cubicBezTo>
                        <a:pt x="2904534" y="4211875"/>
                        <a:pt x="2907684" y="4218552"/>
                        <a:pt x="2909455" y="4225636"/>
                      </a:cubicBezTo>
                      <a:cubicBezTo>
                        <a:pt x="2912311" y="4237059"/>
                        <a:pt x="2913526" y="4248850"/>
                        <a:pt x="2916382" y="4260273"/>
                      </a:cubicBezTo>
                      <a:cubicBezTo>
                        <a:pt x="2918153" y="4267357"/>
                        <a:pt x="2923309" y="4273752"/>
                        <a:pt x="2923309" y="4281054"/>
                      </a:cubicBezTo>
                      <a:lnTo>
                        <a:pt x="2916382" y="4274127"/>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igura a mano libera: forma 58">
                  <a:extLst>
                    <a:ext uri="{FF2B5EF4-FFF2-40B4-BE49-F238E27FC236}">
                      <a16:creationId xmlns:a16="http://schemas.microsoft.com/office/drawing/2014/main" id="{05ED8B47-F550-4D44-9763-46D73039DD98}"/>
                    </a:ext>
                  </a:extLst>
                </p:cNvPr>
                <p:cNvSpPr/>
                <p:nvPr/>
              </p:nvSpPr>
              <p:spPr>
                <a:xfrm>
                  <a:off x="9857509" y="5001492"/>
                  <a:ext cx="1440970" cy="1814946"/>
                </a:xfrm>
                <a:custGeom>
                  <a:avLst/>
                  <a:gdLst>
                    <a:gd name="connsiteX0" fmla="*/ 0 w 1440970"/>
                    <a:gd name="connsiteY0" fmla="*/ 0 h 1814946"/>
                    <a:gd name="connsiteX1" fmla="*/ 13855 w 1440970"/>
                    <a:gd name="connsiteY1" fmla="*/ 34637 h 1814946"/>
                    <a:gd name="connsiteX2" fmla="*/ 27709 w 1440970"/>
                    <a:gd name="connsiteY2" fmla="*/ 76200 h 1814946"/>
                    <a:gd name="connsiteX3" fmla="*/ 41564 w 1440970"/>
                    <a:gd name="connsiteY3" fmla="*/ 96982 h 1814946"/>
                    <a:gd name="connsiteX4" fmla="*/ 76200 w 1440970"/>
                    <a:gd name="connsiteY4" fmla="*/ 159328 h 1814946"/>
                    <a:gd name="connsiteX5" fmla="*/ 103909 w 1440970"/>
                    <a:gd name="connsiteY5" fmla="*/ 207818 h 1814946"/>
                    <a:gd name="connsiteX6" fmla="*/ 117764 w 1440970"/>
                    <a:gd name="connsiteY6" fmla="*/ 249382 h 1814946"/>
                    <a:gd name="connsiteX7" fmla="*/ 131618 w 1440970"/>
                    <a:gd name="connsiteY7" fmla="*/ 270164 h 1814946"/>
                    <a:gd name="connsiteX8" fmla="*/ 145473 w 1440970"/>
                    <a:gd name="connsiteY8" fmla="*/ 311728 h 1814946"/>
                    <a:gd name="connsiteX9" fmla="*/ 159327 w 1440970"/>
                    <a:gd name="connsiteY9" fmla="*/ 353291 h 1814946"/>
                    <a:gd name="connsiteX10" fmla="*/ 180109 w 1440970"/>
                    <a:gd name="connsiteY10" fmla="*/ 429491 h 1814946"/>
                    <a:gd name="connsiteX11" fmla="*/ 193964 w 1440970"/>
                    <a:gd name="connsiteY11" fmla="*/ 457200 h 1814946"/>
                    <a:gd name="connsiteX12" fmla="*/ 228600 w 1440970"/>
                    <a:gd name="connsiteY12" fmla="*/ 505691 h 1814946"/>
                    <a:gd name="connsiteX13" fmla="*/ 242455 w 1440970"/>
                    <a:gd name="connsiteY13" fmla="*/ 526473 h 1814946"/>
                    <a:gd name="connsiteX14" fmla="*/ 249382 w 1440970"/>
                    <a:gd name="connsiteY14" fmla="*/ 547255 h 1814946"/>
                    <a:gd name="connsiteX15" fmla="*/ 263236 w 1440970"/>
                    <a:gd name="connsiteY15" fmla="*/ 568037 h 1814946"/>
                    <a:gd name="connsiteX16" fmla="*/ 270164 w 1440970"/>
                    <a:gd name="connsiteY16" fmla="*/ 595746 h 1814946"/>
                    <a:gd name="connsiteX17" fmla="*/ 297873 w 1440970"/>
                    <a:gd name="connsiteY17" fmla="*/ 602673 h 1814946"/>
                    <a:gd name="connsiteX18" fmla="*/ 318655 w 1440970"/>
                    <a:gd name="connsiteY18" fmla="*/ 616528 h 1814946"/>
                    <a:gd name="connsiteX19" fmla="*/ 346364 w 1440970"/>
                    <a:gd name="connsiteY19" fmla="*/ 651164 h 1814946"/>
                    <a:gd name="connsiteX20" fmla="*/ 381000 w 1440970"/>
                    <a:gd name="connsiteY20" fmla="*/ 685800 h 1814946"/>
                    <a:gd name="connsiteX21" fmla="*/ 415636 w 1440970"/>
                    <a:gd name="connsiteY21" fmla="*/ 713509 h 1814946"/>
                    <a:gd name="connsiteX22" fmla="*/ 436418 w 1440970"/>
                    <a:gd name="connsiteY22" fmla="*/ 734291 h 1814946"/>
                    <a:gd name="connsiteX23" fmla="*/ 450273 w 1440970"/>
                    <a:gd name="connsiteY23" fmla="*/ 755073 h 1814946"/>
                    <a:gd name="connsiteX24" fmla="*/ 471055 w 1440970"/>
                    <a:gd name="connsiteY24" fmla="*/ 762000 h 1814946"/>
                    <a:gd name="connsiteX25" fmla="*/ 512618 w 1440970"/>
                    <a:gd name="connsiteY25" fmla="*/ 796637 h 1814946"/>
                    <a:gd name="connsiteX26" fmla="*/ 574964 w 1440970"/>
                    <a:gd name="connsiteY26" fmla="*/ 838200 h 1814946"/>
                    <a:gd name="connsiteX27" fmla="*/ 595746 w 1440970"/>
                    <a:gd name="connsiteY27" fmla="*/ 852055 h 1814946"/>
                    <a:gd name="connsiteX28" fmla="*/ 616527 w 1440970"/>
                    <a:gd name="connsiteY28" fmla="*/ 865909 h 1814946"/>
                    <a:gd name="connsiteX29" fmla="*/ 630382 w 1440970"/>
                    <a:gd name="connsiteY29" fmla="*/ 886691 h 1814946"/>
                    <a:gd name="connsiteX30" fmla="*/ 671946 w 1440970"/>
                    <a:gd name="connsiteY30" fmla="*/ 900546 h 1814946"/>
                    <a:gd name="connsiteX31" fmla="*/ 692727 w 1440970"/>
                    <a:gd name="connsiteY31" fmla="*/ 914400 h 1814946"/>
                    <a:gd name="connsiteX32" fmla="*/ 706582 w 1440970"/>
                    <a:gd name="connsiteY32" fmla="*/ 935182 h 1814946"/>
                    <a:gd name="connsiteX33" fmla="*/ 748146 w 1440970"/>
                    <a:gd name="connsiteY33" fmla="*/ 949037 h 1814946"/>
                    <a:gd name="connsiteX34" fmla="*/ 796636 w 1440970"/>
                    <a:gd name="connsiteY34" fmla="*/ 983673 h 1814946"/>
                    <a:gd name="connsiteX35" fmla="*/ 865909 w 1440970"/>
                    <a:gd name="connsiteY35" fmla="*/ 1032164 h 1814946"/>
                    <a:gd name="connsiteX36" fmla="*/ 907473 w 1440970"/>
                    <a:gd name="connsiteY36" fmla="*/ 1059873 h 1814946"/>
                    <a:gd name="connsiteX37" fmla="*/ 928255 w 1440970"/>
                    <a:gd name="connsiteY37" fmla="*/ 1073728 h 1814946"/>
                    <a:gd name="connsiteX38" fmla="*/ 962891 w 1440970"/>
                    <a:gd name="connsiteY38" fmla="*/ 1101437 h 1814946"/>
                    <a:gd name="connsiteX39" fmla="*/ 1004455 w 1440970"/>
                    <a:gd name="connsiteY39" fmla="*/ 1129146 h 1814946"/>
                    <a:gd name="connsiteX40" fmla="*/ 1025236 w 1440970"/>
                    <a:gd name="connsiteY40" fmla="*/ 1143000 h 1814946"/>
                    <a:gd name="connsiteX41" fmla="*/ 1046018 w 1440970"/>
                    <a:gd name="connsiteY41" fmla="*/ 1149928 h 1814946"/>
                    <a:gd name="connsiteX42" fmla="*/ 1087582 w 1440970"/>
                    <a:gd name="connsiteY42" fmla="*/ 1177637 h 1814946"/>
                    <a:gd name="connsiteX43" fmla="*/ 1108364 w 1440970"/>
                    <a:gd name="connsiteY43" fmla="*/ 1198418 h 1814946"/>
                    <a:gd name="connsiteX44" fmla="*/ 1129146 w 1440970"/>
                    <a:gd name="connsiteY44" fmla="*/ 1212273 h 1814946"/>
                    <a:gd name="connsiteX45" fmla="*/ 1163782 w 1440970"/>
                    <a:gd name="connsiteY45" fmla="*/ 1253837 h 1814946"/>
                    <a:gd name="connsiteX46" fmla="*/ 1184564 w 1440970"/>
                    <a:gd name="connsiteY46" fmla="*/ 1267691 h 1814946"/>
                    <a:gd name="connsiteX47" fmla="*/ 1198418 w 1440970"/>
                    <a:gd name="connsiteY47" fmla="*/ 1288473 h 1814946"/>
                    <a:gd name="connsiteX48" fmla="*/ 1219200 w 1440970"/>
                    <a:gd name="connsiteY48" fmla="*/ 1309255 h 1814946"/>
                    <a:gd name="connsiteX49" fmla="*/ 1260764 w 1440970"/>
                    <a:gd name="connsiteY49" fmla="*/ 1364673 h 1814946"/>
                    <a:gd name="connsiteX50" fmla="*/ 1281546 w 1440970"/>
                    <a:gd name="connsiteY50" fmla="*/ 1406237 h 1814946"/>
                    <a:gd name="connsiteX51" fmla="*/ 1288473 w 1440970"/>
                    <a:gd name="connsiteY51" fmla="*/ 1427018 h 1814946"/>
                    <a:gd name="connsiteX52" fmla="*/ 1309255 w 1440970"/>
                    <a:gd name="connsiteY52" fmla="*/ 1440873 h 1814946"/>
                    <a:gd name="connsiteX53" fmla="*/ 1336964 w 1440970"/>
                    <a:gd name="connsiteY53" fmla="*/ 1482437 h 1814946"/>
                    <a:gd name="connsiteX54" fmla="*/ 1350818 w 1440970"/>
                    <a:gd name="connsiteY54" fmla="*/ 1524000 h 1814946"/>
                    <a:gd name="connsiteX55" fmla="*/ 1357746 w 1440970"/>
                    <a:gd name="connsiteY55" fmla="*/ 1544782 h 1814946"/>
                    <a:gd name="connsiteX56" fmla="*/ 1371600 w 1440970"/>
                    <a:gd name="connsiteY56" fmla="*/ 1565564 h 1814946"/>
                    <a:gd name="connsiteX57" fmla="*/ 1378527 w 1440970"/>
                    <a:gd name="connsiteY57" fmla="*/ 1586346 h 1814946"/>
                    <a:gd name="connsiteX58" fmla="*/ 1413164 w 1440970"/>
                    <a:gd name="connsiteY58" fmla="*/ 1648691 h 1814946"/>
                    <a:gd name="connsiteX59" fmla="*/ 1420091 w 1440970"/>
                    <a:gd name="connsiteY59" fmla="*/ 1690255 h 1814946"/>
                    <a:gd name="connsiteX60" fmla="*/ 1427018 w 1440970"/>
                    <a:gd name="connsiteY60" fmla="*/ 1745673 h 1814946"/>
                    <a:gd name="connsiteX61" fmla="*/ 1433946 w 1440970"/>
                    <a:gd name="connsiteY61" fmla="*/ 1780309 h 1814946"/>
                    <a:gd name="connsiteX62" fmla="*/ 1440873 w 1440970"/>
                    <a:gd name="connsiteY62" fmla="*/ 1814946 h 18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0970" h="1814946">
                      <a:moveTo>
                        <a:pt x="0" y="0"/>
                      </a:moveTo>
                      <a:cubicBezTo>
                        <a:pt x="4618" y="11546"/>
                        <a:pt x="9605" y="22951"/>
                        <a:pt x="13855" y="34637"/>
                      </a:cubicBezTo>
                      <a:cubicBezTo>
                        <a:pt x="18846" y="48361"/>
                        <a:pt x="19608" y="64049"/>
                        <a:pt x="27709" y="76200"/>
                      </a:cubicBezTo>
                      <a:lnTo>
                        <a:pt x="41564" y="96982"/>
                      </a:lnTo>
                      <a:cubicBezTo>
                        <a:pt x="58516" y="147840"/>
                        <a:pt x="45091" y="128219"/>
                        <a:pt x="76200" y="159328"/>
                      </a:cubicBezTo>
                      <a:cubicBezTo>
                        <a:pt x="97387" y="222888"/>
                        <a:pt x="61971" y="123944"/>
                        <a:pt x="103909" y="207818"/>
                      </a:cubicBezTo>
                      <a:cubicBezTo>
                        <a:pt x="110440" y="220880"/>
                        <a:pt x="109663" y="237230"/>
                        <a:pt x="117764" y="249382"/>
                      </a:cubicBezTo>
                      <a:cubicBezTo>
                        <a:pt x="122382" y="256309"/>
                        <a:pt x="128237" y="262556"/>
                        <a:pt x="131618" y="270164"/>
                      </a:cubicBezTo>
                      <a:cubicBezTo>
                        <a:pt x="137549" y="283509"/>
                        <a:pt x="140855" y="297873"/>
                        <a:pt x="145473" y="311728"/>
                      </a:cubicBezTo>
                      <a:cubicBezTo>
                        <a:pt x="145474" y="311732"/>
                        <a:pt x="159326" y="353288"/>
                        <a:pt x="159327" y="353291"/>
                      </a:cubicBezTo>
                      <a:cubicBezTo>
                        <a:pt x="164394" y="378624"/>
                        <a:pt x="168392" y="406059"/>
                        <a:pt x="180109" y="429491"/>
                      </a:cubicBezTo>
                      <a:cubicBezTo>
                        <a:pt x="184727" y="438727"/>
                        <a:pt x="188841" y="448234"/>
                        <a:pt x="193964" y="457200"/>
                      </a:cubicBezTo>
                      <a:cubicBezTo>
                        <a:pt x="203297" y="473533"/>
                        <a:pt x="217973" y="490814"/>
                        <a:pt x="228600" y="505691"/>
                      </a:cubicBezTo>
                      <a:cubicBezTo>
                        <a:pt x="233439" y="512466"/>
                        <a:pt x="237837" y="519546"/>
                        <a:pt x="242455" y="526473"/>
                      </a:cubicBezTo>
                      <a:cubicBezTo>
                        <a:pt x="244764" y="533400"/>
                        <a:pt x="246117" y="540724"/>
                        <a:pt x="249382" y="547255"/>
                      </a:cubicBezTo>
                      <a:cubicBezTo>
                        <a:pt x="253105" y="554702"/>
                        <a:pt x="259956" y="560385"/>
                        <a:pt x="263236" y="568037"/>
                      </a:cubicBezTo>
                      <a:cubicBezTo>
                        <a:pt x="266986" y="576788"/>
                        <a:pt x="263432" y="589014"/>
                        <a:pt x="270164" y="595746"/>
                      </a:cubicBezTo>
                      <a:cubicBezTo>
                        <a:pt x="276896" y="602478"/>
                        <a:pt x="288637" y="600364"/>
                        <a:pt x="297873" y="602673"/>
                      </a:cubicBezTo>
                      <a:cubicBezTo>
                        <a:pt x="304800" y="607291"/>
                        <a:pt x="313454" y="610027"/>
                        <a:pt x="318655" y="616528"/>
                      </a:cubicBezTo>
                      <a:cubicBezTo>
                        <a:pt x="356896" y="664328"/>
                        <a:pt x="286804" y="611456"/>
                        <a:pt x="346364" y="651164"/>
                      </a:cubicBezTo>
                      <a:cubicBezTo>
                        <a:pt x="383305" y="706579"/>
                        <a:pt x="334821" y="639623"/>
                        <a:pt x="381000" y="685800"/>
                      </a:cubicBezTo>
                      <a:cubicBezTo>
                        <a:pt x="412335" y="717134"/>
                        <a:pt x="375179" y="700023"/>
                        <a:pt x="415636" y="713509"/>
                      </a:cubicBezTo>
                      <a:cubicBezTo>
                        <a:pt x="422563" y="720436"/>
                        <a:pt x="430146" y="726765"/>
                        <a:pt x="436418" y="734291"/>
                      </a:cubicBezTo>
                      <a:cubicBezTo>
                        <a:pt x="441748" y="740687"/>
                        <a:pt x="443772" y="749872"/>
                        <a:pt x="450273" y="755073"/>
                      </a:cubicBezTo>
                      <a:cubicBezTo>
                        <a:pt x="455975" y="759634"/>
                        <a:pt x="464128" y="759691"/>
                        <a:pt x="471055" y="762000"/>
                      </a:cubicBezTo>
                      <a:cubicBezTo>
                        <a:pt x="545337" y="811525"/>
                        <a:pt x="432584" y="734389"/>
                        <a:pt x="512618" y="796637"/>
                      </a:cubicBezTo>
                      <a:cubicBezTo>
                        <a:pt x="512633" y="796649"/>
                        <a:pt x="564565" y="831267"/>
                        <a:pt x="574964" y="838200"/>
                      </a:cubicBezTo>
                      <a:lnTo>
                        <a:pt x="595746" y="852055"/>
                      </a:lnTo>
                      <a:lnTo>
                        <a:pt x="616527" y="865909"/>
                      </a:lnTo>
                      <a:cubicBezTo>
                        <a:pt x="621145" y="872836"/>
                        <a:pt x="623322" y="882278"/>
                        <a:pt x="630382" y="886691"/>
                      </a:cubicBezTo>
                      <a:cubicBezTo>
                        <a:pt x="642766" y="894431"/>
                        <a:pt x="659795" y="892445"/>
                        <a:pt x="671946" y="900546"/>
                      </a:cubicBezTo>
                      <a:lnTo>
                        <a:pt x="692727" y="914400"/>
                      </a:lnTo>
                      <a:cubicBezTo>
                        <a:pt x="697345" y="921327"/>
                        <a:pt x="699522" y="930769"/>
                        <a:pt x="706582" y="935182"/>
                      </a:cubicBezTo>
                      <a:cubicBezTo>
                        <a:pt x="718966" y="942922"/>
                        <a:pt x="748146" y="949037"/>
                        <a:pt x="748146" y="949037"/>
                      </a:cubicBezTo>
                      <a:cubicBezTo>
                        <a:pt x="838719" y="1016965"/>
                        <a:pt x="725720" y="933018"/>
                        <a:pt x="796636" y="983673"/>
                      </a:cubicBezTo>
                      <a:cubicBezTo>
                        <a:pt x="868393" y="1034929"/>
                        <a:pt x="770427" y="968510"/>
                        <a:pt x="865909" y="1032164"/>
                      </a:cubicBezTo>
                      <a:lnTo>
                        <a:pt x="907473" y="1059873"/>
                      </a:lnTo>
                      <a:lnTo>
                        <a:pt x="928255" y="1073728"/>
                      </a:lnTo>
                      <a:cubicBezTo>
                        <a:pt x="953852" y="1112124"/>
                        <a:pt x="927464" y="1081755"/>
                        <a:pt x="962891" y="1101437"/>
                      </a:cubicBezTo>
                      <a:cubicBezTo>
                        <a:pt x="977447" y="1109524"/>
                        <a:pt x="990600" y="1119910"/>
                        <a:pt x="1004455" y="1129146"/>
                      </a:cubicBezTo>
                      <a:cubicBezTo>
                        <a:pt x="1011382" y="1133764"/>
                        <a:pt x="1017338" y="1140367"/>
                        <a:pt x="1025236" y="1143000"/>
                      </a:cubicBezTo>
                      <a:lnTo>
                        <a:pt x="1046018" y="1149928"/>
                      </a:lnTo>
                      <a:cubicBezTo>
                        <a:pt x="1112313" y="1216220"/>
                        <a:pt x="1027431" y="1137537"/>
                        <a:pt x="1087582" y="1177637"/>
                      </a:cubicBezTo>
                      <a:cubicBezTo>
                        <a:pt x="1095733" y="1183071"/>
                        <a:pt x="1100838" y="1192147"/>
                        <a:pt x="1108364" y="1198418"/>
                      </a:cubicBezTo>
                      <a:cubicBezTo>
                        <a:pt x="1114760" y="1203748"/>
                        <a:pt x="1122750" y="1206943"/>
                        <a:pt x="1129146" y="1212273"/>
                      </a:cubicBezTo>
                      <a:cubicBezTo>
                        <a:pt x="1197246" y="1269025"/>
                        <a:pt x="1109281" y="1199337"/>
                        <a:pt x="1163782" y="1253837"/>
                      </a:cubicBezTo>
                      <a:cubicBezTo>
                        <a:pt x="1169669" y="1259724"/>
                        <a:pt x="1177637" y="1263073"/>
                        <a:pt x="1184564" y="1267691"/>
                      </a:cubicBezTo>
                      <a:cubicBezTo>
                        <a:pt x="1189182" y="1274618"/>
                        <a:pt x="1193088" y="1282077"/>
                        <a:pt x="1198418" y="1288473"/>
                      </a:cubicBezTo>
                      <a:cubicBezTo>
                        <a:pt x="1204690" y="1295999"/>
                        <a:pt x="1213506" y="1301283"/>
                        <a:pt x="1219200" y="1309255"/>
                      </a:cubicBezTo>
                      <a:cubicBezTo>
                        <a:pt x="1268441" y="1378191"/>
                        <a:pt x="1188382" y="1292291"/>
                        <a:pt x="1260764" y="1364673"/>
                      </a:cubicBezTo>
                      <a:cubicBezTo>
                        <a:pt x="1278174" y="1416905"/>
                        <a:pt x="1254690" y="1352526"/>
                        <a:pt x="1281546" y="1406237"/>
                      </a:cubicBezTo>
                      <a:cubicBezTo>
                        <a:pt x="1284811" y="1412768"/>
                        <a:pt x="1283912" y="1421316"/>
                        <a:pt x="1288473" y="1427018"/>
                      </a:cubicBezTo>
                      <a:cubicBezTo>
                        <a:pt x="1293674" y="1433519"/>
                        <a:pt x="1302328" y="1436255"/>
                        <a:pt x="1309255" y="1440873"/>
                      </a:cubicBezTo>
                      <a:cubicBezTo>
                        <a:pt x="1318491" y="1454728"/>
                        <a:pt x="1331699" y="1466640"/>
                        <a:pt x="1336964" y="1482437"/>
                      </a:cubicBezTo>
                      <a:lnTo>
                        <a:pt x="1350818" y="1524000"/>
                      </a:lnTo>
                      <a:cubicBezTo>
                        <a:pt x="1353127" y="1530927"/>
                        <a:pt x="1353696" y="1538706"/>
                        <a:pt x="1357746" y="1544782"/>
                      </a:cubicBezTo>
                      <a:cubicBezTo>
                        <a:pt x="1362364" y="1551709"/>
                        <a:pt x="1367877" y="1558117"/>
                        <a:pt x="1371600" y="1565564"/>
                      </a:cubicBezTo>
                      <a:cubicBezTo>
                        <a:pt x="1374865" y="1572095"/>
                        <a:pt x="1374981" y="1579963"/>
                        <a:pt x="1378527" y="1586346"/>
                      </a:cubicBezTo>
                      <a:cubicBezTo>
                        <a:pt x="1418229" y="1657810"/>
                        <a:pt x="1397487" y="1601664"/>
                        <a:pt x="1413164" y="1648691"/>
                      </a:cubicBezTo>
                      <a:cubicBezTo>
                        <a:pt x="1415473" y="1662546"/>
                        <a:pt x="1418105" y="1676350"/>
                        <a:pt x="1420091" y="1690255"/>
                      </a:cubicBezTo>
                      <a:cubicBezTo>
                        <a:pt x="1422724" y="1708684"/>
                        <a:pt x="1424187" y="1727273"/>
                        <a:pt x="1427018" y="1745673"/>
                      </a:cubicBezTo>
                      <a:cubicBezTo>
                        <a:pt x="1428808" y="1757310"/>
                        <a:pt x="1431090" y="1768887"/>
                        <a:pt x="1433946" y="1780309"/>
                      </a:cubicBezTo>
                      <a:cubicBezTo>
                        <a:pt x="1442333" y="1813857"/>
                        <a:pt x="1440873" y="1788486"/>
                        <a:pt x="1440873" y="1814946"/>
                      </a:cubicBezTo>
                    </a:path>
                  </a:pathLst>
                </a:cu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igura a mano libera: forma 59">
                  <a:extLst>
                    <a:ext uri="{FF2B5EF4-FFF2-40B4-BE49-F238E27FC236}">
                      <a16:creationId xmlns:a16="http://schemas.microsoft.com/office/drawing/2014/main" id="{5F041F16-6693-4989-B402-4ADDA77651D8}"/>
                    </a:ext>
                  </a:extLst>
                </p:cNvPr>
                <p:cNvSpPr/>
                <p:nvPr/>
              </p:nvSpPr>
              <p:spPr>
                <a:xfrm>
                  <a:off x="6909838" y="949036"/>
                  <a:ext cx="2870048" cy="4530437"/>
                </a:xfrm>
                <a:custGeom>
                  <a:avLst/>
                  <a:gdLst>
                    <a:gd name="connsiteX0" fmla="*/ 10507 w 2838699"/>
                    <a:gd name="connsiteY0" fmla="*/ 0 h 4566499"/>
                    <a:gd name="connsiteX1" fmla="*/ 3580 w 2838699"/>
                    <a:gd name="connsiteY1" fmla="*/ 34637 h 4566499"/>
                    <a:gd name="connsiteX2" fmla="*/ 17435 w 2838699"/>
                    <a:gd name="connsiteY2" fmla="*/ 332509 h 4566499"/>
                    <a:gd name="connsiteX3" fmla="*/ 31289 w 2838699"/>
                    <a:gd name="connsiteY3" fmla="*/ 422564 h 4566499"/>
                    <a:gd name="connsiteX4" fmla="*/ 38217 w 2838699"/>
                    <a:gd name="connsiteY4" fmla="*/ 457200 h 4566499"/>
                    <a:gd name="connsiteX5" fmla="*/ 52071 w 2838699"/>
                    <a:gd name="connsiteY5" fmla="*/ 498764 h 4566499"/>
                    <a:gd name="connsiteX6" fmla="*/ 58998 w 2838699"/>
                    <a:gd name="connsiteY6" fmla="*/ 533400 h 4566499"/>
                    <a:gd name="connsiteX7" fmla="*/ 65926 w 2838699"/>
                    <a:gd name="connsiteY7" fmla="*/ 554182 h 4566499"/>
                    <a:gd name="connsiteX8" fmla="*/ 79780 w 2838699"/>
                    <a:gd name="connsiteY8" fmla="*/ 616528 h 4566499"/>
                    <a:gd name="connsiteX9" fmla="*/ 86707 w 2838699"/>
                    <a:gd name="connsiteY9" fmla="*/ 658091 h 4566499"/>
                    <a:gd name="connsiteX10" fmla="*/ 100562 w 2838699"/>
                    <a:gd name="connsiteY10" fmla="*/ 699655 h 4566499"/>
                    <a:gd name="connsiteX11" fmla="*/ 107489 w 2838699"/>
                    <a:gd name="connsiteY11" fmla="*/ 824346 h 4566499"/>
                    <a:gd name="connsiteX12" fmla="*/ 121344 w 2838699"/>
                    <a:gd name="connsiteY12" fmla="*/ 914400 h 4566499"/>
                    <a:gd name="connsiteX13" fmla="*/ 128271 w 2838699"/>
                    <a:gd name="connsiteY13" fmla="*/ 942109 h 4566499"/>
                    <a:gd name="connsiteX14" fmla="*/ 135198 w 2838699"/>
                    <a:gd name="connsiteY14" fmla="*/ 1025237 h 4566499"/>
                    <a:gd name="connsiteX15" fmla="*/ 142126 w 2838699"/>
                    <a:gd name="connsiteY15" fmla="*/ 1046019 h 4566499"/>
                    <a:gd name="connsiteX16" fmla="*/ 149053 w 2838699"/>
                    <a:gd name="connsiteY16" fmla="*/ 1094509 h 4566499"/>
                    <a:gd name="connsiteX17" fmla="*/ 176762 w 2838699"/>
                    <a:gd name="connsiteY17" fmla="*/ 1281546 h 4566499"/>
                    <a:gd name="connsiteX18" fmla="*/ 190617 w 2838699"/>
                    <a:gd name="connsiteY18" fmla="*/ 1302328 h 4566499"/>
                    <a:gd name="connsiteX19" fmla="*/ 197544 w 2838699"/>
                    <a:gd name="connsiteY19" fmla="*/ 1323109 h 4566499"/>
                    <a:gd name="connsiteX20" fmla="*/ 211398 w 2838699"/>
                    <a:gd name="connsiteY20" fmla="*/ 1537855 h 4566499"/>
                    <a:gd name="connsiteX21" fmla="*/ 225253 w 2838699"/>
                    <a:gd name="connsiteY21" fmla="*/ 1600200 h 4566499"/>
                    <a:gd name="connsiteX22" fmla="*/ 232180 w 2838699"/>
                    <a:gd name="connsiteY22" fmla="*/ 1634837 h 4566499"/>
                    <a:gd name="connsiteX23" fmla="*/ 246035 w 2838699"/>
                    <a:gd name="connsiteY23" fmla="*/ 1676400 h 4566499"/>
                    <a:gd name="connsiteX24" fmla="*/ 259889 w 2838699"/>
                    <a:gd name="connsiteY24" fmla="*/ 1731819 h 4566499"/>
                    <a:gd name="connsiteX25" fmla="*/ 266817 w 2838699"/>
                    <a:gd name="connsiteY25" fmla="*/ 1752600 h 4566499"/>
                    <a:gd name="connsiteX26" fmla="*/ 287598 w 2838699"/>
                    <a:gd name="connsiteY26" fmla="*/ 1828800 h 4566499"/>
                    <a:gd name="connsiteX27" fmla="*/ 301453 w 2838699"/>
                    <a:gd name="connsiteY27" fmla="*/ 1849582 h 4566499"/>
                    <a:gd name="connsiteX28" fmla="*/ 308380 w 2838699"/>
                    <a:gd name="connsiteY28" fmla="*/ 1877291 h 4566499"/>
                    <a:gd name="connsiteX29" fmla="*/ 322235 w 2838699"/>
                    <a:gd name="connsiteY29" fmla="*/ 1898073 h 4566499"/>
                    <a:gd name="connsiteX30" fmla="*/ 343017 w 2838699"/>
                    <a:gd name="connsiteY30" fmla="*/ 1967346 h 4566499"/>
                    <a:gd name="connsiteX31" fmla="*/ 349944 w 2838699"/>
                    <a:gd name="connsiteY31" fmla="*/ 1988128 h 4566499"/>
                    <a:gd name="connsiteX32" fmla="*/ 363798 w 2838699"/>
                    <a:gd name="connsiteY32" fmla="*/ 2043546 h 4566499"/>
                    <a:gd name="connsiteX33" fmla="*/ 377653 w 2838699"/>
                    <a:gd name="connsiteY33" fmla="*/ 2085109 h 4566499"/>
                    <a:gd name="connsiteX34" fmla="*/ 384580 w 2838699"/>
                    <a:gd name="connsiteY34" fmla="*/ 2105891 h 4566499"/>
                    <a:gd name="connsiteX35" fmla="*/ 391507 w 2838699"/>
                    <a:gd name="connsiteY35" fmla="*/ 2147455 h 4566499"/>
                    <a:gd name="connsiteX36" fmla="*/ 398435 w 2838699"/>
                    <a:gd name="connsiteY36" fmla="*/ 2168237 h 4566499"/>
                    <a:gd name="connsiteX37" fmla="*/ 405362 w 2838699"/>
                    <a:gd name="connsiteY37" fmla="*/ 2195946 h 4566499"/>
                    <a:gd name="connsiteX38" fmla="*/ 412289 w 2838699"/>
                    <a:gd name="connsiteY38" fmla="*/ 2230582 h 4566499"/>
                    <a:gd name="connsiteX39" fmla="*/ 426144 w 2838699"/>
                    <a:gd name="connsiteY39" fmla="*/ 2272146 h 4566499"/>
                    <a:gd name="connsiteX40" fmla="*/ 433071 w 2838699"/>
                    <a:gd name="connsiteY40" fmla="*/ 2299855 h 4566499"/>
                    <a:gd name="connsiteX41" fmla="*/ 460780 w 2838699"/>
                    <a:gd name="connsiteY41" fmla="*/ 2341419 h 4566499"/>
                    <a:gd name="connsiteX42" fmla="*/ 481562 w 2838699"/>
                    <a:gd name="connsiteY42" fmla="*/ 2389909 h 4566499"/>
                    <a:gd name="connsiteX43" fmla="*/ 495417 w 2838699"/>
                    <a:gd name="connsiteY43" fmla="*/ 2431473 h 4566499"/>
                    <a:gd name="connsiteX44" fmla="*/ 502344 w 2838699"/>
                    <a:gd name="connsiteY44" fmla="*/ 2459182 h 4566499"/>
                    <a:gd name="connsiteX45" fmla="*/ 550835 w 2838699"/>
                    <a:gd name="connsiteY45" fmla="*/ 2521528 h 4566499"/>
                    <a:gd name="connsiteX46" fmla="*/ 578544 w 2838699"/>
                    <a:gd name="connsiteY46" fmla="*/ 2563091 h 4566499"/>
                    <a:gd name="connsiteX47" fmla="*/ 599326 w 2838699"/>
                    <a:gd name="connsiteY47" fmla="*/ 2583873 h 4566499"/>
                    <a:gd name="connsiteX48" fmla="*/ 627035 w 2838699"/>
                    <a:gd name="connsiteY48" fmla="*/ 2646219 h 4566499"/>
                    <a:gd name="connsiteX49" fmla="*/ 654744 w 2838699"/>
                    <a:gd name="connsiteY49" fmla="*/ 2687782 h 4566499"/>
                    <a:gd name="connsiteX50" fmla="*/ 675526 w 2838699"/>
                    <a:gd name="connsiteY50" fmla="*/ 2729346 h 4566499"/>
                    <a:gd name="connsiteX51" fmla="*/ 682453 w 2838699"/>
                    <a:gd name="connsiteY51" fmla="*/ 2750128 h 4566499"/>
                    <a:gd name="connsiteX52" fmla="*/ 717089 w 2838699"/>
                    <a:gd name="connsiteY52" fmla="*/ 2791691 h 4566499"/>
                    <a:gd name="connsiteX53" fmla="*/ 737871 w 2838699"/>
                    <a:gd name="connsiteY53" fmla="*/ 2805546 h 4566499"/>
                    <a:gd name="connsiteX54" fmla="*/ 772507 w 2838699"/>
                    <a:gd name="connsiteY54" fmla="*/ 2840182 h 4566499"/>
                    <a:gd name="connsiteX55" fmla="*/ 807144 w 2838699"/>
                    <a:gd name="connsiteY55" fmla="*/ 2874819 h 4566499"/>
                    <a:gd name="connsiteX56" fmla="*/ 820998 w 2838699"/>
                    <a:gd name="connsiteY56" fmla="*/ 2895600 h 4566499"/>
                    <a:gd name="connsiteX57" fmla="*/ 841780 w 2838699"/>
                    <a:gd name="connsiteY57" fmla="*/ 2909455 h 4566499"/>
                    <a:gd name="connsiteX58" fmla="*/ 862562 w 2838699"/>
                    <a:gd name="connsiteY58" fmla="*/ 2930237 h 4566499"/>
                    <a:gd name="connsiteX59" fmla="*/ 883344 w 2838699"/>
                    <a:gd name="connsiteY59" fmla="*/ 2944091 h 4566499"/>
                    <a:gd name="connsiteX60" fmla="*/ 924907 w 2838699"/>
                    <a:gd name="connsiteY60" fmla="*/ 2978728 h 4566499"/>
                    <a:gd name="connsiteX61" fmla="*/ 938762 w 2838699"/>
                    <a:gd name="connsiteY61" fmla="*/ 2999509 h 4566499"/>
                    <a:gd name="connsiteX62" fmla="*/ 959544 w 2838699"/>
                    <a:gd name="connsiteY62" fmla="*/ 3006437 h 4566499"/>
                    <a:gd name="connsiteX63" fmla="*/ 980326 w 2838699"/>
                    <a:gd name="connsiteY63" fmla="*/ 3020291 h 4566499"/>
                    <a:gd name="connsiteX64" fmla="*/ 994180 w 2838699"/>
                    <a:gd name="connsiteY64" fmla="*/ 3041073 h 4566499"/>
                    <a:gd name="connsiteX65" fmla="*/ 1035744 w 2838699"/>
                    <a:gd name="connsiteY65" fmla="*/ 3054928 h 4566499"/>
                    <a:gd name="connsiteX66" fmla="*/ 1056526 w 2838699"/>
                    <a:gd name="connsiteY66" fmla="*/ 3075709 h 4566499"/>
                    <a:gd name="connsiteX67" fmla="*/ 1098089 w 2838699"/>
                    <a:gd name="connsiteY67" fmla="*/ 3089564 h 4566499"/>
                    <a:gd name="connsiteX68" fmla="*/ 1160435 w 2838699"/>
                    <a:gd name="connsiteY68" fmla="*/ 3124200 h 4566499"/>
                    <a:gd name="connsiteX69" fmla="*/ 1201998 w 2838699"/>
                    <a:gd name="connsiteY69" fmla="*/ 3144982 h 4566499"/>
                    <a:gd name="connsiteX70" fmla="*/ 1250489 w 2838699"/>
                    <a:gd name="connsiteY70" fmla="*/ 3172691 h 4566499"/>
                    <a:gd name="connsiteX71" fmla="*/ 1319762 w 2838699"/>
                    <a:gd name="connsiteY71" fmla="*/ 3193473 h 4566499"/>
                    <a:gd name="connsiteX72" fmla="*/ 1340544 w 2838699"/>
                    <a:gd name="connsiteY72" fmla="*/ 3200400 h 4566499"/>
                    <a:gd name="connsiteX73" fmla="*/ 1361326 w 2838699"/>
                    <a:gd name="connsiteY73" fmla="*/ 3221182 h 4566499"/>
                    <a:gd name="connsiteX74" fmla="*/ 1395962 w 2838699"/>
                    <a:gd name="connsiteY74" fmla="*/ 3228109 h 4566499"/>
                    <a:gd name="connsiteX75" fmla="*/ 1437526 w 2838699"/>
                    <a:gd name="connsiteY75" fmla="*/ 3241964 h 4566499"/>
                    <a:gd name="connsiteX76" fmla="*/ 1486017 w 2838699"/>
                    <a:gd name="connsiteY76" fmla="*/ 3262746 h 4566499"/>
                    <a:gd name="connsiteX77" fmla="*/ 1506798 w 2838699"/>
                    <a:gd name="connsiteY77" fmla="*/ 3276600 h 4566499"/>
                    <a:gd name="connsiteX78" fmla="*/ 1548362 w 2838699"/>
                    <a:gd name="connsiteY78" fmla="*/ 3290455 h 4566499"/>
                    <a:gd name="connsiteX79" fmla="*/ 1589926 w 2838699"/>
                    <a:gd name="connsiteY79" fmla="*/ 3311237 h 4566499"/>
                    <a:gd name="connsiteX80" fmla="*/ 1610707 w 2838699"/>
                    <a:gd name="connsiteY80" fmla="*/ 3325091 h 4566499"/>
                    <a:gd name="connsiteX81" fmla="*/ 1631489 w 2838699"/>
                    <a:gd name="connsiteY81" fmla="*/ 3332019 h 4566499"/>
                    <a:gd name="connsiteX82" fmla="*/ 1673053 w 2838699"/>
                    <a:gd name="connsiteY82" fmla="*/ 3359728 h 4566499"/>
                    <a:gd name="connsiteX83" fmla="*/ 1693835 w 2838699"/>
                    <a:gd name="connsiteY83" fmla="*/ 3366655 h 4566499"/>
                    <a:gd name="connsiteX84" fmla="*/ 1742326 w 2838699"/>
                    <a:gd name="connsiteY84" fmla="*/ 3401291 h 4566499"/>
                    <a:gd name="connsiteX85" fmla="*/ 1783889 w 2838699"/>
                    <a:gd name="connsiteY85" fmla="*/ 3422073 h 4566499"/>
                    <a:gd name="connsiteX86" fmla="*/ 1832380 w 2838699"/>
                    <a:gd name="connsiteY86" fmla="*/ 3449782 h 4566499"/>
                    <a:gd name="connsiteX87" fmla="*/ 1873944 w 2838699"/>
                    <a:gd name="connsiteY87" fmla="*/ 3477491 h 4566499"/>
                    <a:gd name="connsiteX88" fmla="*/ 1894726 w 2838699"/>
                    <a:gd name="connsiteY88" fmla="*/ 3491346 h 4566499"/>
                    <a:gd name="connsiteX89" fmla="*/ 1915507 w 2838699"/>
                    <a:gd name="connsiteY89" fmla="*/ 3498273 h 4566499"/>
                    <a:gd name="connsiteX90" fmla="*/ 1963998 w 2838699"/>
                    <a:gd name="connsiteY90" fmla="*/ 3519055 h 4566499"/>
                    <a:gd name="connsiteX91" fmla="*/ 1984780 w 2838699"/>
                    <a:gd name="connsiteY91" fmla="*/ 3539837 h 4566499"/>
                    <a:gd name="connsiteX92" fmla="*/ 2033271 w 2838699"/>
                    <a:gd name="connsiteY92" fmla="*/ 3567546 h 4566499"/>
                    <a:gd name="connsiteX93" fmla="*/ 2054053 w 2838699"/>
                    <a:gd name="connsiteY93" fmla="*/ 3574473 h 4566499"/>
                    <a:gd name="connsiteX94" fmla="*/ 2116398 w 2838699"/>
                    <a:gd name="connsiteY94" fmla="*/ 3609109 h 4566499"/>
                    <a:gd name="connsiteX95" fmla="*/ 2137180 w 2838699"/>
                    <a:gd name="connsiteY95" fmla="*/ 3622964 h 4566499"/>
                    <a:gd name="connsiteX96" fmla="*/ 2157962 w 2838699"/>
                    <a:gd name="connsiteY96" fmla="*/ 3643746 h 4566499"/>
                    <a:gd name="connsiteX97" fmla="*/ 2199526 w 2838699"/>
                    <a:gd name="connsiteY97" fmla="*/ 3657600 h 4566499"/>
                    <a:gd name="connsiteX98" fmla="*/ 2261871 w 2838699"/>
                    <a:gd name="connsiteY98" fmla="*/ 3699164 h 4566499"/>
                    <a:gd name="connsiteX99" fmla="*/ 2282653 w 2838699"/>
                    <a:gd name="connsiteY99" fmla="*/ 3713019 h 4566499"/>
                    <a:gd name="connsiteX100" fmla="*/ 2317289 w 2838699"/>
                    <a:gd name="connsiteY100" fmla="*/ 3747655 h 4566499"/>
                    <a:gd name="connsiteX101" fmla="*/ 2331144 w 2838699"/>
                    <a:gd name="connsiteY101" fmla="*/ 3768437 h 4566499"/>
                    <a:gd name="connsiteX102" fmla="*/ 2338071 w 2838699"/>
                    <a:gd name="connsiteY102" fmla="*/ 3789219 h 4566499"/>
                    <a:gd name="connsiteX103" fmla="*/ 2365780 w 2838699"/>
                    <a:gd name="connsiteY103" fmla="*/ 3830782 h 4566499"/>
                    <a:gd name="connsiteX104" fmla="*/ 2379635 w 2838699"/>
                    <a:gd name="connsiteY104" fmla="*/ 3851564 h 4566499"/>
                    <a:gd name="connsiteX105" fmla="*/ 2400417 w 2838699"/>
                    <a:gd name="connsiteY105" fmla="*/ 3872346 h 4566499"/>
                    <a:gd name="connsiteX106" fmla="*/ 2421198 w 2838699"/>
                    <a:gd name="connsiteY106" fmla="*/ 3948546 h 4566499"/>
                    <a:gd name="connsiteX107" fmla="*/ 2428126 w 2838699"/>
                    <a:gd name="connsiteY107" fmla="*/ 3969328 h 4566499"/>
                    <a:gd name="connsiteX108" fmla="*/ 2455835 w 2838699"/>
                    <a:gd name="connsiteY108" fmla="*/ 4017819 h 4566499"/>
                    <a:gd name="connsiteX109" fmla="*/ 2469689 w 2838699"/>
                    <a:gd name="connsiteY109" fmla="*/ 4059382 h 4566499"/>
                    <a:gd name="connsiteX110" fmla="*/ 2476617 w 2838699"/>
                    <a:gd name="connsiteY110" fmla="*/ 4080164 h 4566499"/>
                    <a:gd name="connsiteX111" fmla="*/ 2490471 w 2838699"/>
                    <a:gd name="connsiteY111" fmla="*/ 4100946 h 4566499"/>
                    <a:gd name="connsiteX112" fmla="*/ 2511253 w 2838699"/>
                    <a:gd name="connsiteY112" fmla="*/ 4170219 h 4566499"/>
                    <a:gd name="connsiteX113" fmla="*/ 2538962 w 2838699"/>
                    <a:gd name="connsiteY113" fmla="*/ 4211782 h 4566499"/>
                    <a:gd name="connsiteX114" fmla="*/ 2552817 w 2838699"/>
                    <a:gd name="connsiteY114" fmla="*/ 4232564 h 4566499"/>
                    <a:gd name="connsiteX115" fmla="*/ 2573598 w 2838699"/>
                    <a:gd name="connsiteY115" fmla="*/ 4253346 h 4566499"/>
                    <a:gd name="connsiteX116" fmla="*/ 2622089 w 2838699"/>
                    <a:gd name="connsiteY116" fmla="*/ 4308764 h 4566499"/>
                    <a:gd name="connsiteX117" fmla="*/ 2656726 w 2838699"/>
                    <a:gd name="connsiteY117" fmla="*/ 4343400 h 4566499"/>
                    <a:gd name="connsiteX118" fmla="*/ 2677507 w 2838699"/>
                    <a:gd name="connsiteY118" fmla="*/ 4371109 h 4566499"/>
                    <a:gd name="connsiteX119" fmla="*/ 2691362 w 2838699"/>
                    <a:gd name="connsiteY119" fmla="*/ 4391891 h 4566499"/>
                    <a:gd name="connsiteX120" fmla="*/ 2712144 w 2838699"/>
                    <a:gd name="connsiteY120" fmla="*/ 4405746 h 4566499"/>
                    <a:gd name="connsiteX121" fmla="*/ 2719071 w 2838699"/>
                    <a:gd name="connsiteY121" fmla="*/ 4433455 h 4566499"/>
                    <a:gd name="connsiteX122" fmla="*/ 2753707 w 2838699"/>
                    <a:gd name="connsiteY122" fmla="*/ 4475019 h 4566499"/>
                    <a:gd name="connsiteX123" fmla="*/ 2802198 w 2838699"/>
                    <a:gd name="connsiteY123" fmla="*/ 4530437 h 4566499"/>
                    <a:gd name="connsiteX124" fmla="*/ 2816053 w 2838699"/>
                    <a:gd name="connsiteY124" fmla="*/ 4551219 h 4566499"/>
                    <a:gd name="connsiteX125" fmla="*/ 2836835 w 2838699"/>
                    <a:gd name="connsiteY125" fmla="*/ 4565073 h 4566499"/>
                    <a:gd name="connsiteX126" fmla="*/ 2829907 w 2838699"/>
                    <a:gd name="connsiteY126" fmla="*/ 4537364 h 456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838699" h="4566499">
                      <a:moveTo>
                        <a:pt x="10507" y="0"/>
                      </a:moveTo>
                      <a:cubicBezTo>
                        <a:pt x="8198" y="11546"/>
                        <a:pt x="3580" y="22863"/>
                        <a:pt x="3580" y="34637"/>
                      </a:cubicBezTo>
                      <a:cubicBezTo>
                        <a:pt x="3580" y="285637"/>
                        <a:pt x="-10586" y="220438"/>
                        <a:pt x="17435" y="332509"/>
                      </a:cubicBezTo>
                      <a:cubicBezTo>
                        <a:pt x="28339" y="430649"/>
                        <a:pt x="17959" y="362580"/>
                        <a:pt x="31289" y="422564"/>
                      </a:cubicBezTo>
                      <a:cubicBezTo>
                        <a:pt x="33843" y="434058"/>
                        <a:pt x="35119" y="445841"/>
                        <a:pt x="38217" y="457200"/>
                      </a:cubicBezTo>
                      <a:cubicBezTo>
                        <a:pt x="42060" y="471289"/>
                        <a:pt x="49207" y="484444"/>
                        <a:pt x="52071" y="498764"/>
                      </a:cubicBezTo>
                      <a:cubicBezTo>
                        <a:pt x="54380" y="510309"/>
                        <a:pt x="56142" y="521978"/>
                        <a:pt x="58998" y="533400"/>
                      </a:cubicBezTo>
                      <a:cubicBezTo>
                        <a:pt x="60769" y="540484"/>
                        <a:pt x="64155" y="547098"/>
                        <a:pt x="65926" y="554182"/>
                      </a:cubicBezTo>
                      <a:cubicBezTo>
                        <a:pt x="71089" y="574835"/>
                        <a:pt x="75605" y="595652"/>
                        <a:pt x="79780" y="616528"/>
                      </a:cubicBezTo>
                      <a:cubicBezTo>
                        <a:pt x="82534" y="630301"/>
                        <a:pt x="83300" y="644465"/>
                        <a:pt x="86707" y="658091"/>
                      </a:cubicBezTo>
                      <a:cubicBezTo>
                        <a:pt x="90249" y="672259"/>
                        <a:pt x="100562" y="699655"/>
                        <a:pt x="100562" y="699655"/>
                      </a:cubicBezTo>
                      <a:cubicBezTo>
                        <a:pt x="102871" y="741219"/>
                        <a:pt x="104296" y="782841"/>
                        <a:pt x="107489" y="824346"/>
                      </a:cubicBezTo>
                      <a:cubicBezTo>
                        <a:pt x="109958" y="856448"/>
                        <a:pt x="114510" y="883644"/>
                        <a:pt x="121344" y="914400"/>
                      </a:cubicBezTo>
                      <a:cubicBezTo>
                        <a:pt x="123409" y="923694"/>
                        <a:pt x="125962" y="932873"/>
                        <a:pt x="128271" y="942109"/>
                      </a:cubicBezTo>
                      <a:cubicBezTo>
                        <a:pt x="130580" y="969818"/>
                        <a:pt x="131523" y="997676"/>
                        <a:pt x="135198" y="1025237"/>
                      </a:cubicBezTo>
                      <a:cubicBezTo>
                        <a:pt x="136163" y="1032475"/>
                        <a:pt x="140694" y="1038859"/>
                        <a:pt x="142126" y="1046019"/>
                      </a:cubicBezTo>
                      <a:cubicBezTo>
                        <a:pt x="145328" y="1062029"/>
                        <a:pt x="147428" y="1078263"/>
                        <a:pt x="149053" y="1094509"/>
                      </a:cubicBezTo>
                      <a:cubicBezTo>
                        <a:pt x="155241" y="1156389"/>
                        <a:pt x="153135" y="1222481"/>
                        <a:pt x="176762" y="1281546"/>
                      </a:cubicBezTo>
                      <a:cubicBezTo>
                        <a:pt x="179854" y="1289276"/>
                        <a:pt x="185999" y="1295401"/>
                        <a:pt x="190617" y="1302328"/>
                      </a:cubicBezTo>
                      <a:cubicBezTo>
                        <a:pt x="192926" y="1309255"/>
                        <a:pt x="196238" y="1315925"/>
                        <a:pt x="197544" y="1323109"/>
                      </a:cubicBezTo>
                      <a:cubicBezTo>
                        <a:pt x="209867" y="1390889"/>
                        <a:pt x="207081" y="1475254"/>
                        <a:pt x="211398" y="1537855"/>
                      </a:cubicBezTo>
                      <a:cubicBezTo>
                        <a:pt x="215029" y="1590503"/>
                        <a:pt x="216222" y="1564076"/>
                        <a:pt x="225253" y="1600200"/>
                      </a:cubicBezTo>
                      <a:cubicBezTo>
                        <a:pt x="228109" y="1611623"/>
                        <a:pt x="229082" y="1623478"/>
                        <a:pt x="232180" y="1634837"/>
                      </a:cubicBezTo>
                      <a:cubicBezTo>
                        <a:pt x="236023" y="1648926"/>
                        <a:pt x="242493" y="1662232"/>
                        <a:pt x="246035" y="1676400"/>
                      </a:cubicBezTo>
                      <a:cubicBezTo>
                        <a:pt x="250653" y="1694873"/>
                        <a:pt x="253867" y="1713755"/>
                        <a:pt x="259889" y="1731819"/>
                      </a:cubicBezTo>
                      <a:cubicBezTo>
                        <a:pt x="262198" y="1738746"/>
                        <a:pt x="265046" y="1745516"/>
                        <a:pt x="266817" y="1752600"/>
                      </a:cubicBezTo>
                      <a:cubicBezTo>
                        <a:pt x="272022" y="1773419"/>
                        <a:pt x="275709" y="1810966"/>
                        <a:pt x="287598" y="1828800"/>
                      </a:cubicBezTo>
                      <a:lnTo>
                        <a:pt x="301453" y="1849582"/>
                      </a:lnTo>
                      <a:cubicBezTo>
                        <a:pt x="303762" y="1858818"/>
                        <a:pt x="304630" y="1868540"/>
                        <a:pt x="308380" y="1877291"/>
                      </a:cubicBezTo>
                      <a:cubicBezTo>
                        <a:pt x="311660" y="1884943"/>
                        <a:pt x="319843" y="1890098"/>
                        <a:pt x="322235" y="1898073"/>
                      </a:cubicBezTo>
                      <a:cubicBezTo>
                        <a:pt x="346549" y="1979120"/>
                        <a:pt x="311839" y="1920580"/>
                        <a:pt x="343017" y="1967346"/>
                      </a:cubicBezTo>
                      <a:cubicBezTo>
                        <a:pt x="345326" y="1974273"/>
                        <a:pt x="348023" y="1981083"/>
                        <a:pt x="349944" y="1988128"/>
                      </a:cubicBezTo>
                      <a:cubicBezTo>
                        <a:pt x="354954" y="2006498"/>
                        <a:pt x="357776" y="2025482"/>
                        <a:pt x="363798" y="2043546"/>
                      </a:cubicBezTo>
                      <a:lnTo>
                        <a:pt x="377653" y="2085109"/>
                      </a:lnTo>
                      <a:cubicBezTo>
                        <a:pt x="379962" y="2092036"/>
                        <a:pt x="383380" y="2098688"/>
                        <a:pt x="384580" y="2105891"/>
                      </a:cubicBezTo>
                      <a:cubicBezTo>
                        <a:pt x="386889" y="2119746"/>
                        <a:pt x="388460" y="2133744"/>
                        <a:pt x="391507" y="2147455"/>
                      </a:cubicBezTo>
                      <a:cubicBezTo>
                        <a:pt x="393091" y="2154583"/>
                        <a:pt x="396429" y="2161216"/>
                        <a:pt x="398435" y="2168237"/>
                      </a:cubicBezTo>
                      <a:cubicBezTo>
                        <a:pt x="401051" y="2177391"/>
                        <a:pt x="403297" y="2186652"/>
                        <a:pt x="405362" y="2195946"/>
                      </a:cubicBezTo>
                      <a:cubicBezTo>
                        <a:pt x="407916" y="2207440"/>
                        <a:pt x="409191" y="2219223"/>
                        <a:pt x="412289" y="2230582"/>
                      </a:cubicBezTo>
                      <a:cubicBezTo>
                        <a:pt x="416132" y="2244672"/>
                        <a:pt x="422602" y="2257978"/>
                        <a:pt x="426144" y="2272146"/>
                      </a:cubicBezTo>
                      <a:cubicBezTo>
                        <a:pt x="428453" y="2281382"/>
                        <a:pt x="428813" y="2291340"/>
                        <a:pt x="433071" y="2299855"/>
                      </a:cubicBezTo>
                      <a:cubicBezTo>
                        <a:pt x="440518" y="2314748"/>
                        <a:pt x="460780" y="2341419"/>
                        <a:pt x="460780" y="2341419"/>
                      </a:cubicBezTo>
                      <a:cubicBezTo>
                        <a:pt x="479104" y="2414717"/>
                        <a:pt x="454225" y="2328404"/>
                        <a:pt x="481562" y="2389909"/>
                      </a:cubicBezTo>
                      <a:cubicBezTo>
                        <a:pt x="487494" y="2403254"/>
                        <a:pt x="491875" y="2417305"/>
                        <a:pt x="495417" y="2431473"/>
                      </a:cubicBezTo>
                      <a:cubicBezTo>
                        <a:pt x="497726" y="2440709"/>
                        <a:pt x="498086" y="2450667"/>
                        <a:pt x="502344" y="2459182"/>
                      </a:cubicBezTo>
                      <a:cubicBezTo>
                        <a:pt x="534419" y="2523334"/>
                        <a:pt x="518907" y="2480478"/>
                        <a:pt x="550835" y="2521528"/>
                      </a:cubicBezTo>
                      <a:cubicBezTo>
                        <a:pt x="561058" y="2534671"/>
                        <a:pt x="566770" y="2551317"/>
                        <a:pt x="578544" y="2563091"/>
                      </a:cubicBezTo>
                      <a:cubicBezTo>
                        <a:pt x="585471" y="2570018"/>
                        <a:pt x="593054" y="2576347"/>
                        <a:pt x="599326" y="2583873"/>
                      </a:cubicBezTo>
                      <a:cubicBezTo>
                        <a:pt x="646321" y="2640268"/>
                        <a:pt x="566623" y="2555602"/>
                        <a:pt x="627035" y="2646219"/>
                      </a:cubicBezTo>
                      <a:lnTo>
                        <a:pt x="654744" y="2687782"/>
                      </a:lnTo>
                      <a:cubicBezTo>
                        <a:pt x="672155" y="2740018"/>
                        <a:pt x="648668" y="2675631"/>
                        <a:pt x="675526" y="2729346"/>
                      </a:cubicBezTo>
                      <a:cubicBezTo>
                        <a:pt x="678792" y="2735877"/>
                        <a:pt x="679188" y="2743597"/>
                        <a:pt x="682453" y="2750128"/>
                      </a:cubicBezTo>
                      <a:cubicBezTo>
                        <a:pt x="690237" y="2765696"/>
                        <a:pt x="703958" y="2780748"/>
                        <a:pt x="717089" y="2791691"/>
                      </a:cubicBezTo>
                      <a:cubicBezTo>
                        <a:pt x="723485" y="2797021"/>
                        <a:pt x="730944" y="2800928"/>
                        <a:pt x="737871" y="2805546"/>
                      </a:cubicBezTo>
                      <a:cubicBezTo>
                        <a:pt x="774819" y="2860966"/>
                        <a:pt x="726325" y="2794000"/>
                        <a:pt x="772507" y="2840182"/>
                      </a:cubicBezTo>
                      <a:cubicBezTo>
                        <a:pt x="818690" y="2886365"/>
                        <a:pt x="751725" y="2837872"/>
                        <a:pt x="807144" y="2874819"/>
                      </a:cubicBezTo>
                      <a:cubicBezTo>
                        <a:pt x="811762" y="2881746"/>
                        <a:pt x="815111" y="2889713"/>
                        <a:pt x="820998" y="2895600"/>
                      </a:cubicBezTo>
                      <a:cubicBezTo>
                        <a:pt x="826885" y="2901487"/>
                        <a:pt x="835384" y="2904125"/>
                        <a:pt x="841780" y="2909455"/>
                      </a:cubicBezTo>
                      <a:cubicBezTo>
                        <a:pt x="849306" y="2915727"/>
                        <a:pt x="855036" y="2923965"/>
                        <a:pt x="862562" y="2930237"/>
                      </a:cubicBezTo>
                      <a:cubicBezTo>
                        <a:pt x="868958" y="2935567"/>
                        <a:pt x="876948" y="2938761"/>
                        <a:pt x="883344" y="2944091"/>
                      </a:cubicBezTo>
                      <a:cubicBezTo>
                        <a:pt x="936695" y="2988549"/>
                        <a:pt x="873300" y="2944321"/>
                        <a:pt x="924907" y="2978728"/>
                      </a:cubicBezTo>
                      <a:cubicBezTo>
                        <a:pt x="929525" y="2985655"/>
                        <a:pt x="932261" y="2994308"/>
                        <a:pt x="938762" y="2999509"/>
                      </a:cubicBezTo>
                      <a:cubicBezTo>
                        <a:pt x="944464" y="3004071"/>
                        <a:pt x="953013" y="3003171"/>
                        <a:pt x="959544" y="3006437"/>
                      </a:cubicBezTo>
                      <a:cubicBezTo>
                        <a:pt x="966991" y="3010160"/>
                        <a:pt x="973399" y="3015673"/>
                        <a:pt x="980326" y="3020291"/>
                      </a:cubicBezTo>
                      <a:cubicBezTo>
                        <a:pt x="984944" y="3027218"/>
                        <a:pt x="987120" y="3036660"/>
                        <a:pt x="994180" y="3041073"/>
                      </a:cubicBezTo>
                      <a:cubicBezTo>
                        <a:pt x="1006564" y="3048813"/>
                        <a:pt x="1035744" y="3054928"/>
                        <a:pt x="1035744" y="3054928"/>
                      </a:cubicBezTo>
                      <a:cubicBezTo>
                        <a:pt x="1042671" y="3061855"/>
                        <a:pt x="1047962" y="3070951"/>
                        <a:pt x="1056526" y="3075709"/>
                      </a:cubicBezTo>
                      <a:cubicBezTo>
                        <a:pt x="1069292" y="3082801"/>
                        <a:pt x="1098089" y="3089564"/>
                        <a:pt x="1098089" y="3089564"/>
                      </a:cubicBezTo>
                      <a:cubicBezTo>
                        <a:pt x="1145729" y="3121323"/>
                        <a:pt x="1123856" y="3112008"/>
                        <a:pt x="1160435" y="3124200"/>
                      </a:cubicBezTo>
                      <a:cubicBezTo>
                        <a:pt x="1219995" y="3163908"/>
                        <a:pt x="1144638" y="3116301"/>
                        <a:pt x="1201998" y="3144982"/>
                      </a:cubicBezTo>
                      <a:cubicBezTo>
                        <a:pt x="1251987" y="3169977"/>
                        <a:pt x="1189764" y="3148401"/>
                        <a:pt x="1250489" y="3172691"/>
                      </a:cubicBezTo>
                      <a:cubicBezTo>
                        <a:pt x="1291649" y="3189155"/>
                        <a:pt x="1284036" y="3183266"/>
                        <a:pt x="1319762" y="3193473"/>
                      </a:cubicBezTo>
                      <a:cubicBezTo>
                        <a:pt x="1326783" y="3195479"/>
                        <a:pt x="1333617" y="3198091"/>
                        <a:pt x="1340544" y="3200400"/>
                      </a:cubicBezTo>
                      <a:cubicBezTo>
                        <a:pt x="1347471" y="3207327"/>
                        <a:pt x="1352564" y="3216801"/>
                        <a:pt x="1361326" y="3221182"/>
                      </a:cubicBezTo>
                      <a:cubicBezTo>
                        <a:pt x="1371857" y="3226447"/>
                        <a:pt x="1384603" y="3225011"/>
                        <a:pt x="1395962" y="3228109"/>
                      </a:cubicBezTo>
                      <a:cubicBezTo>
                        <a:pt x="1410052" y="3231952"/>
                        <a:pt x="1423671" y="3237346"/>
                        <a:pt x="1437526" y="3241964"/>
                      </a:cubicBezTo>
                      <a:cubicBezTo>
                        <a:pt x="1460842" y="3249736"/>
                        <a:pt x="1462047" y="3249049"/>
                        <a:pt x="1486017" y="3262746"/>
                      </a:cubicBezTo>
                      <a:cubicBezTo>
                        <a:pt x="1493245" y="3266876"/>
                        <a:pt x="1499190" y="3273219"/>
                        <a:pt x="1506798" y="3276600"/>
                      </a:cubicBezTo>
                      <a:cubicBezTo>
                        <a:pt x="1520143" y="3282531"/>
                        <a:pt x="1536210" y="3282354"/>
                        <a:pt x="1548362" y="3290455"/>
                      </a:cubicBezTo>
                      <a:cubicBezTo>
                        <a:pt x="1607924" y="3330161"/>
                        <a:pt x="1532561" y="3282554"/>
                        <a:pt x="1589926" y="3311237"/>
                      </a:cubicBezTo>
                      <a:cubicBezTo>
                        <a:pt x="1597372" y="3314960"/>
                        <a:pt x="1603261" y="3321368"/>
                        <a:pt x="1610707" y="3325091"/>
                      </a:cubicBezTo>
                      <a:cubicBezTo>
                        <a:pt x="1617238" y="3328357"/>
                        <a:pt x="1625106" y="3328473"/>
                        <a:pt x="1631489" y="3332019"/>
                      </a:cubicBezTo>
                      <a:cubicBezTo>
                        <a:pt x="1646045" y="3340106"/>
                        <a:pt x="1657256" y="3354463"/>
                        <a:pt x="1673053" y="3359728"/>
                      </a:cubicBezTo>
                      <a:cubicBezTo>
                        <a:pt x="1679980" y="3362037"/>
                        <a:pt x="1687304" y="3363390"/>
                        <a:pt x="1693835" y="3366655"/>
                      </a:cubicBezTo>
                      <a:cubicBezTo>
                        <a:pt x="1715280" y="3377377"/>
                        <a:pt x="1720360" y="3388738"/>
                        <a:pt x="1742326" y="3401291"/>
                      </a:cubicBezTo>
                      <a:cubicBezTo>
                        <a:pt x="1782086" y="3424012"/>
                        <a:pt x="1744397" y="3389164"/>
                        <a:pt x="1783889" y="3422073"/>
                      </a:cubicBezTo>
                      <a:cubicBezTo>
                        <a:pt x="1819265" y="3451552"/>
                        <a:pt x="1787526" y="3438569"/>
                        <a:pt x="1832380" y="3449782"/>
                      </a:cubicBezTo>
                      <a:cubicBezTo>
                        <a:pt x="1871777" y="3489179"/>
                        <a:pt x="1833842" y="3457440"/>
                        <a:pt x="1873944" y="3477491"/>
                      </a:cubicBezTo>
                      <a:cubicBezTo>
                        <a:pt x="1881391" y="3481214"/>
                        <a:pt x="1887279" y="3487623"/>
                        <a:pt x="1894726" y="3491346"/>
                      </a:cubicBezTo>
                      <a:cubicBezTo>
                        <a:pt x="1901257" y="3494611"/>
                        <a:pt x="1908796" y="3495397"/>
                        <a:pt x="1915507" y="3498273"/>
                      </a:cubicBezTo>
                      <a:cubicBezTo>
                        <a:pt x="1975427" y="3523953"/>
                        <a:pt x="1915264" y="3502810"/>
                        <a:pt x="1963998" y="3519055"/>
                      </a:cubicBezTo>
                      <a:cubicBezTo>
                        <a:pt x="1970925" y="3525982"/>
                        <a:pt x="1977254" y="3533565"/>
                        <a:pt x="1984780" y="3539837"/>
                      </a:cubicBezTo>
                      <a:cubicBezTo>
                        <a:pt x="1997054" y="3550065"/>
                        <a:pt x="2019326" y="3561569"/>
                        <a:pt x="2033271" y="3567546"/>
                      </a:cubicBezTo>
                      <a:cubicBezTo>
                        <a:pt x="2039983" y="3570422"/>
                        <a:pt x="2047126" y="3572164"/>
                        <a:pt x="2054053" y="3574473"/>
                      </a:cubicBezTo>
                      <a:cubicBezTo>
                        <a:pt x="2101692" y="3606232"/>
                        <a:pt x="2079820" y="3596916"/>
                        <a:pt x="2116398" y="3609109"/>
                      </a:cubicBezTo>
                      <a:cubicBezTo>
                        <a:pt x="2123325" y="3613727"/>
                        <a:pt x="2130784" y="3617634"/>
                        <a:pt x="2137180" y="3622964"/>
                      </a:cubicBezTo>
                      <a:cubicBezTo>
                        <a:pt x="2144706" y="3629236"/>
                        <a:pt x="2149398" y="3638988"/>
                        <a:pt x="2157962" y="3643746"/>
                      </a:cubicBezTo>
                      <a:cubicBezTo>
                        <a:pt x="2170728" y="3650838"/>
                        <a:pt x="2199526" y="3657600"/>
                        <a:pt x="2199526" y="3657600"/>
                      </a:cubicBezTo>
                      <a:lnTo>
                        <a:pt x="2261871" y="3699164"/>
                      </a:lnTo>
                      <a:lnTo>
                        <a:pt x="2282653" y="3713019"/>
                      </a:lnTo>
                      <a:cubicBezTo>
                        <a:pt x="2319596" y="3768433"/>
                        <a:pt x="2271108" y="3701474"/>
                        <a:pt x="2317289" y="3747655"/>
                      </a:cubicBezTo>
                      <a:cubicBezTo>
                        <a:pt x="2323176" y="3753542"/>
                        <a:pt x="2326526" y="3761510"/>
                        <a:pt x="2331144" y="3768437"/>
                      </a:cubicBezTo>
                      <a:cubicBezTo>
                        <a:pt x="2333453" y="3775364"/>
                        <a:pt x="2334525" y="3782836"/>
                        <a:pt x="2338071" y="3789219"/>
                      </a:cubicBezTo>
                      <a:cubicBezTo>
                        <a:pt x="2346157" y="3803775"/>
                        <a:pt x="2356544" y="3816928"/>
                        <a:pt x="2365780" y="3830782"/>
                      </a:cubicBezTo>
                      <a:cubicBezTo>
                        <a:pt x="2370398" y="3837709"/>
                        <a:pt x="2373748" y="3845677"/>
                        <a:pt x="2379635" y="3851564"/>
                      </a:cubicBezTo>
                      <a:lnTo>
                        <a:pt x="2400417" y="3872346"/>
                      </a:lnTo>
                      <a:cubicBezTo>
                        <a:pt x="2410207" y="3921297"/>
                        <a:pt x="2403622" y="3895819"/>
                        <a:pt x="2421198" y="3948546"/>
                      </a:cubicBezTo>
                      <a:cubicBezTo>
                        <a:pt x="2423507" y="3955473"/>
                        <a:pt x="2424860" y="3962797"/>
                        <a:pt x="2428126" y="3969328"/>
                      </a:cubicBezTo>
                      <a:cubicBezTo>
                        <a:pt x="2445703" y="4004484"/>
                        <a:pt x="2436252" y="3988445"/>
                        <a:pt x="2455835" y="4017819"/>
                      </a:cubicBezTo>
                      <a:lnTo>
                        <a:pt x="2469689" y="4059382"/>
                      </a:lnTo>
                      <a:cubicBezTo>
                        <a:pt x="2471998" y="4066309"/>
                        <a:pt x="2472567" y="4074088"/>
                        <a:pt x="2476617" y="4080164"/>
                      </a:cubicBezTo>
                      <a:lnTo>
                        <a:pt x="2490471" y="4100946"/>
                      </a:lnTo>
                      <a:cubicBezTo>
                        <a:pt x="2494344" y="4116437"/>
                        <a:pt x="2504506" y="4160098"/>
                        <a:pt x="2511253" y="4170219"/>
                      </a:cubicBezTo>
                      <a:lnTo>
                        <a:pt x="2538962" y="4211782"/>
                      </a:lnTo>
                      <a:cubicBezTo>
                        <a:pt x="2543580" y="4218709"/>
                        <a:pt x="2546930" y="4226677"/>
                        <a:pt x="2552817" y="4232564"/>
                      </a:cubicBezTo>
                      <a:cubicBezTo>
                        <a:pt x="2559744" y="4239491"/>
                        <a:pt x="2567584" y="4245613"/>
                        <a:pt x="2573598" y="4253346"/>
                      </a:cubicBezTo>
                      <a:cubicBezTo>
                        <a:pt x="2617114" y="4309296"/>
                        <a:pt x="2581858" y="4281943"/>
                        <a:pt x="2622089" y="4308764"/>
                      </a:cubicBezTo>
                      <a:cubicBezTo>
                        <a:pt x="2659039" y="4364187"/>
                        <a:pt x="2610540" y="4297214"/>
                        <a:pt x="2656726" y="4343400"/>
                      </a:cubicBezTo>
                      <a:cubicBezTo>
                        <a:pt x="2664890" y="4351564"/>
                        <a:pt x="2670797" y="4361714"/>
                        <a:pt x="2677507" y="4371109"/>
                      </a:cubicBezTo>
                      <a:cubicBezTo>
                        <a:pt x="2682346" y="4377884"/>
                        <a:pt x="2685475" y="4386004"/>
                        <a:pt x="2691362" y="4391891"/>
                      </a:cubicBezTo>
                      <a:cubicBezTo>
                        <a:pt x="2697249" y="4397778"/>
                        <a:pt x="2705217" y="4401128"/>
                        <a:pt x="2712144" y="4405746"/>
                      </a:cubicBezTo>
                      <a:cubicBezTo>
                        <a:pt x="2714453" y="4414982"/>
                        <a:pt x="2715321" y="4424704"/>
                        <a:pt x="2719071" y="4433455"/>
                      </a:cubicBezTo>
                      <a:cubicBezTo>
                        <a:pt x="2729196" y="4457080"/>
                        <a:pt x="2737822" y="4454596"/>
                        <a:pt x="2753707" y="4475019"/>
                      </a:cubicBezTo>
                      <a:cubicBezTo>
                        <a:pt x="2797224" y="4530969"/>
                        <a:pt x="2761969" y="4503615"/>
                        <a:pt x="2802198" y="4530437"/>
                      </a:cubicBezTo>
                      <a:cubicBezTo>
                        <a:pt x="2806816" y="4537364"/>
                        <a:pt x="2810166" y="4545332"/>
                        <a:pt x="2816053" y="4551219"/>
                      </a:cubicBezTo>
                      <a:cubicBezTo>
                        <a:pt x="2821940" y="4557106"/>
                        <a:pt x="2830948" y="4570960"/>
                        <a:pt x="2836835" y="4565073"/>
                      </a:cubicBezTo>
                      <a:cubicBezTo>
                        <a:pt x="2843567" y="4558341"/>
                        <a:pt x="2829907" y="4537364"/>
                        <a:pt x="2829907" y="4537364"/>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Figura a mano libera: forma 60">
                  <a:extLst>
                    <a:ext uri="{FF2B5EF4-FFF2-40B4-BE49-F238E27FC236}">
                      <a16:creationId xmlns:a16="http://schemas.microsoft.com/office/drawing/2014/main" id="{C856E97B-DD9A-4365-B954-F1B73985F583}"/>
                    </a:ext>
                  </a:extLst>
                </p:cNvPr>
                <p:cNvSpPr/>
                <p:nvPr/>
              </p:nvSpPr>
              <p:spPr>
                <a:xfrm>
                  <a:off x="9774382" y="5534890"/>
                  <a:ext cx="1482448" cy="1392382"/>
                </a:xfrm>
                <a:custGeom>
                  <a:avLst/>
                  <a:gdLst>
                    <a:gd name="connsiteX0" fmla="*/ 0 w 1482448"/>
                    <a:gd name="connsiteY0" fmla="*/ 0 h 1392382"/>
                    <a:gd name="connsiteX1" fmla="*/ 34636 w 1482448"/>
                    <a:gd name="connsiteY1" fmla="*/ 20782 h 1392382"/>
                    <a:gd name="connsiteX2" fmla="*/ 48491 w 1482448"/>
                    <a:gd name="connsiteY2" fmla="*/ 41563 h 1392382"/>
                    <a:gd name="connsiteX3" fmla="*/ 90054 w 1482448"/>
                    <a:gd name="connsiteY3" fmla="*/ 69273 h 1392382"/>
                    <a:gd name="connsiteX4" fmla="*/ 138545 w 1482448"/>
                    <a:gd name="connsiteY4" fmla="*/ 110836 h 1392382"/>
                    <a:gd name="connsiteX5" fmla="*/ 159327 w 1482448"/>
                    <a:gd name="connsiteY5" fmla="*/ 124691 h 1392382"/>
                    <a:gd name="connsiteX6" fmla="*/ 200891 w 1482448"/>
                    <a:gd name="connsiteY6" fmla="*/ 159327 h 1392382"/>
                    <a:gd name="connsiteX7" fmla="*/ 249382 w 1482448"/>
                    <a:gd name="connsiteY7" fmla="*/ 193963 h 1392382"/>
                    <a:gd name="connsiteX8" fmla="*/ 270163 w 1482448"/>
                    <a:gd name="connsiteY8" fmla="*/ 207818 h 1392382"/>
                    <a:gd name="connsiteX9" fmla="*/ 290945 w 1482448"/>
                    <a:gd name="connsiteY9" fmla="*/ 214745 h 1392382"/>
                    <a:gd name="connsiteX10" fmla="*/ 304800 w 1482448"/>
                    <a:gd name="connsiteY10" fmla="*/ 235527 h 1392382"/>
                    <a:gd name="connsiteX11" fmla="*/ 325582 w 1482448"/>
                    <a:gd name="connsiteY11" fmla="*/ 242454 h 1392382"/>
                    <a:gd name="connsiteX12" fmla="*/ 367145 w 1482448"/>
                    <a:gd name="connsiteY12" fmla="*/ 270163 h 1392382"/>
                    <a:gd name="connsiteX13" fmla="*/ 387927 w 1482448"/>
                    <a:gd name="connsiteY13" fmla="*/ 277091 h 1392382"/>
                    <a:gd name="connsiteX14" fmla="*/ 408709 w 1482448"/>
                    <a:gd name="connsiteY14" fmla="*/ 290945 h 1392382"/>
                    <a:gd name="connsiteX15" fmla="*/ 429491 w 1482448"/>
                    <a:gd name="connsiteY15" fmla="*/ 297873 h 1392382"/>
                    <a:gd name="connsiteX16" fmla="*/ 471054 w 1482448"/>
                    <a:gd name="connsiteY16" fmla="*/ 318654 h 1392382"/>
                    <a:gd name="connsiteX17" fmla="*/ 484909 w 1482448"/>
                    <a:gd name="connsiteY17" fmla="*/ 339436 h 1392382"/>
                    <a:gd name="connsiteX18" fmla="*/ 505691 w 1482448"/>
                    <a:gd name="connsiteY18" fmla="*/ 346363 h 1392382"/>
                    <a:gd name="connsiteX19" fmla="*/ 554182 w 1482448"/>
                    <a:gd name="connsiteY19" fmla="*/ 374073 h 1392382"/>
                    <a:gd name="connsiteX20" fmla="*/ 574963 w 1482448"/>
                    <a:gd name="connsiteY20" fmla="*/ 381000 h 1392382"/>
                    <a:gd name="connsiteX21" fmla="*/ 637309 w 1482448"/>
                    <a:gd name="connsiteY21" fmla="*/ 415636 h 1392382"/>
                    <a:gd name="connsiteX22" fmla="*/ 706582 w 1482448"/>
                    <a:gd name="connsiteY22" fmla="*/ 464127 h 1392382"/>
                    <a:gd name="connsiteX23" fmla="*/ 734291 w 1482448"/>
                    <a:gd name="connsiteY23" fmla="*/ 477982 h 1392382"/>
                    <a:gd name="connsiteX24" fmla="*/ 755073 w 1482448"/>
                    <a:gd name="connsiteY24" fmla="*/ 498763 h 1392382"/>
                    <a:gd name="connsiteX25" fmla="*/ 810491 w 1482448"/>
                    <a:gd name="connsiteY25" fmla="*/ 526473 h 1392382"/>
                    <a:gd name="connsiteX26" fmla="*/ 831273 w 1482448"/>
                    <a:gd name="connsiteY26" fmla="*/ 554182 h 1392382"/>
                    <a:gd name="connsiteX27" fmla="*/ 852054 w 1482448"/>
                    <a:gd name="connsiteY27" fmla="*/ 561109 h 1392382"/>
                    <a:gd name="connsiteX28" fmla="*/ 872836 w 1482448"/>
                    <a:gd name="connsiteY28" fmla="*/ 574963 h 1392382"/>
                    <a:gd name="connsiteX29" fmla="*/ 893618 w 1482448"/>
                    <a:gd name="connsiteY29" fmla="*/ 595745 h 1392382"/>
                    <a:gd name="connsiteX30" fmla="*/ 914400 w 1482448"/>
                    <a:gd name="connsiteY30" fmla="*/ 609600 h 1392382"/>
                    <a:gd name="connsiteX31" fmla="*/ 935182 w 1482448"/>
                    <a:gd name="connsiteY31" fmla="*/ 630382 h 1392382"/>
                    <a:gd name="connsiteX32" fmla="*/ 976745 w 1482448"/>
                    <a:gd name="connsiteY32" fmla="*/ 658091 h 1392382"/>
                    <a:gd name="connsiteX33" fmla="*/ 997527 w 1482448"/>
                    <a:gd name="connsiteY33" fmla="*/ 671945 h 1392382"/>
                    <a:gd name="connsiteX34" fmla="*/ 1052945 w 1482448"/>
                    <a:gd name="connsiteY34" fmla="*/ 720436 h 1392382"/>
                    <a:gd name="connsiteX35" fmla="*/ 1094509 w 1482448"/>
                    <a:gd name="connsiteY35" fmla="*/ 748145 h 1392382"/>
                    <a:gd name="connsiteX36" fmla="*/ 1115291 w 1482448"/>
                    <a:gd name="connsiteY36" fmla="*/ 755073 h 1392382"/>
                    <a:gd name="connsiteX37" fmla="*/ 1156854 w 1482448"/>
                    <a:gd name="connsiteY37" fmla="*/ 782782 h 1392382"/>
                    <a:gd name="connsiteX38" fmla="*/ 1198418 w 1482448"/>
                    <a:gd name="connsiteY38" fmla="*/ 817418 h 1392382"/>
                    <a:gd name="connsiteX39" fmla="*/ 1212273 w 1482448"/>
                    <a:gd name="connsiteY39" fmla="*/ 838200 h 1392382"/>
                    <a:gd name="connsiteX40" fmla="*/ 1233054 w 1482448"/>
                    <a:gd name="connsiteY40" fmla="*/ 852054 h 1392382"/>
                    <a:gd name="connsiteX41" fmla="*/ 1239982 w 1482448"/>
                    <a:gd name="connsiteY41" fmla="*/ 872836 h 1392382"/>
                    <a:gd name="connsiteX42" fmla="*/ 1260763 w 1482448"/>
                    <a:gd name="connsiteY42" fmla="*/ 893618 h 1392382"/>
                    <a:gd name="connsiteX43" fmla="*/ 1288473 w 1482448"/>
                    <a:gd name="connsiteY43" fmla="*/ 942109 h 1392382"/>
                    <a:gd name="connsiteX44" fmla="*/ 1309254 w 1482448"/>
                    <a:gd name="connsiteY44" fmla="*/ 962891 h 1392382"/>
                    <a:gd name="connsiteX45" fmla="*/ 1343891 w 1482448"/>
                    <a:gd name="connsiteY45" fmla="*/ 1004454 h 1392382"/>
                    <a:gd name="connsiteX46" fmla="*/ 1378527 w 1482448"/>
                    <a:gd name="connsiteY46" fmla="*/ 1066800 h 1392382"/>
                    <a:gd name="connsiteX47" fmla="*/ 1392382 w 1482448"/>
                    <a:gd name="connsiteY47" fmla="*/ 1087582 h 1392382"/>
                    <a:gd name="connsiteX48" fmla="*/ 1427018 w 1482448"/>
                    <a:gd name="connsiteY48" fmla="*/ 1156854 h 1392382"/>
                    <a:gd name="connsiteX49" fmla="*/ 1440873 w 1482448"/>
                    <a:gd name="connsiteY49" fmla="*/ 1177636 h 1392382"/>
                    <a:gd name="connsiteX50" fmla="*/ 1461654 w 1482448"/>
                    <a:gd name="connsiteY50" fmla="*/ 1246909 h 1392382"/>
                    <a:gd name="connsiteX51" fmla="*/ 1475509 w 1482448"/>
                    <a:gd name="connsiteY51" fmla="*/ 1295400 h 1392382"/>
                    <a:gd name="connsiteX52" fmla="*/ 1482436 w 1482448"/>
                    <a:gd name="connsiteY52" fmla="*/ 1392382 h 139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82448" h="1392382">
                      <a:moveTo>
                        <a:pt x="0" y="0"/>
                      </a:moveTo>
                      <a:cubicBezTo>
                        <a:pt x="11545" y="6927"/>
                        <a:pt x="24413" y="12020"/>
                        <a:pt x="34636" y="20782"/>
                      </a:cubicBezTo>
                      <a:cubicBezTo>
                        <a:pt x="40957" y="26200"/>
                        <a:pt x="42226" y="36081"/>
                        <a:pt x="48491" y="41563"/>
                      </a:cubicBezTo>
                      <a:cubicBezTo>
                        <a:pt x="61022" y="52528"/>
                        <a:pt x="78280" y="57499"/>
                        <a:pt x="90054" y="69273"/>
                      </a:cubicBezTo>
                      <a:cubicBezTo>
                        <a:pt x="115229" y="94447"/>
                        <a:pt x="107443" y="88620"/>
                        <a:pt x="138545" y="110836"/>
                      </a:cubicBezTo>
                      <a:cubicBezTo>
                        <a:pt x="145320" y="115675"/>
                        <a:pt x="153440" y="118804"/>
                        <a:pt x="159327" y="124691"/>
                      </a:cubicBezTo>
                      <a:cubicBezTo>
                        <a:pt x="197071" y="162435"/>
                        <a:pt x="161199" y="146097"/>
                        <a:pt x="200891" y="159327"/>
                      </a:cubicBezTo>
                      <a:cubicBezTo>
                        <a:pt x="249855" y="191970"/>
                        <a:pt x="189253" y="151014"/>
                        <a:pt x="249382" y="193963"/>
                      </a:cubicBezTo>
                      <a:cubicBezTo>
                        <a:pt x="256157" y="198802"/>
                        <a:pt x="262717" y="204095"/>
                        <a:pt x="270163" y="207818"/>
                      </a:cubicBezTo>
                      <a:cubicBezTo>
                        <a:pt x="276694" y="211084"/>
                        <a:pt x="284018" y="212436"/>
                        <a:pt x="290945" y="214745"/>
                      </a:cubicBezTo>
                      <a:cubicBezTo>
                        <a:pt x="295563" y="221672"/>
                        <a:pt x="298299" y="230326"/>
                        <a:pt x="304800" y="235527"/>
                      </a:cubicBezTo>
                      <a:cubicBezTo>
                        <a:pt x="310502" y="240088"/>
                        <a:pt x="319199" y="238908"/>
                        <a:pt x="325582" y="242454"/>
                      </a:cubicBezTo>
                      <a:cubicBezTo>
                        <a:pt x="340138" y="250540"/>
                        <a:pt x="351349" y="264897"/>
                        <a:pt x="367145" y="270163"/>
                      </a:cubicBezTo>
                      <a:cubicBezTo>
                        <a:pt x="374072" y="272472"/>
                        <a:pt x="381396" y="273825"/>
                        <a:pt x="387927" y="277091"/>
                      </a:cubicBezTo>
                      <a:cubicBezTo>
                        <a:pt x="395374" y="280814"/>
                        <a:pt x="401262" y="287222"/>
                        <a:pt x="408709" y="290945"/>
                      </a:cubicBezTo>
                      <a:cubicBezTo>
                        <a:pt x="415240" y="294211"/>
                        <a:pt x="422960" y="294607"/>
                        <a:pt x="429491" y="297873"/>
                      </a:cubicBezTo>
                      <a:cubicBezTo>
                        <a:pt x="483201" y="324728"/>
                        <a:pt x="418824" y="301244"/>
                        <a:pt x="471054" y="318654"/>
                      </a:cubicBezTo>
                      <a:cubicBezTo>
                        <a:pt x="475672" y="325581"/>
                        <a:pt x="478408" y="334235"/>
                        <a:pt x="484909" y="339436"/>
                      </a:cubicBezTo>
                      <a:cubicBezTo>
                        <a:pt x="490611" y="343997"/>
                        <a:pt x="498979" y="343487"/>
                        <a:pt x="505691" y="346363"/>
                      </a:cubicBezTo>
                      <a:cubicBezTo>
                        <a:pt x="590691" y="382792"/>
                        <a:pt x="484621" y="339292"/>
                        <a:pt x="554182" y="374073"/>
                      </a:cubicBezTo>
                      <a:cubicBezTo>
                        <a:pt x="560713" y="377338"/>
                        <a:pt x="568580" y="377454"/>
                        <a:pt x="574963" y="381000"/>
                      </a:cubicBezTo>
                      <a:cubicBezTo>
                        <a:pt x="646420" y="420698"/>
                        <a:pt x="590286" y="399962"/>
                        <a:pt x="637309" y="415636"/>
                      </a:cubicBezTo>
                      <a:cubicBezTo>
                        <a:pt x="654688" y="428671"/>
                        <a:pt x="689521" y="455596"/>
                        <a:pt x="706582" y="464127"/>
                      </a:cubicBezTo>
                      <a:cubicBezTo>
                        <a:pt x="715818" y="468745"/>
                        <a:pt x="725888" y="471980"/>
                        <a:pt x="734291" y="477982"/>
                      </a:cubicBezTo>
                      <a:cubicBezTo>
                        <a:pt x="742263" y="483676"/>
                        <a:pt x="746808" y="493503"/>
                        <a:pt x="755073" y="498763"/>
                      </a:cubicBezTo>
                      <a:cubicBezTo>
                        <a:pt x="772497" y="509851"/>
                        <a:pt x="810491" y="526473"/>
                        <a:pt x="810491" y="526473"/>
                      </a:cubicBezTo>
                      <a:cubicBezTo>
                        <a:pt x="817418" y="535709"/>
                        <a:pt x="822404" y="546791"/>
                        <a:pt x="831273" y="554182"/>
                      </a:cubicBezTo>
                      <a:cubicBezTo>
                        <a:pt x="836882" y="558856"/>
                        <a:pt x="845523" y="557844"/>
                        <a:pt x="852054" y="561109"/>
                      </a:cubicBezTo>
                      <a:cubicBezTo>
                        <a:pt x="859501" y="564832"/>
                        <a:pt x="866440" y="569633"/>
                        <a:pt x="872836" y="574963"/>
                      </a:cubicBezTo>
                      <a:cubicBezTo>
                        <a:pt x="880362" y="581235"/>
                        <a:pt x="886092" y="589473"/>
                        <a:pt x="893618" y="595745"/>
                      </a:cubicBezTo>
                      <a:cubicBezTo>
                        <a:pt x="900014" y="601075"/>
                        <a:pt x="908004" y="604270"/>
                        <a:pt x="914400" y="609600"/>
                      </a:cubicBezTo>
                      <a:cubicBezTo>
                        <a:pt x="921926" y="615872"/>
                        <a:pt x="927449" y="624367"/>
                        <a:pt x="935182" y="630382"/>
                      </a:cubicBezTo>
                      <a:cubicBezTo>
                        <a:pt x="948325" y="640605"/>
                        <a:pt x="962891" y="648855"/>
                        <a:pt x="976745" y="658091"/>
                      </a:cubicBezTo>
                      <a:lnTo>
                        <a:pt x="997527" y="671945"/>
                      </a:lnTo>
                      <a:cubicBezTo>
                        <a:pt x="1020618" y="706581"/>
                        <a:pt x="1004454" y="688108"/>
                        <a:pt x="1052945" y="720436"/>
                      </a:cubicBezTo>
                      <a:lnTo>
                        <a:pt x="1094509" y="748145"/>
                      </a:lnTo>
                      <a:cubicBezTo>
                        <a:pt x="1101436" y="750454"/>
                        <a:pt x="1108908" y="751527"/>
                        <a:pt x="1115291" y="755073"/>
                      </a:cubicBezTo>
                      <a:cubicBezTo>
                        <a:pt x="1129846" y="763160"/>
                        <a:pt x="1145080" y="771008"/>
                        <a:pt x="1156854" y="782782"/>
                      </a:cubicBezTo>
                      <a:cubicBezTo>
                        <a:pt x="1183523" y="809450"/>
                        <a:pt x="1169485" y="798129"/>
                        <a:pt x="1198418" y="817418"/>
                      </a:cubicBezTo>
                      <a:cubicBezTo>
                        <a:pt x="1203036" y="824345"/>
                        <a:pt x="1206386" y="832313"/>
                        <a:pt x="1212273" y="838200"/>
                      </a:cubicBezTo>
                      <a:cubicBezTo>
                        <a:pt x="1218160" y="844087"/>
                        <a:pt x="1227853" y="845553"/>
                        <a:pt x="1233054" y="852054"/>
                      </a:cubicBezTo>
                      <a:cubicBezTo>
                        <a:pt x="1237616" y="857756"/>
                        <a:pt x="1235932" y="866760"/>
                        <a:pt x="1239982" y="872836"/>
                      </a:cubicBezTo>
                      <a:cubicBezTo>
                        <a:pt x="1245416" y="880987"/>
                        <a:pt x="1254492" y="886092"/>
                        <a:pt x="1260763" y="893618"/>
                      </a:cubicBezTo>
                      <a:cubicBezTo>
                        <a:pt x="1293488" y="932889"/>
                        <a:pt x="1254594" y="894678"/>
                        <a:pt x="1288473" y="942109"/>
                      </a:cubicBezTo>
                      <a:cubicBezTo>
                        <a:pt x="1294167" y="950081"/>
                        <a:pt x="1302983" y="955365"/>
                        <a:pt x="1309254" y="962891"/>
                      </a:cubicBezTo>
                      <a:cubicBezTo>
                        <a:pt x="1357461" y="1020741"/>
                        <a:pt x="1283195" y="943761"/>
                        <a:pt x="1343891" y="1004454"/>
                      </a:cubicBezTo>
                      <a:cubicBezTo>
                        <a:pt x="1356083" y="1041032"/>
                        <a:pt x="1346768" y="1019161"/>
                        <a:pt x="1378527" y="1066800"/>
                      </a:cubicBezTo>
                      <a:lnTo>
                        <a:pt x="1392382" y="1087582"/>
                      </a:lnTo>
                      <a:cubicBezTo>
                        <a:pt x="1403347" y="1131445"/>
                        <a:pt x="1394028" y="1107370"/>
                        <a:pt x="1427018" y="1156854"/>
                      </a:cubicBezTo>
                      <a:lnTo>
                        <a:pt x="1440873" y="1177636"/>
                      </a:lnTo>
                      <a:cubicBezTo>
                        <a:pt x="1473812" y="1276459"/>
                        <a:pt x="1440706" y="1173592"/>
                        <a:pt x="1461654" y="1246909"/>
                      </a:cubicBezTo>
                      <a:cubicBezTo>
                        <a:pt x="1481530" y="1316474"/>
                        <a:pt x="1453854" y="1208779"/>
                        <a:pt x="1475509" y="1295400"/>
                      </a:cubicBezTo>
                      <a:cubicBezTo>
                        <a:pt x="1483063" y="1378499"/>
                        <a:pt x="1482436" y="1346095"/>
                        <a:pt x="1482436" y="1392382"/>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Figura a mano libera: forma 61">
                  <a:extLst>
                    <a:ext uri="{FF2B5EF4-FFF2-40B4-BE49-F238E27FC236}">
                      <a16:creationId xmlns:a16="http://schemas.microsoft.com/office/drawing/2014/main" id="{950C4768-AA6B-4179-B431-AC030B1CB1B4}"/>
                    </a:ext>
                  </a:extLst>
                </p:cNvPr>
                <p:cNvSpPr/>
                <p:nvPr/>
              </p:nvSpPr>
              <p:spPr>
                <a:xfrm>
                  <a:off x="6352309" y="1115291"/>
                  <a:ext cx="2008909" cy="2992582"/>
                </a:xfrm>
                <a:custGeom>
                  <a:avLst/>
                  <a:gdLst>
                    <a:gd name="connsiteX0" fmla="*/ 6927 w 2008909"/>
                    <a:gd name="connsiteY0" fmla="*/ 0 h 2992582"/>
                    <a:gd name="connsiteX1" fmla="*/ 0 w 2008909"/>
                    <a:gd name="connsiteY1" fmla="*/ 34636 h 2992582"/>
                    <a:gd name="connsiteX2" fmla="*/ 6927 w 2008909"/>
                    <a:gd name="connsiteY2" fmla="*/ 62345 h 2992582"/>
                    <a:gd name="connsiteX3" fmla="*/ 13855 w 2008909"/>
                    <a:gd name="connsiteY3" fmla="*/ 96982 h 2992582"/>
                    <a:gd name="connsiteX4" fmla="*/ 20782 w 2008909"/>
                    <a:gd name="connsiteY4" fmla="*/ 138545 h 2992582"/>
                    <a:gd name="connsiteX5" fmla="*/ 34636 w 2008909"/>
                    <a:gd name="connsiteY5" fmla="*/ 228600 h 2992582"/>
                    <a:gd name="connsiteX6" fmla="*/ 41564 w 2008909"/>
                    <a:gd name="connsiteY6" fmla="*/ 256309 h 2992582"/>
                    <a:gd name="connsiteX7" fmla="*/ 55418 w 2008909"/>
                    <a:gd name="connsiteY7" fmla="*/ 415636 h 2992582"/>
                    <a:gd name="connsiteX8" fmla="*/ 69273 w 2008909"/>
                    <a:gd name="connsiteY8" fmla="*/ 526473 h 2992582"/>
                    <a:gd name="connsiteX9" fmla="*/ 96982 w 2008909"/>
                    <a:gd name="connsiteY9" fmla="*/ 623454 h 2992582"/>
                    <a:gd name="connsiteX10" fmla="*/ 103909 w 2008909"/>
                    <a:gd name="connsiteY10" fmla="*/ 651164 h 2992582"/>
                    <a:gd name="connsiteX11" fmla="*/ 110836 w 2008909"/>
                    <a:gd name="connsiteY11" fmla="*/ 685800 h 2992582"/>
                    <a:gd name="connsiteX12" fmla="*/ 117764 w 2008909"/>
                    <a:gd name="connsiteY12" fmla="*/ 706582 h 2992582"/>
                    <a:gd name="connsiteX13" fmla="*/ 124691 w 2008909"/>
                    <a:gd name="connsiteY13" fmla="*/ 755073 h 2992582"/>
                    <a:gd name="connsiteX14" fmla="*/ 138546 w 2008909"/>
                    <a:gd name="connsiteY14" fmla="*/ 796636 h 2992582"/>
                    <a:gd name="connsiteX15" fmla="*/ 145473 w 2008909"/>
                    <a:gd name="connsiteY15" fmla="*/ 831273 h 2992582"/>
                    <a:gd name="connsiteX16" fmla="*/ 152400 w 2008909"/>
                    <a:gd name="connsiteY16" fmla="*/ 852054 h 2992582"/>
                    <a:gd name="connsiteX17" fmla="*/ 173182 w 2008909"/>
                    <a:gd name="connsiteY17" fmla="*/ 921327 h 2992582"/>
                    <a:gd name="connsiteX18" fmla="*/ 180109 w 2008909"/>
                    <a:gd name="connsiteY18" fmla="*/ 942109 h 2992582"/>
                    <a:gd name="connsiteX19" fmla="*/ 187036 w 2008909"/>
                    <a:gd name="connsiteY19" fmla="*/ 969818 h 2992582"/>
                    <a:gd name="connsiteX20" fmla="*/ 200891 w 2008909"/>
                    <a:gd name="connsiteY20" fmla="*/ 990600 h 2992582"/>
                    <a:gd name="connsiteX21" fmla="*/ 207818 w 2008909"/>
                    <a:gd name="connsiteY21" fmla="*/ 1018309 h 2992582"/>
                    <a:gd name="connsiteX22" fmla="*/ 221673 w 2008909"/>
                    <a:gd name="connsiteY22" fmla="*/ 1059873 h 2992582"/>
                    <a:gd name="connsiteX23" fmla="*/ 235527 w 2008909"/>
                    <a:gd name="connsiteY23" fmla="*/ 1115291 h 2992582"/>
                    <a:gd name="connsiteX24" fmla="*/ 242455 w 2008909"/>
                    <a:gd name="connsiteY24" fmla="*/ 1156854 h 2992582"/>
                    <a:gd name="connsiteX25" fmla="*/ 256309 w 2008909"/>
                    <a:gd name="connsiteY25" fmla="*/ 1198418 h 2992582"/>
                    <a:gd name="connsiteX26" fmla="*/ 263236 w 2008909"/>
                    <a:gd name="connsiteY26" fmla="*/ 1219200 h 2992582"/>
                    <a:gd name="connsiteX27" fmla="*/ 284018 w 2008909"/>
                    <a:gd name="connsiteY27" fmla="*/ 1281545 h 2992582"/>
                    <a:gd name="connsiteX28" fmla="*/ 290946 w 2008909"/>
                    <a:gd name="connsiteY28" fmla="*/ 1302327 h 2992582"/>
                    <a:gd name="connsiteX29" fmla="*/ 304800 w 2008909"/>
                    <a:gd name="connsiteY29" fmla="*/ 1323109 h 2992582"/>
                    <a:gd name="connsiteX30" fmla="*/ 325582 w 2008909"/>
                    <a:gd name="connsiteY30" fmla="*/ 1399309 h 2992582"/>
                    <a:gd name="connsiteX31" fmla="*/ 332509 w 2008909"/>
                    <a:gd name="connsiteY31" fmla="*/ 1420091 h 2992582"/>
                    <a:gd name="connsiteX32" fmla="*/ 339436 w 2008909"/>
                    <a:gd name="connsiteY32" fmla="*/ 1440873 h 2992582"/>
                    <a:gd name="connsiteX33" fmla="*/ 353291 w 2008909"/>
                    <a:gd name="connsiteY33" fmla="*/ 1461654 h 2992582"/>
                    <a:gd name="connsiteX34" fmla="*/ 367146 w 2008909"/>
                    <a:gd name="connsiteY34" fmla="*/ 1524000 h 2992582"/>
                    <a:gd name="connsiteX35" fmla="*/ 381000 w 2008909"/>
                    <a:gd name="connsiteY35" fmla="*/ 1544782 h 2992582"/>
                    <a:gd name="connsiteX36" fmla="*/ 408709 w 2008909"/>
                    <a:gd name="connsiteY36" fmla="*/ 1620982 h 2992582"/>
                    <a:gd name="connsiteX37" fmla="*/ 422564 w 2008909"/>
                    <a:gd name="connsiteY37" fmla="*/ 1676400 h 2992582"/>
                    <a:gd name="connsiteX38" fmla="*/ 429491 w 2008909"/>
                    <a:gd name="connsiteY38" fmla="*/ 1704109 h 2992582"/>
                    <a:gd name="connsiteX39" fmla="*/ 443346 w 2008909"/>
                    <a:gd name="connsiteY39" fmla="*/ 1745673 h 2992582"/>
                    <a:gd name="connsiteX40" fmla="*/ 450273 w 2008909"/>
                    <a:gd name="connsiteY40" fmla="*/ 1773382 h 2992582"/>
                    <a:gd name="connsiteX41" fmla="*/ 457200 w 2008909"/>
                    <a:gd name="connsiteY41" fmla="*/ 1794164 h 2992582"/>
                    <a:gd name="connsiteX42" fmla="*/ 464127 w 2008909"/>
                    <a:gd name="connsiteY42" fmla="*/ 1828800 h 2992582"/>
                    <a:gd name="connsiteX43" fmla="*/ 477982 w 2008909"/>
                    <a:gd name="connsiteY43" fmla="*/ 1849582 h 2992582"/>
                    <a:gd name="connsiteX44" fmla="*/ 491836 w 2008909"/>
                    <a:gd name="connsiteY44" fmla="*/ 1918854 h 2992582"/>
                    <a:gd name="connsiteX45" fmla="*/ 519546 w 2008909"/>
                    <a:gd name="connsiteY45" fmla="*/ 1967345 h 2992582"/>
                    <a:gd name="connsiteX46" fmla="*/ 526473 w 2008909"/>
                    <a:gd name="connsiteY46" fmla="*/ 1995054 h 2992582"/>
                    <a:gd name="connsiteX47" fmla="*/ 554182 w 2008909"/>
                    <a:gd name="connsiteY47" fmla="*/ 2036618 h 2992582"/>
                    <a:gd name="connsiteX48" fmla="*/ 568036 w 2008909"/>
                    <a:gd name="connsiteY48" fmla="*/ 2057400 h 2992582"/>
                    <a:gd name="connsiteX49" fmla="*/ 574964 w 2008909"/>
                    <a:gd name="connsiteY49" fmla="*/ 2078182 h 2992582"/>
                    <a:gd name="connsiteX50" fmla="*/ 602673 w 2008909"/>
                    <a:gd name="connsiteY50" fmla="*/ 2119745 h 2992582"/>
                    <a:gd name="connsiteX51" fmla="*/ 616527 w 2008909"/>
                    <a:gd name="connsiteY51" fmla="*/ 2161309 h 2992582"/>
                    <a:gd name="connsiteX52" fmla="*/ 651164 w 2008909"/>
                    <a:gd name="connsiteY52" fmla="*/ 2202873 h 2992582"/>
                    <a:gd name="connsiteX53" fmla="*/ 665018 w 2008909"/>
                    <a:gd name="connsiteY53" fmla="*/ 2223654 h 2992582"/>
                    <a:gd name="connsiteX54" fmla="*/ 685800 w 2008909"/>
                    <a:gd name="connsiteY54" fmla="*/ 2244436 h 2992582"/>
                    <a:gd name="connsiteX55" fmla="*/ 699655 w 2008909"/>
                    <a:gd name="connsiteY55" fmla="*/ 2265218 h 2992582"/>
                    <a:gd name="connsiteX56" fmla="*/ 720436 w 2008909"/>
                    <a:gd name="connsiteY56" fmla="*/ 2286000 h 2992582"/>
                    <a:gd name="connsiteX57" fmla="*/ 734291 w 2008909"/>
                    <a:gd name="connsiteY57" fmla="*/ 2306782 h 2992582"/>
                    <a:gd name="connsiteX58" fmla="*/ 755073 w 2008909"/>
                    <a:gd name="connsiteY58" fmla="*/ 2320636 h 2992582"/>
                    <a:gd name="connsiteX59" fmla="*/ 789709 w 2008909"/>
                    <a:gd name="connsiteY59" fmla="*/ 2355273 h 2992582"/>
                    <a:gd name="connsiteX60" fmla="*/ 831273 w 2008909"/>
                    <a:gd name="connsiteY60" fmla="*/ 2382982 h 2992582"/>
                    <a:gd name="connsiteX61" fmla="*/ 865909 w 2008909"/>
                    <a:gd name="connsiteY61" fmla="*/ 2410691 h 2992582"/>
                    <a:gd name="connsiteX62" fmla="*/ 879764 w 2008909"/>
                    <a:gd name="connsiteY62" fmla="*/ 2431473 h 2992582"/>
                    <a:gd name="connsiteX63" fmla="*/ 900546 w 2008909"/>
                    <a:gd name="connsiteY63" fmla="*/ 2445327 h 2992582"/>
                    <a:gd name="connsiteX64" fmla="*/ 942109 w 2008909"/>
                    <a:gd name="connsiteY64" fmla="*/ 2479964 h 2992582"/>
                    <a:gd name="connsiteX65" fmla="*/ 962891 w 2008909"/>
                    <a:gd name="connsiteY65" fmla="*/ 2486891 h 2992582"/>
                    <a:gd name="connsiteX66" fmla="*/ 1025236 w 2008909"/>
                    <a:gd name="connsiteY66" fmla="*/ 2521527 h 2992582"/>
                    <a:gd name="connsiteX67" fmla="*/ 1108364 w 2008909"/>
                    <a:gd name="connsiteY67" fmla="*/ 2576945 h 2992582"/>
                    <a:gd name="connsiteX68" fmla="*/ 1129146 w 2008909"/>
                    <a:gd name="connsiteY68" fmla="*/ 2590800 h 2992582"/>
                    <a:gd name="connsiteX69" fmla="*/ 1156855 w 2008909"/>
                    <a:gd name="connsiteY69" fmla="*/ 2597727 h 2992582"/>
                    <a:gd name="connsiteX70" fmla="*/ 1198418 w 2008909"/>
                    <a:gd name="connsiteY70" fmla="*/ 2625436 h 2992582"/>
                    <a:gd name="connsiteX71" fmla="*/ 1246909 w 2008909"/>
                    <a:gd name="connsiteY71" fmla="*/ 2646218 h 2992582"/>
                    <a:gd name="connsiteX72" fmla="*/ 1288473 w 2008909"/>
                    <a:gd name="connsiteY72" fmla="*/ 2660073 h 2992582"/>
                    <a:gd name="connsiteX73" fmla="*/ 1330036 w 2008909"/>
                    <a:gd name="connsiteY73" fmla="*/ 2680854 h 2992582"/>
                    <a:gd name="connsiteX74" fmla="*/ 1350818 w 2008909"/>
                    <a:gd name="connsiteY74" fmla="*/ 2694709 h 2992582"/>
                    <a:gd name="connsiteX75" fmla="*/ 1385455 w 2008909"/>
                    <a:gd name="connsiteY75" fmla="*/ 2708564 h 2992582"/>
                    <a:gd name="connsiteX76" fmla="*/ 1406236 w 2008909"/>
                    <a:gd name="connsiteY76" fmla="*/ 2715491 h 2992582"/>
                    <a:gd name="connsiteX77" fmla="*/ 1447800 w 2008909"/>
                    <a:gd name="connsiteY77" fmla="*/ 2736273 h 2992582"/>
                    <a:gd name="connsiteX78" fmla="*/ 1489364 w 2008909"/>
                    <a:gd name="connsiteY78" fmla="*/ 2770909 h 2992582"/>
                    <a:gd name="connsiteX79" fmla="*/ 1517073 w 2008909"/>
                    <a:gd name="connsiteY79" fmla="*/ 2777836 h 2992582"/>
                    <a:gd name="connsiteX80" fmla="*/ 1537855 w 2008909"/>
                    <a:gd name="connsiteY80" fmla="*/ 2791691 h 2992582"/>
                    <a:gd name="connsiteX81" fmla="*/ 1579418 w 2008909"/>
                    <a:gd name="connsiteY81" fmla="*/ 2805545 h 2992582"/>
                    <a:gd name="connsiteX82" fmla="*/ 1620982 w 2008909"/>
                    <a:gd name="connsiteY82" fmla="*/ 2833254 h 2992582"/>
                    <a:gd name="connsiteX83" fmla="*/ 1641764 w 2008909"/>
                    <a:gd name="connsiteY83" fmla="*/ 2847109 h 2992582"/>
                    <a:gd name="connsiteX84" fmla="*/ 1683327 w 2008909"/>
                    <a:gd name="connsiteY84" fmla="*/ 2860964 h 2992582"/>
                    <a:gd name="connsiteX85" fmla="*/ 1704109 w 2008909"/>
                    <a:gd name="connsiteY85" fmla="*/ 2867891 h 2992582"/>
                    <a:gd name="connsiteX86" fmla="*/ 1724891 w 2008909"/>
                    <a:gd name="connsiteY86" fmla="*/ 2881745 h 2992582"/>
                    <a:gd name="connsiteX87" fmla="*/ 1787236 w 2008909"/>
                    <a:gd name="connsiteY87" fmla="*/ 2902527 h 2992582"/>
                    <a:gd name="connsiteX88" fmla="*/ 1808018 w 2008909"/>
                    <a:gd name="connsiteY88" fmla="*/ 2909454 h 2992582"/>
                    <a:gd name="connsiteX89" fmla="*/ 1828800 w 2008909"/>
                    <a:gd name="connsiteY89" fmla="*/ 2916382 h 2992582"/>
                    <a:gd name="connsiteX90" fmla="*/ 1863436 w 2008909"/>
                    <a:gd name="connsiteY90" fmla="*/ 2923309 h 2992582"/>
                    <a:gd name="connsiteX91" fmla="*/ 1905000 w 2008909"/>
                    <a:gd name="connsiteY91" fmla="*/ 2937164 h 2992582"/>
                    <a:gd name="connsiteX92" fmla="*/ 1932709 w 2008909"/>
                    <a:gd name="connsiteY92" fmla="*/ 2957945 h 2992582"/>
                    <a:gd name="connsiteX93" fmla="*/ 1974273 w 2008909"/>
                    <a:gd name="connsiteY93" fmla="*/ 2971800 h 2992582"/>
                    <a:gd name="connsiteX94" fmla="*/ 1995055 w 2008909"/>
                    <a:gd name="connsiteY94" fmla="*/ 2978727 h 2992582"/>
                    <a:gd name="connsiteX95" fmla="*/ 2008909 w 2008909"/>
                    <a:gd name="connsiteY95" fmla="*/ 2992582 h 29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08909" h="2992582">
                      <a:moveTo>
                        <a:pt x="6927" y="0"/>
                      </a:moveTo>
                      <a:cubicBezTo>
                        <a:pt x="4618" y="11545"/>
                        <a:pt x="0" y="22862"/>
                        <a:pt x="0" y="34636"/>
                      </a:cubicBezTo>
                      <a:cubicBezTo>
                        <a:pt x="0" y="44157"/>
                        <a:pt x="4862" y="53051"/>
                        <a:pt x="6927" y="62345"/>
                      </a:cubicBezTo>
                      <a:cubicBezTo>
                        <a:pt x="9481" y="73839"/>
                        <a:pt x="11749" y="85398"/>
                        <a:pt x="13855" y="96982"/>
                      </a:cubicBezTo>
                      <a:cubicBezTo>
                        <a:pt x="16368" y="110801"/>
                        <a:pt x="18646" y="124663"/>
                        <a:pt x="20782" y="138545"/>
                      </a:cubicBezTo>
                      <a:cubicBezTo>
                        <a:pt x="25216" y="167368"/>
                        <a:pt x="28878" y="199810"/>
                        <a:pt x="34636" y="228600"/>
                      </a:cubicBezTo>
                      <a:cubicBezTo>
                        <a:pt x="36503" y="237936"/>
                        <a:pt x="39255" y="247073"/>
                        <a:pt x="41564" y="256309"/>
                      </a:cubicBezTo>
                      <a:cubicBezTo>
                        <a:pt x="54486" y="475988"/>
                        <a:pt x="40180" y="303891"/>
                        <a:pt x="55418" y="415636"/>
                      </a:cubicBezTo>
                      <a:cubicBezTo>
                        <a:pt x="60449" y="452528"/>
                        <a:pt x="57499" y="491150"/>
                        <a:pt x="69273" y="526473"/>
                      </a:cubicBezTo>
                      <a:cubicBezTo>
                        <a:pt x="89146" y="586094"/>
                        <a:pt x="79587" y="553876"/>
                        <a:pt x="96982" y="623454"/>
                      </a:cubicBezTo>
                      <a:cubicBezTo>
                        <a:pt x="99291" y="632691"/>
                        <a:pt x="102042" y="641828"/>
                        <a:pt x="103909" y="651164"/>
                      </a:cubicBezTo>
                      <a:cubicBezTo>
                        <a:pt x="106218" y="662709"/>
                        <a:pt x="107980" y="674378"/>
                        <a:pt x="110836" y="685800"/>
                      </a:cubicBezTo>
                      <a:cubicBezTo>
                        <a:pt x="112607" y="692884"/>
                        <a:pt x="115455" y="699655"/>
                        <a:pt x="117764" y="706582"/>
                      </a:cubicBezTo>
                      <a:cubicBezTo>
                        <a:pt x="120073" y="722746"/>
                        <a:pt x="121019" y="739163"/>
                        <a:pt x="124691" y="755073"/>
                      </a:cubicBezTo>
                      <a:cubicBezTo>
                        <a:pt x="127975" y="769303"/>
                        <a:pt x="135682" y="782316"/>
                        <a:pt x="138546" y="796636"/>
                      </a:cubicBezTo>
                      <a:cubicBezTo>
                        <a:pt x="140855" y="808182"/>
                        <a:pt x="142617" y="819850"/>
                        <a:pt x="145473" y="831273"/>
                      </a:cubicBezTo>
                      <a:cubicBezTo>
                        <a:pt x="147244" y="838357"/>
                        <a:pt x="150394" y="845033"/>
                        <a:pt x="152400" y="852054"/>
                      </a:cubicBezTo>
                      <a:cubicBezTo>
                        <a:pt x="173339" y="925342"/>
                        <a:pt x="140257" y="822553"/>
                        <a:pt x="173182" y="921327"/>
                      </a:cubicBezTo>
                      <a:cubicBezTo>
                        <a:pt x="175491" y="928254"/>
                        <a:pt x="178338" y="935025"/>
                        <a:pt x="180109" y="942109"/>
                      </a:cubicBezTo>
                      <a:cubicBezTo>
                        <a:pt x="182418" y="951345"/>
                        <a:pt x="183286" y="961067"/>
                        <a:pt x="187036" y="969818"/>
                      </a:cubicBezTo>
                      <a:cubicBezTo>
                        <a:pt x="190316" y="977470"/>
                        <a:pt x="196273" y="983673"/>
                        <a:pt x="200891" y="990600"/>
                      </a:cubicBezTo>
                      <a:cubicBezTo>
                        <a:pt x="203200" y="999836"/>
                        <a:pt x="205082" y="1009190"/>
                        <a:pt x="207818" y="1018309"/>
                      </a:cubicBezTo>
                      <a:cubicBezTo>
                        <a:pt x="212014" y="1032297"/>
                        <a:pt x="218131" y="1045705"/>
                        <a:pt x="221673" y="1059873"/>
                      </a:cubicBezTo>
                      <a:cubicBezTo>
                        <a:pt x="226291" y="1078346"/>
                        <a:pt x="232396" y="1096509"/>
                        <a:pt x="235527" y="1115291"/>
                      </a:cubicBezTo>
                      <a:cubicBezTo>
                        <a:pt x="237836" y="1129145"/>
                        <a:pt x="239048" y="1143228"/>
                        <a:pt x="242455" y="1156854"/>
                      </a:cubicBezTo>
                      <a:cubicBezTo>
                        <a:pt x="245997" y="1171022"/>
                        <a:pt x="251691" y="1184563"/>
                        <a:pt x="256309" y="1198418"/>
                      </a:cubicBezTo>
                      <a:lnTo>
                        <a:pt x="263236" y="1219200"/>
                      </a:lnTo>
                      <a:lnTo>
                        <a:pt x="284018" y="1281545"/>
                      </a:lnTo>
                      <a:cubicBezTo>
                        <a:pt x="286327" y="1288472"/>
                        <a:pt x="286896" y="1296251"/>
                        <a:pt x="290946" y="1302327"/>
                      </a:cubicBezTo>
                      <a:lnTo>
                        <a:pt x="304800" y="1323109"/>
                      </a:lnTo>
                      <a:cubicBezTo>
                        <a:pt x="314592" y="1372068"/>
                        <a:pt x="308003" y="1346572"/>
                        <a:pt x="325582" y="1399309"/>
                      </a:cubicBezTo>
                      <a:lnTo>
                        <a:pt x="332509" y="1420091"/>
                      </a:lnTo>
                      <a:cubicBezTo>
                        <a:pt x="334818" y="1427018"/>
                        <a:pt x="335385" y="1434797"/>
                        <a:pt x="339436" y="1440873"/>
                      </a:cubicBezTo>
                      <a:lnTo>
                        <a:pt x="353291" y="1461654"/>
                      </a:lnTo>
                      <a:cubicBezTo>
                        <a:pt x="354525" y="1467826"/>
                        <a:pt x="363475" y="1515434"/>
                        <a:pt x="367146" y="1524000"/>
                      </a:cubicBezTo>
                      <a:cubicBezTo>
                        <a:pt x="370426" y="1531652"/>
                        <a:pt x="377277" y="1537335"/>
                        <a:pt x="381000" y="1544782"/>
                      </a:cubicBezTo>
                      <a:cubicBezTo>
                        <a:pt x="387890" y="1558561"/>
                        <a:pt x="405474" y="1608042"/>
                        <a:pt x="408709" y="1620982"/>
                      </a:cubicBezTo>
                      <a:lnTo>
                        <a:pt x="422564" y="1676400"/>
                      </a:lnTo>
                      <a:cubicBezTo>
                        <a:pt x="424873" y="1685636"/>
                        <a:pt x="426480" y="1695077"/>
                        <a:pt x="429491" y="1704109"/>
                      </a:cubicBezTo>
                      <a:cubicBezTo>
                        <a:pt x="434109" y="1717964"/>
                        <a:pt x="439804" y="1731505"/>
                        <a:pt x="443346" y="1745673"/>
                      </a:cubicBezTo>
                      <a:cubicBezTo>
                        <a:pt x="445655" y="1754909"/>
                        <a:pt x="447658" y="1764228"/>
                        <a:pt x="450273" y="1773382"/>
                      </a:cubicBezTo>
                      <a:cubicBezTo>
                        <a:pt x="452279" y="1780403"/>
                        <a:pt x="455429" y="1787080"/>
                        <a:pt x="457200" y="1794164"/>
                      </a:cubicBezTo>
                      <a:cubicBezTo>
                        <a:pt x="460056" y="1805586"/>
                        <a:pt x="459993" y="1817776"/>
                        <a:pt x="464127" y="1828800"/>
                      </a:cubicBezTo>
                      <a:cubicBezTo>
                        <a:pt x="467050" y="1836596"/>
                        <a:pt x="473364" y="1842655"/>
                        <a:pt x="477982" y="1849582"/>
                      </a:cubicBezTo>
                      <a:cubicBezTo>
                        <a:pt x="480376" y="1863946"/>
                        <a:pt x="485636" y="1902321"/>
                        <a:pt x="491836" y="1918854"/>
                      </a:cubicBezTo>
                      <a:cubicBezTo>
                        <a:pt x="499370" y="1938946"/>
                        <a:pt x="508060" y="1950117"/>
                        <a:pt x="519546" y="1967345"/>
                      </a:cubicBezTo>
                      <a:cubicBezTo>
                        <a:pt x="521855" y="1976581"/>
                        <a:pt x="522215" y="1986539"/>
                        <a:pt x="526473" y="1995054"/>
                      </a:cubicBezTo>
                      <a:cubicBezTo>
                        <a:pt x="533920" y="2009947"/>
                        <a:pt x="544946" y="2022763"/>
                        <a:pt x="554182" y="2036618"/>
                      </a:cubicBezTo>
                      <a:cubicBezTo>
                        <a:pt x="558800" y="2043545"/>
                        <a:pt x="565403" y="2049502"/>
                        <a:pt x="568036" y="2057400"/>
                      </a:cubicBezTo>
                      <a:cubicBezTo>
                        <a:pt x="570345" y="2064327"/>
                        <a:pt x="571418" y="2071799"/>
                        <a:pt x="574964" y="2078182"/>
                      </a:cubicBezTo>
                      <a:cubicBezTo>
                        <a:pt x="583051" y="2092737"/>
                        <a:pt x="602673" y="2119745"/>
                        <a:pt x="602673" y="2119745"/>
                      </a:cubicBezTo>
                      <a:cubicBezTo>
                        <a:pt x="607291" y="2133600"/>
                        <a:pt x="608426" y="2149158"/>
                        <a:pt x="616527" y="2161309"/>
                      </a:cubicBezTo>
                      <a:cubicBezTo>
                        <a:pt x="650927" y="2212908"/>
                        <a:pt x="606714" y="2149533"/>
                        <a:pt x="651164" y="2202873"/>
                      </a:cubicBezTo>
                      <a:cubicBezTo>
                        <a:pt x="656494" y="2209269"/>
                        <a:pt x="659688" y="2217258"/>
                        <a:pt x="665018" y="2223654"/>
                      </a:cubicBezTo>
                      <a:cubicBezTo>
                        <a:pt x="671290" y="2231180"/>
                        <a:pt x="679528" y="2236910"/>
                        <a:pt x="685800" y="2244436"/>
                      </a:cubicBezTo>
                      <a:cubicBezTo>
                        <a:pt x="691130" y="2250832"/>
                        <a:pt x="694325" y="2258822"/>
                        <a:pt x="699655" y="2265218"/>
                      </a:cubicBezTo>
                      <a:cubicBezTo>
                        <a:pt x="705926" y="2272744"/>
                        <a:pt x="714165" y="2278474"/>
                        <a:pt x="720436" y="2286000"/>
                      </a:cubicBezTo>
                      <a:cubicBezTo>
                        <a:pt x="725766" y="2292396"/>
                        <a:pt x="728404" y="2300895"/>
                        <a:pt x="734291" y="2306782"/>
                      </a:cubicBezTo>
                      <a:cubicBezTo>
                        <a:pt x="740178" y="2312669"/>
                        <a:pt x="748146" y="2316018"/>
                        <a:pt x="755073" y="2320636"/>
                      </a:cubicBezTo>
                      <a:cubicBezTo>
                        <a:pt x="780470" y="2358733"/>
                        <a:pt x="755075" y="2326412"/>
                        <a:pt x="789709" y="2355273"/>
                      </a:cubicBezTo>
                      <a:cubicBezTo>
                        <a:pt x="824302" y="2384100"/>
                        <a:pt x="794752" y="2370807"/>
                        <a:pt x="831273" y="2382982"/>
                      </a:cubicBezTo>
                      <a:cubicBezTo>
                        <a:pt x="870975" y="2442537"/>
                        <a:pt x="818111" y="2372453"/>
                        <a:pt x="865909" y="2410691"/>
                      </a:cubicBezTo>
                      <a:cubicBezTo>
                        <a:pt x="872410" y="2415892"/>
                        <a:pt x="873877" y="2425586"/>
                        <a:pt x="879764" y="2431473"/>
                      </a:cubicBezTo>
                      <a:cubicBezTo>
                        <a:pt x="885651" y="2437360"/>
                        <a:pt x="894150" y="2439997"/>
                        <a:pt x="900546" y="2445327"/>
                      </a:cubicBezTo>
                      <a:cubicBezTo>
                        <a:pt x="923528" y="2464479"/>
                        <a:pt x="916309" y="2467064"/>
                        <a:pt x="942109" y="2479964"/>
                      </a:cubicBezTo>
                      <a:cubicBezTo>
                        <a:pt x="948640" y="2483230"/>
                        <a:pt x="956508" y="2483345"/>
                        <a:pt x="962891" y="2486891"/>
                      </a:cubicBezTo>
                      <a:cubicBezTo>
                        <a:pt x="1034352" y="2526591"/>
                        <a:pt x="978212" y="2505852"/>
                        <a:pt x="1025236" y="2521527"/>
                      </a:cubicBezTo>
                      <a:lnTo>
                        <a:pt x="1108364" y="2576945"/>
                      </a:lnTo>
                      <a:cubicBezTo>
                        <a:pt x="1115291" y="2581563"/>
                        <a:pt x="1121069" y="2588781"/>
                        <a:pt x="1129146" y="2590800"/>
                      </a:cubicBezTo>
                      <a:lnTo>
                        <a:pt x="1156855" y="2597727"/>
                      </a:lnTo>
                      <a:cubicBezTo>
                        <a:pt x="1170709" y="2606963"/>
                        <a:pt x="1182622" y="2620170"/>
                        <a:pt x="1198418" y="2625436"/>
                      </a:cubicBezTo>
                      <a:cubicBezTo>
                        <a:pt x="1265328" y="2647742"/>
                        <a:pt x="1161289" y="2611970"/>
                        <a:pt x="1246909" y="2646218"/>
                      </a:cubicBezTo>
                      <a:cubicBezTo>
                        <a:pt x="1260469" y="2651642"/>
                        <a:pt x="1276321" y="2651972"/>
                        <a:pt x="1288473" y="2660073"/>
                      </a:cubicBezTo>
                      <a:cubicBezTo>
                        <a:pt x="1315330" y="2677977"/>
                        <a:pt x="1301357" y="2671294"/>
                        <a:pt x="1330036" y="2680854"/>
                      </a:cubicBezTo>
                      <a:cubicBezTo>
                        <a:pt x="1336963" y="2685472"/>
                        <a:pt x="1343371" y="2690986"/>
                        <a:pt x="1350818" y="2694709"/>
                      </a:cubicBezTo>
                      <a:cubicBezTo>
                        <a:pt x="1361940" y="2700270"/>
                        <a:pt x="1373812" y="2704198"/>
                        <a:pt x="1385455" y="2708564"/>
                      </a:cubicBezTo>
                      <a:cubicBezTo>
                        <a:pt x="1392292" y="2711128"/>
                        <a:pt x="1399705" y="2712226"/>
                        <a:pt x="1406236" y="2715491"/>
                      </a:cubicBezTo>
                      <a:cubicBezTo>
                        <a:pt x="1459956" y="2742350"/>
                        <a:pt x="1395560" y="2718858"/>
                        <a:pt x="1447800" y="2736273"/>
                      </a:cubicBezTo>
                      <a:cubicBezTo>
                        <a:pt x="1460282" y="2748754"/>
                        <a:pt x="1472488" y="2763676"/>
                        <a:pt x="1489364" y="2770909"/>
                      </a:cubicBezTo>
                      <a:cubicBezTo>
                        <a:pt x="1498115" y="2774659"/>
                        <a:pt x="1507837" y="2775527"/>
                        <a:pt x="1517073" y="2777836"/>
                      </a:cubicBezTo>
                      <a:cubicBezTo>
                        <a:pt x="1524000" y="2782454"/>
                        <a:pt x="1530247" y="2788310"/>
                        <a:pt x="1537855" y="2791691"/>
                      </a:cubicBezTo>
                      <a:cubicBezTo>
                        <a:pt x="1551200" y="2797622"/>
                        <a:pt x="1579418" y="2805545"/>
                        <a:pt x="1579418" y="2805545"/>
                      </a:cubicBezTo>
                      <a:lnTo>
                        <a:pt x="1620982" y="2833254"/>
                      </a:lnTo>
                      <a:cubicBezTo>
                        <a:pt x="1627909" y="2837872"/>
                        <a:pt x="1633866" y="2844476"/>
                        <a:pt x="1641764" y="2847109"/>
                      </a:cubicBezTo>
                      <a:lnTo>
                        <a:pt x="1683327" y="2860964"/>
                      </a:lnTo>
                      <a:cubicBezTo>
                        <a:pt x="1690254" y="2863273"/>
                        <a:pt x="1698033" y="2863841"/>
                        <a:pt x="1704109" y="2867891"/>
                      </a:cubicBezTo>
                      <a:cubicBezTo>
                        <a:pt x="1711036" y="2872509"/>
                        <a:pt x="1717283" y="2878364"/>
                        <a:pt x="1724891" y="2881745"/>
                      </a:cubicBezTo>
                      <a:cubicBezTo>
                        <a:pt x="1724893" y="2881746"/>
                        <a:pt x="1776844" y="2899063"/>
                        <a:pt x="1787236" y="2902527"/>
                      </a:cubicBezTo>
                      <a:lnTo>
                        <a:pt x="1808018" y="2909454"/>
                      </a:lnTo>
                      <a:cubicBezTo>
                        <a:pt x="1814945" y="2911763"/>
                        <a:pt x="1821640" y="2914950"/>
                        <a:pt x="1828800" y="2916382"/>
                      </a:cubicBezTo>
                      <a:cubicBezTo>
                        <a:pt x="1840345" y="2918691"/>
                        <a:pt x="1852077" y="2920211"/>
                        <a:pt x="1863436" y="2923309"/>
                      </a:cubicBezTo>
                      <a:cubicBezTo>
                        <a:pt x="1877526" y="2927152"/>
                        <a:pt x="1905000" y="2937164"/>
                        <a:pt x="1905000" y="2937164"/>
                      </a:cubicBezTo>
                      <a:cubicBezTo>
                        <a:pt x="1914236" y="2944091"/>
                        <a:pt x="1922383" y="2952782"/>
                        <a:pt x="1932709" y="2957945"/>
                      </a:cubicBezTo>
                      <a:cubicBezTo>
                        <a:pt x="1945771" y="2964476"/>
                        <a:pt x="1960418" y="2967182"/>
                        <a:pt x="1974273" y="2971800"/>
                      </a:cubicBezTo>
                      <a:cubicBezTo>
                        <a:pt x="1981200" y="2974109"/>
                        <a:pt x="1989892" y="2973564"/>
                        <a:pt x="1995055" y="2978727"/>
                      </a:cubicBezTo>
                      <a:lnTo>
                        <a:pt x="2008909" y="2992582"/>
                      </a:lnTo>
                    </a:path>
                  </a:pathLst>
                </a:cu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igura a mano libera: forma 62">
                  <a:extLst>
                    <a:ext uri="{FF2B5EF4-FFF2-40B4-BE49-F238E27FC236}">
                      <a16:creationId xmlns:a16="http://schemas.microsoft.com/office/drawing/2014/main" id="{C4579229-2EA1-49B5-8404-AD779F7E72BC}"/>
                    </a:ext>
                  </a:extLst>
                </p:cNvPr>
                <p:cNvSpPr/>
                <p:nvPr/>
              </p:nvSpPr>
              <p:spPr>
                <a:xfrm>
                  <a:off x="8382000" y="4142509"/>
                  <a:ext cx="1717964" cy="1551709"/>
                </a:xfrm>
                <a:custGeom>
                  <a:avLst/>
                  <a:gdLst>
                    <a:gd name="connsiteX0" fmla="*/ 0 w 1717964"/>
                    <a:gd name="connsiteY0" fmla="*/ 0 h 1551709"/>
                    <a:gd name="connsiteX1" fmla="*/ 55418 w 1717964"/>
                    <a:gd name="connsiteY1" fmla="*/ 20782 h 1551709"/>
                    <a:gd name="connsiteX2" fmla="*/ 83127 w 1717964"/>
                    <a:gd name="connsiteY2" fmla="*/ 27709 h 1551709"/>
                    <a:gd name="connsiteX3" fmla="*/ 103909 w 1717964"/>
                    <a:gd name="connsiteY3" fmla="*/ 34636 h 1551709"/>
                    <a:gd name="connsiteX4" fmla="*/ 124691 w 1717964"/>
                    <a:gd name="connsiteY4" fmla="*/ 48491 h 1551709"/>
                    <a:gd name="connsiteX5" fmla="*/ 166255 w 1717964"/>
                    <a:gd name="connsiteY5" fmla="*/ 62346 h 1551709"/>
                    <a:gd name="connsiteX6" fmla="*/ 207818 w 1717964"/>
                    <a:gd name="connsiteY6" fmla="*/ 90055 h 1551709"/>
                    <a:gd name="connsiteX7" fmla="*/ 249382 w 1717964"/>
                    <a:gd name="connsiteY7" fmla="*/ 103909 h 1551709"/>
                    <a:gd name="connsiteX8" fmla="*/ 297873 w 1717964"/>
                    <a:gd name="connsiteY8" fmla="*/ 117764 h 1551709"/>
                    <a:gd name="connsiteX9" fmla="*/ 346364 w 1717964"/>
                    <a:gd name="connsiteY9" fmla="*/ 145473 h 1551709"/>
                    <a:gd name="connsiteX10" fmla="*/ 367145 w 1717964"/>
                    <a:gd name="connsiteY10" fmla="*/ 152400 h 1551709"/>
                    <a:gd name="connsiteX11" fmla="*/ 415636 w 1717964"/>
                    <a:gd name="connsiteY11" fmla="*/ 180109 h 1551709"/>
                    <a:gd name="connsiteX12" fmla="*/ 457200 w 1717964"/>
                    <a:gd name="connsiteY12" fmla="*/ 200891 h 1551709"/>
                    <a:gd name="connsiteX13" fmla="*/ 471055 w 1717964"/>
                    <a:gd name="connsiteY13" fmla="*/ 221673 h 1551709"/>
                    <a:gd name="connsiteX14" fmla="*/ 491836 w 1717964"/>
                    <a:gd name="connsiteY14" fmla="*/ 228600 h 1551709"/>
                    <a:gd name="connsiteX15" fmla="*/ 533400 w 1717964"/>
                    <a:gd name="connsiteY15" fmla="*/ 249382 h 1551709"/>
                    <a:gd name="connsiteX16" fmla="*/ 581891 w 1717964"/>
                    <a:gd name="connsiteY16" fmla="*/ 277091 h 1551709"/>
                    <a:gd name="connsiteX17" fmla="*/ 623455 w 1717964"/>
                    <a:gd name="connsiteY17" fmla="*/ 304800 h 1551709"/>
                    <a:gd name="connsiteX18" fmla="*/ 665018 w 1717964"/>
                    <a:gd name="connsiteY18" fmla="*/ 325582 h 1551709"/>
                    <a:gd name="connsiteX19" fmla="*/ 706582 w 1717964"/>
                    <a:gd name="connsiteY19" fmla="*/ 360218 h 1551709"/>
                    <a:gd name="connsiteX20" fmla="*/ 727364 w 1717964"/>
                    <a:gd name="connsiteY20" fmla="*/ 367146 h 1551709"/>
                    <a:gd name="connsiteX21" fmla="*/ 748145 w 1717964"/>
                    <a:gd name="connsiteY21" fmla="*/ 381000 h 1551709"/>
                    <a:gd name="connsiteX22" fmla="*/ 775855 w 1717964"/>
                    <a:gd name="connsiteY22" fmla="*/ 401782 h 1551709"/>
                    <a:gd name="connsiteX23" fmla="*/ 796636 w 1717964"/>
                    <a:gd name="connsiteY23" fmla="*/ 422564 h 1551709"/>
                    <a:gd name="connsiteX24" fmla="*/ 817418 w 1717964"/>
                    <a:gd name="connsiteY24" fmla="*/ 429491 h 1551709"/>
                    <a:gd name="connsiteX25" fmla="*/ 865909 w 1717964"/>
                    <a:gd name="connsiteY25" fmla="*/ 484909 h 1551709"/>
                    <a:gd name="connsiteX26" fmla="*/ 900545 w 1717964"/>
                    <a:gd name="connsiteY26" fmla="*/ 526473 h 1551709"/>
                    <a:gd name="connsiteX27" fmla="*/ 935182 w 1717964"/>
                    <a:gd name="connsiteY27" fmla="*/ 561109 h 1551709"/>
                    <a:gd name="connsiteX28" fmla="*/ 942109 w 1717964"/>
                    <a:gd name="connsiteY28" fmla="*/ 581891 h 1551709"/>
                    <a:gd name="connsiteX29" fmla="*/ 983673 w 1717964"/>
                    <a:gd name="connsiteY29" fmla="*/ 644236 h 1551709"/>
                    <a:gd name="connsiteX30" fmla="*/ 1025236 w 1717964"/>
                    <a:gd name="connsiteY30" fmla="*/ 706582 h 1551709"/>
                    <a:gd name="connsiteX31" fmla="*/ 1039091 w 1717964"/>
                    <a:gd name="connsiteY31" fmla="*/ 727364 h 1551709"/>
                    <a:gd name="connsiteX32" fmla="*/ 1080655 w 1717964"/>
                    <a:gd name="connsiteY32" fmla="*/ 762000 h 1551709"/>
                    <a:gd name="connsiteX33" fmla="*/ 1101436 w 1717964"/>
                    <a:gd name="connsiteY33" fmla="*/ 803564 h 1551709"/>
                    <a:gd name="connsiteX34" fmla="*/ 1122218 w 1717964"/>
                    <a:gd name="connsiteY34" fmla="*/ 824346 h 1551709"/>
                    <a:gd name="connsiteX35" fmla="*/ 1149927 w 1717964"/>
                    <a:gd name="connsiteY35" fmla="*/ 865909 h 1551709"/>
                    <a:gd name="connsiteX36" fmla="*/ 1163782 w 1717964"/>
                    <a:gd name="connsiteY36" fmla="*/ 886691 h 1551709"/>
                    <a:gd name="connsiteX37" fmla="*/ 1177636 w 1717964"/>
                    <a:gd name="connsiteY37" fmla="*/ 907473 h 1551709"/>
                    <a:gd name="connsiteX38" fmla="*/ 1233055 w 1717964"/>
                    <a:gd name="connsiteY38" fmla="*/ 969818 h 1551709"/>
                    <a:gd name="connsiteX39" fmla="*/ 1246909 w 1717964"/>
                    <a:gd name="connsiteY39" fmla="*/ 1011382 h 1551709"/>
                    <a:gd name="connsiteX40" fmla="*/ 1267691 w 1717964"/>
                    <a:gd name="connsiteY40" fmla="*/ 1101436 h 1551709"/>
                    <a:gd name="connsiteX41" fmla="*/ 1288473 w 1717964"/>
                    <a:gd name="connsiteY41" fmla="*/ 1149927 h 1551709"/>
                    <a:gd name="connsiteX42" fmla="*/ 1309255 w 1717964"/>
                    <a:gd name="connsiteY42" fmla="*/ 1163782 h 1551709"/>
                    <a:gd name="connsiteX43" fmla="*/ 1323109 w 1717964"/>
                    <a:gd name="connsiteY43" fmla="*/ 1184564 h 1551709"/>
                    <a:gd name="connsiteX44" fmla="*/ 1343891 w 1717964"/>
                    <a:gd name="connsiteY44" fmla="*/ 1226127 h 1551709"/>
                    <a:gd name="connsiteX45" fmla="*/ 1364673 w 1717964"/>
                    <a:gd name="connsiteY45" fmla="*/ 1239982 h 1551709"/>
                    <a:gd name="connsiteX46" fmla="*/ 1378527 w 1717964"/>
                    <a:gd name="connsiteY46" fmla="*/ 1260764 h 1551709"/>
                    <a:gd name="connsiteX47" fmla="*/ 1399309 w 1717964"/>
                    <a:gd name="connsiteY47" fmla="*/ 1281546 h 1551709"/>
                    <a:gd name="connsiteX48" fmla="*/ 1406236 w 1717964"/>
                    <a:gd name="connsiteY48" fmla="*/ 1302327 h 1551709"/>
                    <a:gd name="connsiteX49" fmla="*/ 1447800 w 1717964"/>
                    <a:gd name="connsiteY49" fmla="*/ 1343891 h 1551709"/>
                    <a:gd name="connsiteX50" fmla="*/ 1461655 w 1717964"/>
                    <a:gd name="connsiteY50" fmla="*/ 1364673 h 1551709"/>
                    <a:gd name="connsiteX51" fmla="*/ 1503218 w 1717964"/>
                    <a:gd name="connsiteY51" fmla="*/ 1406236 h 1551709"/>
                    <a:gd name="connsiteX52" fmla="*/ 1551709 w 1717964"/>
                    <a:gd name="connsiteY52" fmla="*/ 1468582 h 1551709"/>
                    <a:gd name="connsiteX53" fmla="*/ 1593273 w 1717964"/>
                    <a:gd name="connsiteY53" fmla="*/ 1496291 h 1551709"/>
                    <a:gd name="connsiteX54" fmla="*/ 1655618 w 1717964"/>
                    <a:gd name="connsiteY54" fmla="*/ 1524000 h 1551709"/>
                    <a:gd name="connsiteX55" fmla="*/ 1704109 w 1717964"/>
                    <a:gd name="connsiteY55" fmla="*/ 1537855 h 1551709"/>
                    <a:gd name="connsiteX56" fmla="*/ 1717964 w 1717964"/>
                    <a:gd name="connsiteY56" fmla="*/ 1551709 h 155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17964" h="1551709">
                      <a:moveTo>
                        <a:pt x="0" y="0"/>
                      </a:moveTo>
                      <a:cubicBezTo>
                        <a:pt x="87846" y="17569"/>
                        <a:pt x="-7014" y="-5975"/>
                        <a:pt x="55418" y="20782"/>
                      </a:cubicBezTo>
                      <a:cubicBezTo>
                        <a:pt x="64169" y="24532"/>
                        <a:pt x="73973" y="25094"/>
                        <a:pt x="83127" y="27709"/>
                      </a:cubicBezTo>
                      <a:cubicBezTo>
                        <a:pt x="90148" y="29715"/>
                        <a:pt x="96982" y="32327"/>
                        <a:pt x="103909" y="34636"/>
                      </a:cubicBezTo>
                      <a:cubicBezTo>
                        <a:pt x="110836" y="39254"/>
                        <a:pt x="117083" y="45110"/>
                        <a:pt x="124691" y="48491"/>
                      </a:cubicBezTo>
                      <a:cubicBezTo>
                        <a:pt x="138036" y="54422"/>
                        <a:pt x="154104" y="54245"/>
                        <a:pt x="166255" y="62346"/>
                      </a:cubicBezTo>
                      <a:cubicBezTo>
                        <a:pt x="180109" y="71582"/>
                        <a:pt x="192021" y="84790"/>
                        <a:pt x="207818" y="90055"/>
                      </a:cubicBezTo>
                      <a:cubicBezTo>
                        <a:pt x="221673" y="94673"/>
                        <a:pt x="235214" y="100367"/>
                        <a:pt x="249382" y="103909"/>
                      </a:cubicBezTo>
                      <a:cubicBezTo>
                        <a:pt x="263451" y="107426"/>
                        <a:pt x="283954" y="111799"/>
                        <a:pt x="297873" y="117764"/>
                      </a:cubicBezTo>
                      <a:cubicBezTo>
                        <a:pt x="382890" y="154200"/>
                        <a:pt x="276790" y="110685"/>
                        <a:pt x="346364" y="145473"/>
                      </a:cubicBezTo>
                      <a:cubicBezTo>
                        <a:pt x="352895" y="148738"/>
                        <a:pt x="360218" y="150091"/>
                        <a:pt x="367145" y="152400"/>
                      </a:cubicBezTo>
                      <a:cubicBezTo>
                        <a:pt x="417778" y="186156"/>
                        <a:pt x="354113" y="144953"/>
                        <a:pt x="415636" y="180109"/>
                      </a:cubicBezTo>
                      <a:cubicBezTo>
                        <a:pt x="453238" y="201596"/>
                        <a:pt x="419096" y="188190"/>
                        <a:pt x="457200" y="200891"/>
                      </a:cubicBezTo>
                      <a:cubicBezTo>
                        <a:pt x="461818" y="207818"/>
                        <a:pt x="464554" y="216472"/>
                        <a:pt x="471055" y="221673"/>
                      </a:cubicBezTo>
                      <a:cubicBezTo>
                        <a:pt x="476757" y="226234"/>
                        <a:pt x="485305" y="225335"/>
                        <a:pt x="491836" y="228600"/>
                      </a:cubicBezTo>
                      <a:cubicBezTo>
                        <a:pt x="545547" y="255456"/>
                        <a:pt x="481168" y="231972"/>
                        <a:pt x="533400" y="249382"/>
                      </a:cubicBezTo>
                      <a:cubicBezTo>
                        <a:pt x="561155" y="291014"/>
                        <a:pt x="528670" y="252900"/>
                        <a:pt x="581891" y="277091"/>
                      </a:cubicBezTo>
                      <a:cubicBezTo>
                        <a:pt x="597050" y="283981"/>
                        <a:pt x="609600" y="295563"/>
                        <a:pt x="623455" y="304800"/>
                      </a:cubicBezTo>
                      <a:cubicBezTo>
                        <a:pt x="683009" y="344503"/>
                        <a:pt x="607660" y="296904"/>
                        <a:pt x="665018" y="325582"/>
                      </a:cubicBezTo>
                      <a:cubicBezTo>
                        <a:pt x="710341" y="348243"/>
                        <a:pt x="660627" y="329581"/>
                        <a:pt x="706582" y="360218"/>
                      </a:cubicBezTo>
                      <a:cubicBezTo>
                        <a:pt x="712658" y="364269"/>
                        <a:pt x="720833" y="363880"/>
                        <a:pt x="727364" y="367146"/>
                      </a:cubicBezTo>
                      <a:cubicBezTo>
                        <a:pt x="734810" y="370869"/>
                        <a:pt x="741370" y="376161"/>
                        <a:pt x="748145" y="381000"/>
                      </a:cubicBezTo>
                      <a:cubicBezTo>
                        <a:pt x="757540" y="387711"/>
                        <a:pt x="767089" y="394268"/>
                        <a:pt x="775855" y="401782"/>
                      </a:cubicBezTo>
                      <a:cubicBezTo>
                        <a:pt x="783293" y="408157"/>
                        <a:pt x="788485" y="417130"/>
                        <a:pt x="796636" y="422564"/>
                      </a:cubicBezTo>
                      <a:cubicBezTo>
                        <a:pt x="802712" y="426614"/>
                        <a:pt x="810491" y="427182"/>
                        <a:pt x="817418" y="429491"/>
                      </a:cubicBezTo>
                      <a:cubicBezTo>
                        <a:pt x="849745" y="477982"/>
                        <a:pt x="831272" y="461819"/>
                        <a:pt x="865909" y="484909"/>
                      </a:cubicBezTo>
                      <a:cubicBezTo>
                        <a:pt x="900309" y="536507"/>
                        <a:pt x="856097" y="473134"/>
                        <a:pt x="900545" y="526473"/>
                      </a:cubicBezTo>
                      <a:cubicBezTo>
                        <a:pt x="929406" y="561107"/>
                        <a:pt x="897085" y="535712"/>
                        <a:pt x="935182" y="561109"/>
                      </a:cubicBezTo>
                      <a:cubicBezTo>
                        <a:pt x="937491" y="568036"/>
                        <a:pt x="938563" y="575508"/>
                        <a:pt x="942109" y="581891"/>
                      </a:cubicBezTo>
                      <a:cubicBezTo>
                        <a:pt x="942127" y="581923"/>
                        <a:pt x="976735" y="633830"/>
                        <a:pt x="983673" y="644236"/>
                      </a:cubicBezTo>
                      <a:lnTo>
                        <a:pt x="1025236" y="706582"/>
                      </a:lnTo>
                      <a:cubicBezTo>
                        <a:pt x="1029854" y="713509"/>
                        <a:pt x="1033204" y="721477"/>
                        <a:pt x="1039091" y="727364"/>
                      </a:cubicBezTo>
                      <a:cubicBezTo>
                        <a:pt x="1065760" y="754033"/>
                        <a:pt x="1051722" y="742712"/>
                        <a:pt x="1080655" y="762000"/>
                      </a:cubicBezTo>
                      <a:cubicBezTo>
                        <a:pt x="1087597" y="782828"/>
                        <a:pt x="1086516" y="785660"/>
                        <a:pt x="1101436" y="803564"/>
                      </a:cubicBezTo>
                      <a:cubicBezTo>
                        <a:pt x="1107708" y="811090"/>
                        <a:pt x="1116203" y="816613"/>
                        <a:pt x="1122218" y="824346"/>
                      </a:cubicBezTo>
                      <a:cubicBezTo>
                        <a:pt x="1132441" y="837489"/>
                        <a:pt x="1140691" y="852055"/>
                        <a:pt x="1149927" y="865909"/>
                      </a:cubicBezTo>
                      <a:lnTo>
                        <a:pt x="1163782" y="886691"/>
                      </a:lnTo>
                      <a:cubicBezTo>
                        <a:pt x="1168400" y="893618"/>
                        <a:pt x="1171749" y="901586"/>
                        <a:pt x="1177636" y="907473"/>
                      </a:cubicBezTo>
                      <a:cubicBezTo>
                        <a:pt x="1225087" y="954923"/>
                        <a:pt x="1208331" y="932734"/>
                        <a:pt x="1233055" y="969818"/>
                      </a:cubicBezTo>
                      <a:cubicBezTo>
                        <a:pt x="1237673" y="983673"/>
                        <a:pt x="1244844" y="996925"/>
                        <a:pt x="1246909" y="1011382"/>
                      </a:cubicBezTo>
                      <a:cubicBezTo>
                        <a:pt x="1255902" y="1074334"/>
                        <a:pt x="1248672" y="1044380"/>
                        <a:pt x="1267691" y="1101436"/>
                      </a:cubicBezTo>
                      <a:cubicBezTo>
                        <a:pt x="1272504" y="1115876"/>
                        <a:pt x="1278960" y="1138511"/>
                        <a:pt x="1288473" y="1149927"/>
                      </a:cubicBezTo>
                      <a:cubicBezTo>
                        <a:pt x="1293803" y="1156323"/>
                        <a:pt x="1302328" y="1159164"/>
                        <a:pt x="1309255" y="1163782"/>
                      </a:cubicBezTo>
                      <a:cubicBezTo>
                        <a:pt x="1313873" y="1170709"/>
                        <a:pt x="1319386" y="1177117"/>
                        <a:pt x="1323109" y="1184564"/>
                      </a:cubicBezTo>
                      <a:cubicBezTo>
                        <a:pt x="1334377" y="1207102"/>
                        <a:pt x="1324037" y="1206274"/>
                        <a:pt x="1343891" y="1226127"/>
                      </a:cubicBezTo>
                      <a:cubicBezTo>
                        <a:pt x="1349778" y="1232014"/>
                        <a:pt x="1357746" y="1235364"/>
                        <a:pt x="1364673" y="1239982"/>
                      </a:cubicBezTo>
                      <a:cubicBezTo>
                        <a:pt x="1369291" y="1246909"/>
                        <a:pt x="1373197" y="1254368"/>
                        <a:pt x="1378527" y="1260764"/>
                      </a:cubicBezTo>
                      <a:cubicBezTo>
                        <a:pt x="1384799" y="1268290"/>
                        <a:pt x="1393875" y="1273395"/>
                        <a:pt x="1399309" y="1281546"/>
                      </a:cubicBezTo>
                      <a:cubicBezTo>
                        <a:pt x="1403359" y="1287621"/>
                        <a:pt x="1401753" y="1296563"/>
                        <a:pt x="1406236" y="1302327"/>
                      </a:cubicBezTo>
                      <a:cubicBezTo>
                        <a:pt x="1418265" y="1317793"/>
                        <a:pt x="1436931" y="1327588"/>
                        <a:pt x="1447800" y="1343891"/>
                      </a:cubicBezTo>
                      <a:cubicBezTo>
                        <a:pt x="1452418" y="1350818"/>
                        <a:pt x="1456124" y="1358450"/>
                        <a:pt x="1461655" y="1364673"/>
                      </a:cubicBezTo>
                      <a:cubicBezTo>
                        <a:pt x="1474672" y="1379317"/>
                        <a:pt x="1503218" y="1406236"/>
                        <a:pt x="1503218" y="1406236"/>
                      </a:cubicBezTo>
                      <a:cubicBezTo>
                        <a:pt x="1516341" y="1445606"/>
                        <a:pt x="1504982" y="1421855"/>
                        <a:pt x="1551709" y="1468582"/>
                      </a:cubicBezTo>
                      <a:cubicBezTo>
                        <a:pt x="1577654" y="1494527"/>
                        <a:pt x="1563197" y="1486266"/>
                        <a:pt x="1593273" y="1496291"/>
                      </a:cubicBezTo>
                      <a:cubicBezTo>
                        <a:pt x="1620567" y="1514487"/>
                        <a:pt x="1616048" y="1514108"/>
                        <a:pt x="1655618" y="1524000"/>
                      </a:cubicBezTo>
                      <a:cubicBezTo>
                        <a:pt x="1660799" y="1525295"/>
                        <a:pt x="1697007" y="1533594"/>
                        <a:pt x="1704109" y="1537855"/>
                      </a:cubicBezTo>
                      <a:cubicBezTo>
                        <a:pt x="1709709" y="1541215"/>
                        <a:pt x="1713346" y="1547091"/>
                        <a:pt x="1717964" y="1551709"/>
                      </a:cubicBezTo>
                    </a:path>
                  </a:pathLst>
                </a:cu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igura a mano libera: forma 63">
                  <a:extLst>
                    <a:ext uri="{FF2B5EF4-FFF2-40B4-BE49-F238E27FC236}">
                      <a16:creationId xmlns:a16="http://schemas.microsoft.com/office/drawing/2014/main" id="{736F11D6-CAD9-4655-A195-F4DC32CDCCB4}"/>
                    </a:ext>
                  </a:extLst>
                </p:cNvPr>
                <p:cNvSpPr/>
                <p:nvPr/>
              </p:nvSpPr>
              <p:spPr>
                <a:xfrm>
                  <a:off x="10093036" y="5735782"/>
                  <a:ext cx="1094535" cy="838200"/>
                </a:xfrm>
                <a:custGeom>
                  <a:avLst/>
                  <a:gdLst>
                    <a:gd name="connsiteX0" fmla="*/ 0 w 1094535"/>
                    <a:gd name="connsiteY0" fmla="*/ 0 h 838200"/>
                    <a:gd name="connsiteX1" fmla="*/ 34637 w 1094535"/>
                    <a:gd name="connsiteY1" fmla="*/ 13854 h 838200"/>
                    <a:gd name="connsiteX2" fmla="*/ 76200 w 1094535"/>
                    <a:gd name="connsiteY2" fmla="*/ 34636 h 838200"/>
                    <a:gd name="connsiteX3" fmla="*/ 117764 w 1094535"/>
                    <a:gd name="connsiteY3" fmla="*/ 69273 h 838200"/>
                    <a:gd name="connsiteX4" fmla="*/ 138546 w 1094535"/>
                    <a:gd name="connsiteY4" fmla="*/ 83127 h 838200"/>
                    <a:gd name="connsiteX5" fmla="*/ 180109 w 1094535"/>
                    <a:gd name="connsiteY5" fmla="*/ 110836 h 838200"/>
                    <a:gd name="connsiteX6" fmla="*/ 200891 w 1094535"/>
                    <a:gd name="connsiteY6" fmla="*/ 124691 h 838200"/>
                    <a:gd name="connsiteX7" fmla="*/ 242455 w 1094535"/>
                    <a:gd name="connsiteY7" fmla="*/ 138545 h 838200"/>
                    <a:gd name="connsiteX8" fmla="*/ 263237 w 1094535"/>
                    <a:gd name="connsiteY8" fmla="*/ 152400 h 838200"/>
                    <a:gd name="connsiteX9" fmla="*/ 311728 w 1094535"/>
                    <a:gd name="connsiteY9" fmla="*/ 166254 h 838200"/>
                    <a:gd name="connsiteX10" fmla="*/ 353291 w 1094535"/>
                    <a:gd name="connsiteY10" fmla="*/ 180109 h 838200"/>
                    <a:gd name="connsiteX11" fmla="*/ 374073 w 1094535"/>
                    <a:gd name="connsiteY11" fmla="*/ 187036 h 838200"/>
                    <a:gd name="connsiteX12" fmla="*/ 477982 w 1094535"/>
                    <a:gd name="connsiteY12" fmla="*/ 256309 h 838200"/>
                    <a:gd name="connsiteX13" fmla="*/ 498764 w 1094535"/>
                    <a:gd name="connsiteY13" fmla="*/ 270163 h 838200"/>
                    <a:gd name="connsiteX14" fmla="*/ 519546 w 1094535"/>
                    <a:gd name="connsiteY14" fmla="*/ 284018 h 838200"/>
                    <a:gd name="connsiteX15" fmla="*/ 540328 w 1094535"/>
                    <a:gd name="connsiteY15" fmla="*/ 290945 h 838200"/>
                    <a:gd name="connsiteX16" fmla="*/ 623455 w 1094535"/>
                    <a:gd name="connsiteY16" fmla="*/ 346363 h 838200"/>
                    <a:gd name="connsiteX17" fmla="*/ 644237 w 1094535"/>
                    <a:gd name="connsiteY17" fmla="*/ 360218 h 838200"/>
                    <a:gd name="connsiteX18" fmla="*/ 665019 w 1094535"/>
                    <a:gd name="connsiteY18" fmla="*/ 374073 h 838200"/>
                    <a:gd name="connsiteX19" fmla="*/ 699655 w 1094535"/>
                    <a:gd name="connsiteY19" fmla="*/ 408709 h 838200"/>
                    <a:gd name="connsiteX20" fmla="*/ 741219 w 1094535"/>
                    <a:gd name="connsiteY20" fmla="*/ 450273 h 838200"/>
                    <a:gd name="connsiteX21" fmla="*/ 789709 w 1094535"/>
                    <a:gd name="connsiteY21" fmla="*/ 484909 h 838200"/>
                    <a:gd name="connsiteX22" fmla="*/ 831273 w 1094535"/>
                    <a:gd name="connsiteY22" fmla="*/ 512618 h 838200"/>
                    <a:gd name="connsiteX23" fmla="*/ 852055 w 1094535"/>
                    <a:gd name="connsiteY23" fmla="*/ 526473 h 838200"/>
                    <a:gd name="connsiteX24" fmla="*/ 872837 w 1094535"/>
                    <a:gd name="connsiteY24" fmla="*/ 540327 h 838200"/>
                    <a:gd name="connsiteX25" fmla="*/ 914400 w 1094535"/>
                    <a:gd name="connsiteY25" fmla="*/ 581891 h 838200"/>
                    <a:gd name="connsiteX26" fmla="*/ 942109 w 1094535"/>
                    <a:gd name="connsiteY26" fmla="*/ 616527 h 838200"/>
                    <a:gd name="connsiteX27" fmla="*/ 990600 w 1094535"/>
                    <a:gd name="connsiteY27" fmla="*/ 671945 h 838200"/>
                    <a:gd name="connsiteX28" fmla="*/ 1018309 w 1094535"/>
                    <a:gd name="connsiteY28" fmla="*/ 706582 h 838200"/>
                    <a:gd name="connsiteX29" fmla="*/ 1025237 w 1094535"/>
                    <a:gd name="connsiteY29" fmla="*/ 727363 h 838200"/>
                    <a:gd name="connsiteX30" fmla="*/ 1046019 w 1094535"/>
                    <a:gd name="connsiteY30" fmla="*/ 748145 h 838200"/>
                    <a:gd name="connsiteX31" fmla="*/ 1073728 w 1094535"/>
                    <a:gd name="connsiteY31" fmla="*/ 789709 h 838200"/>
                    <a:gd name="connsiteX32" fmla="*/ 1080655 w 1094535"/>
                    <a:gd name="connsiteY32" fmla="*/ 810491 h 838200"/>
                    <a:gd name="connsiteX33" fmla="*/ 1094509 w 1094535"/>
                    <a:gd name="connsiteY33" fmla="*/ 8382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4535" h="838200">
                      <a:moveTo>
                        <a:pt x="0" y="0"/>
                      </a:moveTo>
                      <a:cubicBezTo>
                        <a:pt x="11546" y="4618"/>
                        <a:pt x="23515" y="8293"/>
                        <a:pt x="34637" y="13854"/>
                      </a:cubicBezTo>
                      <a:cubicBezTo>
                        <a:pt x="88357" y="40714"/>
                        <a:pt x="23962" y="17223"/>
                        <a:pt x="76200" y="34636"/>
                      </a:cubicBezTo>
                      <a:cubicBezTo>
                        <a:pt x="127804" y="69040"/>
                        <a:pt x="64418" y="24819"/>
                        <a:pt x="117764" y="69273"/>
                      </a:cubicBezTo>
                      <a:cubicBezTo>
                        <a:pt x="124160" y="74603"/>
                        <a:pt x="132150" y="77797"/>
                        <a:pt x="138546" y="83127"/>
                      </a:cubicBezTo>
                      <a:cubicBezTo>
                        <a:pt x="173141" y="111955"/>
                        <a:pt x="143587" y="98662"/>
                        <a:pt x="180109" y="110836"/>
                      </a:cubicBezTo>
                      <a:cubicBezTo>
                        <a:pt x="187036" y="115454"/>
                        <a:pt x="193283" y="121310"/>
                        <a:pt x="200891" y="124691"/>
                      </a:cubicBezTo>
                      <a:cubicBezTo>
                        <a:pt x="214236" y="130622"/>
                        <a:pt x="242455" y="138545"/>
                        <a:pt x="242455" y="138545"/>
                      </a:cubicBezTo>
                      <a:cubicBezTo>
                        <a:pt x="249382" y="143163"/>
                        <a:pt x="255790" y="148677"/>
                        <a:pt x="263237" y="152400"/>
                      </a:cubicBezTo>
                      <a:cubicBezTo>
                        <a:pt x="274876" y="158220"/>
                        <a:pt x="300632" y="162925"/>
                        <a:pt x="311728" y="166254"/>
                      </a:cubicBezTo>
                      <a:cubicBezTo>
                        <a:pt x="325716" y="170450"/>
                        <a:pt x="339437" y="175491"/>
                        <a:pt x="353291" y="180109"/>
                      </a:cubicBezTo>
                      <a:lnTo>
                        <a:pt x="374073" y="187036"/>
                      </a:lnTo>
                      <a:lnTo>
                        <a:pt x="477982" y="256309"/>
                      </a:lnTo>
                      <a:lnTo>
                        <a:pt x="498764" y="270163"/>
                      </a:lnTo>
                      <a:cubicBezTo>
                        <a:pt x="505691" y="274781"/>
                        <a:pt x="511648" y="281385"/>
                        <a:pt x="519546" y="284018"/>
                      </a:cubicBezTo>
                      <a:lnTo>
                        <a:pt x="540328" y="290945"/>
                      </a:lnTo>
                      <a:lnTo>
                        <a:pt x="623455" y="346363"/>
                      </a:lnTo>
                      <a:lnTo>
                        <a:pt x="644237" y="360218"/>
                      </a:lnTo>
                      <a:lnTo>
                        <a:pt x="665019" y="374073"/>
                      </a:lnTo>
                      <a:cubicBezTo>
                        <a:pt x="693566" y="416894"/>
                        <a:pt x="661870" y="375123"/>
                        <a:pt x="699655" y="408709"/>
                      </a:cubicBezTo>
                      <a:cubicBezTo>
                        <a:pt x="714299" y="421726"/>
                        <a:pt x="724916" y="439405"/>
                        <a:pt x="741219" y="450273"/>
                      </a:cubicBezTo>
                      <a:cubicBezTo>
                        <a:pt x="808790" y="495320"/>
                        <a:pt x="703773" y="424754"/>
                        <a:pt x="789709" y="484909"/>
                      </a:cubicBezTo>
                      <a:cubicBezTo>
                        <a:pt x="803350" y="494458"/>
                        <a:pt x="817418" y="503382"/>
                        <a:pt x="831273" y="512618"/>
                      </a:cubicBezTo>
                      <a:lnTo>
                        <a:pt x="852055" y="526473"/>
                      </a:lnTo>
                      <a:cubicBezTo>
                        <a:pt x="858982" y="531091"/>
                        <a:pt x="866950" y="534440"/>
                        <a:pt x="872837" y="540327"/>
                      </a:cubicBezTo>
                      <a:lnTo>
                        <a:pt x="914400" y="581891"/>
                      </a:lnTo>
                      <a:cubicBezTo>
                        <a:pt x="930002" y="628692"/>
                        <a:pt x="908365" y="577963"/>
                        <a:pt x="942109" y="616527"/>
                      </a:cubicBezTo>
                      <a:cubicBezTo>
                        <a:pt x="998681" y="681181"/>
                        <a:pt x="943843" y="640773"/>
                        <a:pt x="990600" y="671945"/>
                      </a:cubicBezTo>
                      <a:cubicBezTo>
                        <a:pt x="1008013" y="724180"/>
                        <a:pt x="982500" y="661821"/>
                        <a:pt x="1018309" y="706582"/>
                      </a:cubicBezTo>
                      <a:cubicBezTo>
                        <a:pt x="1022870" y="712284"/>
                        <a:pt x="1021187" y="721288"/>
                        <a:pt x="1025237" y="727363"/>
                      </a:cubicBezTo>
                      <a:cubicBezTo>
                        <a:pt x="1030671" y="735514"/>
                        <a:pt x="1040004" y="740412"/>
                        <a:pt x="1046019" y="748145"/>
                      </a:cubicBezTo>
                      <a:cubicBezTo>
                        <a:pt x="1056242" y="761289"/>
                        <a:pt x="1073728" y="789709"/>
                        <a:pt x="1073728" y="789709"/>
                      </a:cubicBezTo>
                      <a:cubicBezTo>
                        <a:pt x="1076037" y="796636"/>
                        <a:pt x="1077390" y="803960"/>
                        <a:pt x="1080655" y="810491"/>
                      </a:cubicBezTo>
                      <a:cubicBezTo>
                        <a:pt x="1095790" y="840762"/>
                        <a:pt x="1094509" y="820849"/>
                        <a:pt x="1094509" y="8382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CasellaDiTesto 35">
                <a:extLst>
                  <a:ext uri="{FF2B5EF4-FFF2-40B4-BE49-F238E27FC236}">
                    <a16:creationId xmlns:a16="http://schemas.microsoft.com/office/drawing/2014/main" id="{70A196C2-45C4-46EC-AAF7-8F8CFFC290D3}"/>
                  </a:ext>
                </a:extLst>
              </p:cNvPr>
              <p:cNvSpPr txBox="1"/>
              <p:nvPr/>
            </p:nvSpPr>
            <p:spPr>
              <a:xfrm>
                <a:off x="2422002" y="4998304"/>
                <a:ext cx="1324237" cy="567965"/>
              </a:xfrm>
              <a:prstGeom prst="rect">
                <a:avLst/>
              </a:prstGeom>
              <a:noFill/>
            </p:spPr>
            <p:txBody>
              <a:bodyPr wrap="square" rtlCol="0">
                <a:spAutoFit/>
              </a:bodyPr>
              <a:lstStyle/>
              <a:p>
                <a:r>
                  <a:rPr lang="it-IT" sz="1400" b="1">
                    <a:ln w="22225">
                      <a:solidFill>
                        <a:schemeClr val="accent2"/>
                      </a:solidFill>
                      <a:prstDash val="solid"/>
                    </a:ln>
                    <a:solidFill>
                      <a:schemeClr val="accent2">
                        <a:lumMod val="40000"/>
                        <a:lumOff val="60000"/>
                      </a:schemeClr>
                    </a:solidFill>
                    <a:latin typeface="Arial Black" panose="020B0A04020102020204" pitchFamily="34" charset="0"/>
                  </a:rPr>
                  <a:t>FIUME TEVERE</a:t>
                </a:r>
              </a:p>
            </p:txBody>
          </p:sp>
          <p:sp>
            <p:nvSpPr>
              <p:cNvPr id="37" name="CasellaDiTesto 36">
                <a:extLst>
                  <a:ext uri="{FF2B5EF4-FFF2-40B4-BE49-F238E27FC236}">
                    <a16:creationId xmlns:a16="http://schemas.microsoft.com/office/drawing/2014/main" id="{16CB5120-EAF3-4895-B88F-3AF88A9CE289}"/>
                  </a:ext>
                </a:extLst>
              </p:cNvPr>
              <p:cNvSpPr txBox="1"/>
              <p:nvPr/>
            </p:nvSpPr>
            <p:spPr>
              <a:xfrm>
                <a:off x="9384610" y="3522268"/>
                <a:ext cx="1324238" cy="567965"/>
              </a:xfrm>
              <a:prstGeom prst="rect">
                <a:avLst/>
              </a:prstGeom>
              <a:noFill/>
            </p:spPr>
            <p:txBody>
              <a:bodyPr wrap="square" rtlCol="0">
                <a:spAutoFit/>
              </a:bodyPr>
              <a:lstStyle/>
              <a:p>
                <a:r>
                  <a:rPr lang="it-IT" sz="1400" b="1">
                    <a:ln w="22225">
                      <a:solidFill>
                        <a:schemeClr val="accent2"/>
                      </a:solidFill>
                      <a:prstDash val="solid"/>
                    </a:ln>
                    <a:solidFill>
                      <a:schemeClr val="accent2">
                        <a:lumMod val="40000"/>
                        <a:lumOff val="60000"/>
                      </a:schemeClr>
                    </a:solidFill>
                    <a:latin typeface="Cooper Black" panose="0208090404030B020404" pitchFamily="18" charset="0"/>
                  </a:rPr>
                  <a:t>FIUME </a:t>
                </a:r>
                <a:r>
                  <a:rPr lang="it-IT" sz="1400" b="1">
                    <a:ln w="22225">
                      <a:solidFill>
                        <a:schemeClr val="accent2"/>
                      </a:solidFill>
                      <a:prstDash val="solid"/>
                    </a:ln>
                    <a:solidFill>
                      <a:schemeClr val="accent2">
                        <a:lumMod val="40000"/>
                        <a:lumOff val="60000"/>
                      </a:schemeClr>
                    </a:solidFill>
                    <a:latin typeface="Arial Black" panose="020B0A04020102020204" pitchFamily="34" charset="0"/>
                  </a:rPr>
                  <a:t>ANIENE</a:t>
                </a:r>
              </a:p>
            </p:txBody>
          </p:sp>
          <p:sp>
            <p:nvSpPr>
              <p:cNvPr id="38" name="Callout: freccia in giù 37">
                <a:extLst>
                  <a:ext uri="{FF2B5EF4-FFF2-40B4-BE49-F238E27FC236}">
                    <a16:creationId xmlns:a16="http://schemas.microsoft.com/office/drawing/2014/main" id="{F1371FF9-F4FC-4E61-9ECB-E82C180E7F21}"/>
                  </a:ext>
                </a:extLst>
              </p:cNvPr>
              <p:cNvSpPr/>
              <p:nvPr/>
            </p:nvSpPr>
            <p:spPr>
              <a:xfrm>
                <a:off x="7296888" y="2744438"/>
                <a:ext cx="861668" cy="7926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LINEA </a:t>
                </a:r>
                <a:r>
                  <a:rPr lang="it-IT" sz="1100"/>
                  <a:t>MERCI</a:t>
                </a:r>
                <a:endParaRPr lang="it-IT" sz="1400"/>
              </a:p>
            </p:txBody>
          </p:sp>
          <p:sp>
            <p:nvSpPr>
              <p:cNvPr id="39" name="Callout: freccia a destra 38">
                <a:extLst>
                  <a:ext uri="{FF2B5EF4-FFF2-40B4-BE49-F238E27FC236}">
                    <a16:creationId xmlns:a16="http://schemas.microsoft.com/office/drawing/2014/main" id="{264C614F-7329-44E5-8B6C-BBF76DAE3831}"/>
                  </a:ext>
                </a:extLst>
              </p:cNvPr>
              <p:cNvSpPr/>
              <p:nvPr/>
            </p:nvSpPr>
            <p:spPr>
              <a:xfrm>
                <a:off x="5716219" y="3318895"/>
                <a:ext cx="1149695" cy="592216"/>
              </a:xfrm>
              <a:prstGeom prst="rightArrowCallou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a:t>LINEA RM-FI (DD)</a:t>
                </a:r>
              </a:p>
            </p:txBody>
          </p:sp>
          <p:sp>
            <p:nvSpPr>
              <p:cNvPr id="40" name="Callout: freccia in su 39">
                <a:extLst>
                  <a:ext uri="{FF2B5EF4-FFF2-40B4-BE49-F238E27FC236}">
                    <a16:creationId xmlns:a16="http://schemas.microsoft.com/office/drawing/2014/main" id="{031F421B-CC31-42EF-BE72-06186B03A71D}"/>
                  </a:ext>
                </a:extLst>
              </p:cNvPr>
              <p:cNvSpPr/>
              <p:nvPr/>
            </p:nvSpPr>
            <p:spPr>
              <a:xfrm>
                <a:off x="7757781" y="4361040"/>
                <a:ext cx="782238" cy="978597"/>
              </a:xfrm>
              <a:prstGeom prst="upArrowCallou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a:t>LINEA</a:t>
                </a:r>
                <a:r>
                  <a:rPr lang="it-IT" sz="1200"/>
                  <a:t> RM-FI (FL1)</a:t>
                </a:r>
              </a:p>
            </p:txBody>
          </p:sp>
          <p:sp>
            <p:nvSpPr>
              <p:cNvPr id="41" name="Callout: freccia in su 40">
                <a:extLst>
                  <a:ext uri="{FF2B5EF4-FFF2-40B4-BE49-F238E27FC236}">
                    <a16:creationId xmlns:a16="http://schemas.microsoft.com/office/drawing/2014/main" id="{6E2E68E9-EB56-4748-B4AA-FE95EF9316D9}"/>
                  </a:ext>
                </a:extLst>
              </p:cNvPr>
              <p:cNvSpPr/>
              <p:nvPr/>
            </p:nvSpPr>
            <p:spPr>
              <a:xfrm>
                <a:off x="5021517" y="4361039"/>
                <a:ext cx="1284430" cy="615989"/>
              </a:xfrm>
              <a:prstGeom prst="upArrowCallout">
                <a:avLst>
                  <a:gd name="adj1" fmla="val 25000"/>
                  <a:gd name="adj2" fmla="val 25000"/>
                  <a:gd name="adj3" fmla="val 25000"/>
                  <a:gd name="adj4" fmla="val 4507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tx1"/>
                    </a:solidFill>
                    <a:effectLst>
                      <a:outerShdw blurRad="38100" dist="19050" dir="2700000" algn="tl" rotWithShape="0">
                        <a:schemeClr val="dk1">
                          <a:alpha val="40000"/>
                        </a:schemeClr>
                      </a:outerShdw>
                    </a:effectLst>
                  </a:rPr>
                  <a:t>TANGENZIALE </a:t>
                </a:r>
              </a:p>
            </p:txBody>
          </p:sp>
          <p:sp>
            <p:nvSpPr>
              <p:cNvPr id="42" name="Callout: freccia a destra 41">
                <a:extLst>
                  <a:ext uri="{FF2B5EF4-FFF2-40B4-BE49-F238E27FC236}">
                    <a16:creationId xmlns:a16="http://schemas.microsoft.com/office/drawing/2014/main" id="{FFFE306C-F888-4631-8E29-2A25103A8CF5}"/>
                  </a:ext>
                </a:extLst>
              </p:cNvPr>
              <p:cNvSpPr/>
              <p:nvPr/>
            </p:nvSpPr>
            <p:spPr>
              <a:xfrm>
                <a:off x="4894999" y="1384456"/>
                <a:ext cx="1152977" cy="432758"/>
              </a:xfrm>
              <a:prstGeom prst="rightArrowCallo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tx1"/>
                    </a:solidFill>
                    <a:effectLst>
                      <a:outerShdw blurRad="38100" dist="19050" dir="2700000" algn="tl" rotWithShape="0">
                        <a:schemeClr val="dk1">
                          <a:alpha val="40000"/>
                        </a:schemeClr>
                      </a:outerShdw>
                    </a:effectLst>
                  </a:rPr>
                  <a:t>VIA SALARIA</a:t>
                </a:r>
              </a:p>
            </p:txBody>
          </p:sp>
          <p:sp>
            <p:nvSpPr>
              <p:cNvPr id="43" name="Callout: freccia a destra 42">
                <a:extLst>
                  <a:ext uri="{FF2B5EF4-FFF2-40B4-BE49-F238E27FC236}">
                    <a16:creationId xmlns:a16="http://schemas.microsoft.com/office/drawing/2014/main" id="{602EF121-543C-4128-A182-0A5239DF147D}"/>
                  </a:ext>
                </a:extLst>
              </p:cNvPr>
              <p:cNvSpPr/>
              <p:nvPr/>
            </p:nvSpPr>
            <p:spPr>
              <a:xfrm>
                <a:off x="2162466" y="3318895"/>
                <a:ext cx="1286245" cy="580731"/>
              </a:xfrm>
              <a:prstGeom prst="rightArrowCallo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tx1"/>
                    </a:solidFill>
                    <a:effectLst>
                      <a:outerShdw blurRad="38100" dist="19050" dir="2700000" algn="tl" rotWithShape="0">
                        <a:schemeClr val="dk1">
                          <a:alpha val="40000"/>
                        </a:schemeClr>
                      </a:outerShdw>
                    </a:effectLst>
                  </a:rPr>
                  <a:t>VIALE DI TOR DI QUINTO</a:t>
                </a:r>
              </a:p>
            </p:txBody>
          </p:sp>
          <p:sp>
            <p:nvSpPr>
              <p:cNvPr id="44" name="CasellaDiTesto 43">
                <a:extLst>
                  <a:ext uri="{FF2B5EF4-FFF2-40B4-BE49-F238E27FC236}">
                    <a16:creationId xmlns:a16="http://schemas.microsoft.com/office/drawing/2014/main" id="{E6E75CE6-A5EA-4826-A41F-6C06C2E8E3FF}"/>
                  </a:ext>
                </a:extLst>
              </p:cNvPr>
              <p:cNvSpPr txBox="1"/>
              <p:nvPr/>
            </p:nvSpPr>
            <p:spPr>
              <a:xfrm>
                <a:off x="4577970" y="1935032"/>
                <a:ext cx="1826632" cy="501146"/>
              </a:xfrm>
              <a:prstGeom prst="rect">
                <a:avLst/>
              </a:prstGeom>
              <a:noFill/>
            </p:spPr>
            <p:txBody>
              <a:bodyPr wrap="square" rtlCol="0">
                <a:spAutoFit/>
              </a:bodyPr>
              <a:lstStyle/>
              <a:p>
                <a:r>
                  <a:rPr lang="it-IT" sz="1200" b="1">
                    <a:ln w="22225">
                      <a:solidFill>
                        <a:schemeClr val="accent2"/>
                      </a:solidFill>
                      <a:prstDash val="solid"/>
                    </a:ln>
                    <a:solidFill>
                      <a:schemeClr val="bg1"/>
                    </a:solidFill>
                    <a:latin typeface="Arial Black" panose="020B0A04020102020204" pitchFamily="34" charset="0"/>
                  </a:rPr>
                  <a:t>AEROPORTO DELL’URBE</a:t>
                </a:r>
              </a:p>
            </p:txBody>
          </p:sp>
        </p:grpSp>
        <p:sp>
          <p:nvSpPr>
            <p:cNvPr id="16" name="Callout: freccia in su 15">
              <a:extLst>
                <a:ext uri="{FF2B5EF4-FFF2-40B4-BE49-F238E27FC236}">
                  <a16:creationId xmlns:a16="http://schemas.microsoft.com/office/drawing/2014/main" id="{E6528434-BCDE-4273-9AB8-D9F22606E44C}"/>
                </a:ext>
              </a:extLst>
            </p:cNvPr>
            <p:cNvSpPr/>
            <p:nvPr/>
          </p:nvSpPr>
          <p:spPr>
            <a:xfrm>
              <a:off x="4448624" y="3213814"/>
              <a:ext cx="784434" cy="786629"/>
            </a:xfrm>
            <a:prstGeom prst="up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tx1"/>
                  </a:solidFill>
                  <a:effectLst>
                    <a:outerShdw blurRad="38100" dist="19050" dir="2700000" algn="tl" rotWithShape="0">
                      <a:schemeClr val="dk1">
                        <a:alpha val="40000"/>
                      </a:schemeClr>
                    </a:outerShdw>
                  </a:effectLst>
                </a:rPr>
                <a:t>LINEA</a:t>
              </a:r>
              <a:r>
                <a:rPr lang="it-IT" sz="1400">
                  <a:ln w="0"/>
                  <a:solidFill>
                    <a:schemeClr val="tx1"/>
                  </a:solidFill>
                  <a:effectLst>
                    <a:outerShdw blurRad="38100" dist="19050" dir="2700000" algn="tl" rotWithShape="0">
                      <a:schemeClr val="dk1">
                        <a:alpha val="40000"/>
                      </a:schemeClr>
                    </a:outerShdw>
                  </a:effectLst>
                </a:rPr>
                <a:t> </a:t>
              </a:r>
              <a:r>
                <a:rPr lang="it-IT" sz="1100">
                  <a:ln w="0"/>
                  <a:solidFill>
                    <a:schemeClr val="tx1"/>
                  </a:solidFill>
                  <a:effectLst>
                    <a:outerShdw blurRad="38100" dist="19050" dir="2700000" algn="tl" rotWithShape="0">
                      <a:schemeClr val="dk1">
                        <a:alpha val="40000"/>
                      </a:schemeClr>
                    </a:outerShdw>
                  </a:effectLst>
                </a:rPr>
                <a:t>ASTRAL   RM-VI</a:t>
              </a:r>
            </a:p>
          </p:txBody>
        </p:sp>
      </p:grpSp>
      <p:grpSp>
        <p:nvGrpSpPr>
          <p:cNvPr id="65" name="Gruppo 64">
            <a:extLst>
              <a:ext uri="{FF2B5EF4-FFF2-40B4-BE49-F238E27FC236}">
                <a16:creationId xmlns:a16="http://schemas.microsoft.com/office/drawing/2014/main" id="{AB53A49E-23D3-4013-BCC3-29FE3EC73E00}"/>
              </a:ext>
            </a:extLst>
          </p:cNvPr>
          <p:cNvGrpSpPr/>
          <p:nvPr/>
        </p:nvGrpSpPr>
        <p:grpSpPr>
          <a:xfrm>
            <a:off x="1938249" y="2855135"/>
            <a:ext cx="401902" cy="580396"/>
            <a:chOff x="5236898" y="2378999"/>
            <a:chExt cx="558702" cy="805525"/>
          </a:xfrm>
        </p:grpSpPr>
        <p:sp>
          <p:nvSpPr>
            <p:cNvPr id="66" name="Ovale 65">
              <a:extLst>
                <a:ext uri="{FF2B5EF4-FFF2-40B4-BE49-F238E27FC236}">
                  <a16:creationId xmlns:a16="http://schemas.microsoft.com/office/drawing/2014/main" id="{B8C702A6-3118-469C-A341-17D0CA51F999}"/>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Triangolo isoscele 66">
              <a:extLst>
                <a:ext uri="{FF2B5EF4-FFF2-40B4-BE49-F238E27FC236}">
                  <a16:creationId xmlns:a16="http://schemas.microsoft.com/office/drawing/2014/main" id="{C07370DE-C23B-4C33-9449-EF73ED4EF0E2}"/>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FBF302F7-564C-48DA-95D5-BEDE0D97205E}"/>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9" name="Gruppo 68">
            <a:extLst>
              <a:ext uri="{FF2B5EF4-FFF2-40B4-BE49-F238E27FC236}">
                <a16:creationId xmlns:a16="http://schemas.microsoft.com/office/drawing/2014/main" id="{17BFAA27-EC1C-43AB-B724-DD814B5FAD7A}"/>
              </a:ext>
            </a:extLst>
          </p:cNvPr>
          <p:cNvGrpSpPr/>
          <p:nvPr/>
        </p:nvGrpSpPr>
        <p:grpSpPr>
          <a:xfrm>
            <a:off x="9292544" y="4792896"/>
            <a:ext cx="401902" cy="580396"/>
            <a:chOff x="5236898" y="2378999"/>
            <a:chExt cx="558702" cy="805525"/>
          </a:xfrm>
        </p:grpSpPr>
        <p:sp>
          <p:nvSpPr>
            <p:cNvPr id="70" name="Ovale 69">
              <a:extLst>
                <a:ext uri="{FF2B5EF4-FFF2-40B4-BE49-F238E27FC236}">
                  <a16:creationId xmlns:a16="http://schemas.microsoft.com/office/drawing/2014/main" id="{629F4F9B-2791-4F58-BD38-A0F658B2B228}"/>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Triangolo isoscele 70">
              <a:extLst>
                <a:ext uri="{FF2B5EF4-FFF2-40B4-BE49-F238E27FC236}">
                  <a16:creationId xmlns:a16="http://schemas.microsoft.com/office/drawing/2014/main" id="{D8A1D82B-DD52-465B-9F04-7E7C4135D563}"/>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a:extLst>
                <a:ext uri="{FF2B5EF4-FFF2-40B4-BE49-F238E27FC236}">
                  <a16:creationId xmlns:a16="http://schemas.microsoft.com/office/drawing/2014/main" id="{2C43E66D-193F-44F5-BC12-F49C22EF36BE}"/>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Figura a mano libera: forma 6">
            <a:extLst>
              <a:ext uri="{FF2B5EF4-FFF2-40B4-BE49-F238E27FC236}">
                <a16:creationId xmlns:a16="http://schemas.microsoft.com/office/drawing/2014/main" id="{547D5B8F-A5D6-45C6-9962-35E4D49B9819}"/>
              </a:ext>
            </a:extLst>
          </p:cNvPr>
          <p:cNvSpPr/>
          <p:nvPr/>
        </p:nvSpPr>
        <p:spPr>
          <a:xfrm>
            <a:off x="6911163" y="1084521"/>
            <a:ext cx="53545" cy="725713"/>
          </a:xfrm>
          <a:custGeom>
            <a:avLst/>
            <a:gdLst>
              <a:gd name="connsiteX0" fmla="*/ 0 w 53545"/>
              <a:gd name="connsiteY0" fmla="*/ 0 h 725713"/>
              <a:gd name="connsiteX1" fmla="*/ 21265 w 53545"/>
              <a:gd name="connsiteY1" fmla="*/ 499730 h 725713"/>
              <a:gd name="connsiteX2" fmla="*/ 31897 w 53545"/>
              <a:gd name="connsiteY2" fmla="*/ 669851 h 725713"/>
              <a:gd name="connsiteX3" fmla="*/ 53163 w 53545"/>
              <a:gd name="connsiteY3" fmla="*/ 712381 h 725713"/>
            </a:gdLst>
            <a:ahLst/>
            <a:cxnLst>
              <a:cxn ang="0">
                <a:pos x="connsiteX0" y="connsiteY0"/>
              </a:cxn>
              <a:cxn ang="0">
                <a:pos x="connsiteX1" y="connsiteY1"/>
              </a:cxn>
              <a:cxn ang="0">
                <a:pos x="connsiteX2" y="connsiteY2"/>
              </a:cxn>
              <a:cxn ang="0">
                <a:pos x="connsiteX3" y="connsiteY3"/>
              </a:cxn>
            </a:cxnLst>
            <a:rect l="l" t="t" r="r" b="b"/>
            <a:pathLst>
              <a:path w="53545" h="725713">
                <a:moveTo>
                  <a:pt x="0" y="0"/>
                </a:moveTo>
                <a:cubicBezTo>
                  <a:pt x="23312" y="349692"/>
                  <a:pt x="-1962" y="-57720"/>
                  <a:pt x="21265" y="499730"/>
                </a:cubicBezTo>
                <a:cubicBezTo>
                  <a:pt x="23630" y="556498"/>
                  <a:pt x="22556" y="613806"/>
                  <a:pt x="31897" y="669851"/>
                </a:cubicBezTo>
                <a:cubicBezTo>
                  <a:pt x="58175" y="827519"/>
                  <a:pt x="53163" y="588186"/>
                  <a:pt x="53163" y="71238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95797BF1-07EE-49A8-A66A-A8CCF47D242D}"/>
              </a:ext>
            </a:extLst>
          </p:cNvPr>
          <p:cNvSpPr txBox="1"/>
          <p:nvPr/>
        </p:nvSpPr>
        <p:spPr>
          <a:xfrm>
            <a:off x="905522" y="2890648"/>
            <a:ext cx="1045347" cy="646331"/>
          </a:xfrm>
          <a:prstGeom prst="rect">
            <a:avLst/>
          </a:prstGeom>
          <a:noFill/>
        </p:spPr>
        <p:txBody>
          <a:bodyPr wrap="square" rtlCol="0">
            <a:spAutoFit/>
          </a:bodyPr>
          <a:lstStyle/>
          <a:p>
            <a:r>
              <a:rPr lang="it-IT" sz="1200">
                <a:solidFill>
                  <a:schemeClr val="accent1"/>
                </a:solidFill>
                <a:latin typeface="Arial Black" panose="020B0A04020102020204" pitchFamily="34" charset="0"/>
              </a:rPr>
              <a:t>STAZIONE VIGNA CLARA</a:t>
            </a:r>
          </a:p>
        </p:txBody>
      </p:sp>
      <p:sp>
        <p:nvSpPr>
          <p:cNvPr id="45" name="Freccia destra rientrata 44">
            <a:extLst>
              <a:ext uri="{FF2B5EF4-FFF2-40B4-BE49-F238E27FC236}">
                <a16:creationId xmlns:a16="http://schemas.microsoft.com/office/drawing/2014/main" id="{21382BBE-5D01-4201-9BA3-A102A4583DB8}"/>
              </a:ext>
            </a:extLst>
          </p:cNvPr>
          <p:cNvSpPr/>
          <p:nvPr/>
        </p:nvSpPr>
        <p:spPr>
          <a:xfrm rot="1796098">
            <a:off x="8838821" y="5621136"/>
            <a:ext cx="1007886" cy="565938"/>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accent1"/>
                </a:solidFill>
                <a:effectLst>
                  <a:outerShdw blurRad="38100" dist="25400" dir="5400000" algn="ctr" rotWithShape="0">
                    <a:srgbClr val="6E747A">
                      <a:alpha val="43000"/>
                    </a:srgbClr>
                  </a:outerShdw>
                </a:effectLst>
              </a:rPr>
              <a:t>Tiburtina</a:t>
            </a:r>
          </a:p>
        </p:txBody>
      </p:sp>
      <p:sp>
        <p:nvSpPr>
          <p:cNvPr id="5" name="Figura a mano libera: forma 4">
            <a:extLst>
              <a:ext uri="{FF2B5EF4-FFF2-40B4-BE49-F238E27FC236}">
                <a16:creationId xmlns:a16="http://schemas.microsoft.com/office/drawing/2014/main" id="{C31FE3EC-374C-4B91-870B-F9340A974D8C}"/>
              </a:ext>
            </a:extLst>
          </p:cNvPr>
          <p:cNvSpPr/>
          <p:nvPr/>
        </p:nvSpPr>
        <p:spPr>
          <a:xfrm>
            <a:off x="4050323" y="1131277"/>
            <a:ext cx="1512277" cy="3176954"/>
          </a:xfrm>
          <a:custGeom>
            <a:avLst/>
            <a:gdLst>
              <a:gd name="connsiteX0" fmla="*/ 334108 w 1512277"/>
              <a:gd name="connsiteY0" fmla="*/ 0 h 3176954"/>
              <a:gd name="connsiteX1" fmla="*/ 328246 w 1512277"/>
              <a:gd name="connsiteY1" fmla="*/ 87923 h 3176954"/>
              <a:gd name="connsiteX2" fmla="*/ 322385 w 1512277"/>
              <a:gd name="connsiteY2" fmla="*/ 105508 h 3176954"/>
              <a:gd name="connsiteX3" fmla="*/ 287215 w 1512277"/>
              <a:gd name="connsiteY3" fmla="*/ 152400 h 3176954"/>
              <a:gd name="connsiteX4" fmla="*/ 263769 w 1512277"/>
              <a:gd name="connsiteY4" fmla="*/ 187569 h 3176954"/>
              <a:gd name="connsiteX5" fmla="*/ 246185 w 1512277"/>
              <a:gd name="connsiteY5" fmla="*/ 228600 h 3176954"/>
              <a:gd name="connsiteX6" fmla="*/ 228600 w 1512277"/>
              <a:gd name="connsiteY6" fmla="*/ 263769 h 3176954"/>
              <a:gd name="connsiteX7" fmla="*/ 211015 w 1512277"/>
              <a:gd name="connsiteY7" fmla="*/ 304800 h 3176954"/>
              <a:gd name="connsiteX8" fmla="*/ 187569 w 1512277"/>
              <a:gd name="connsiteY8" fmla="*/ 339969 h 3176954"/>
              <a:gd name="connsiteX9" fmla="*/ 175846 w 1512277"/>
              <a:gd name="connsiteY9" fmla="*/ 357554 h 3176954"/>
              <a:gd name="connsiteX10" fmla="*/ 164123 w 1512277"/>
              <a:gd name="connsiteY10" fmla="*/ 375138 h 3176954"/>
              <a:gd name="connsiteX11" fmla="*/ 134815 w 1512277"/>
              <a:gd name="connsiteY11" fmla="*/ 427892 h 3176954"/>
              <a:gd name="connsiteX12" fmla="*/ 123092 w 1512277"/>
              <a:gd name="connsiteY12" fmla="*/ 445477 h 3176954"/>
              <a:gd name="connsiteX13" fmla="*/ 111369 w 1512277"/>
              <a:gd name="connsiteY13" fmla="*/ 474785 h 3176954"/>
              <a:gd name="connsiteX14" fmla="*/ 99646 w 1512277"/>
              <a:gd name="connsiteY14" fmla="*/ 509954 h 3176954"/>
              <a:gd name="connsiteX15" fmla="*/ 87923 w 1512277"/>
              <a:gd name="connsiteY15" fmla="*/ 533400 h 3176954"/>
              <a:gd name="connsiteX16" fmla="*/ 82062 w 1512277"/>
              <a:gd name="connsiteY16" fmla="*/ 592015 h 3176954"/>
              <a:gd name="connsiteX17" fmla="*/ 76200 w 1512277"/>
              <a:gd name="connsiteY17" fmla="*/ 615461 h 3176954"/>
              <a:gd name="connsiteX18" fmla="*/ 70339 w 1512277"/>
              <a:gd name="connsiteY18" fmla="*/ 656492 h 3176954"/>
              <a:gd name="connsiteX19" fmla="*/ 46892 w 1512277"/>
              <a:gd name="connsiteY19" fmla="*/ 709246 h 3176954"/>
              <a:gd name="connsiteX20" fmla="*/ 23446 w 1512277"/>
              <a:gd name="connsiteY20" fmla="*/ 762000 h 3176954"/>
              <a:gd name="connsiteX21" fmla="*/ 17585 w 1512277"/>
              <a:gd name="connsiteY21" fmla="*/ 832338 h 3176954"/>
              <a:gd name="connsiteX22" fmla="*/ 11723 w 1512277"/>
              <a:gd name="connsiteY22" fmla="*/ 873369 h 3176954"/>
              <a:gd name="connsiteX23" fmla="*/ 0 w 1512277"/>
              <a:gd name="connsiteY23" fmla="*/ 973015 h 3176954"/>
              <a:gd name="connsiteX24" fmla="*/ 5862 w 1512277"/>
              <a:gd name="connsiteY24" fmla="*/ 1078523 h 3176954"/>
              <a:gd name="connsiteX25" fmla="*/ 17585 w 1512277"/>
              <a:gd name="connsiteY25" fmla="*/ 1096108 h 3176954"/>
              <a:gd name="connsiteX26" fmla="*/ 23446 w 1512277"/>
              <a:gd name="connsiteY26" fmla="*/ 1119554 h 3176954"/>
              <a:gd name="connsiteX27" fmla="*/ 35169 w 1512277"/>
              <a:gd name="connsiteY27" fmla="*/ 1154723 h 3176954"/>
              <a:gd name="connsiteX28" fmla="*/ 58615 w 1512277"/>
              <a:gd name="connsiteY28" fmla="*/ 1225061 h 3176954"/>
              <a:gd name="connsiteX29" fmla="*/ 64477 w 1512277"/>
              <a:gd name="connsiteY29" fmla="*/ 1242646 h 3176954"/>
              <a:gd name="connsiteX30" fmla="*/ 70339 w 1512277"/>
              <a:gd name="connsiteY30" fmla="*/ 1260231 h 3176954"/>
              <a:gd name="connsiteX31" fmla="*/ 76200 w 1512277"/>
              <a:gd name="connsiteY31" fmla="*/ 1289538 h 3176954"/>
              <a:gd name="connsiteX32" fmla="*/ 99646 w 1512277"/>
              <a:gd name="connsiteY32" fmla="*/ 1354015 h 3176954"/>
              <a:gd name="connsiteX33" fmla="*/ 111369 w 1512277"/>
              <a:gd name="connsiteY33" fmla="*/ 1395046 h 3176954"/>
              <a:gd name="connsiteX34" fmla="*/ 128954 w 1512277"/>
              <a:gd name="connsiteY34" fmla="*/ 1453661 h 3176954"/>
              <a:gd name="connsiteX35" fmla="*/ 140677 w 1512277"/>
              <a:gd name="connsiteY35" fmla="*/ 1488831 h 3176954"/>
              <a:gd name="connsiteX36" fmla="*/ 164123 w 1512277"/>
              <a:gd name="connsiteY36" fmla="*/ 1535723 h 3176954"/>
              <a:gd name="connsiteX37" fmla="*/ 181708 w 1512277"/>
              <a:gd name="connsiteY37" fmla="*/ 1582615 h 3176954"/>
              <a:gd name="connsiteX38" fmla="*/ 193431 w 1512277"/>
              <a:gd name="connsiteY38" fmla="*/ 1600200 h 3176954"/>
              <a:gd name="connsiteX39" fmla="*/ 216877 w 1512277"/>
              <a:gd name="connsiteY39" fmla="*/ 1658815 h 3176954"/>
              <a:gd name="connsiteX40" fmla="*/ 222739 w 1512277"/>
              <a:gd name="connsiteY40" fmla="*/ 1676400 h 3176954"/>
              <a:gd name="connsiteX41" fmla="*/ 240323 w 1512277"/>
              <a:gd name="connsiteY41" fmla="*/ 1693985 h 3176954"/>
              <a:gd name="connsiteX42" fmla="*/ 275492 w 1512277"/>
              <a:gd name="connsiteY42" fmla="*/ 1746738 h 3176954"/>
              <a:gd name="connsiteX43" fmla="*/ 293077 w 1512277"/>
              <a:gd name="connsiteY43" fmla="*/ 1770185 h 3176954"/>
              <a:gd name="connsiteX44" fmla="*/ 310662 w 1512277"/>
              <a:gd name="connsiteY44" fmla="*/ 1781908 h 3176954"/>
              <a:gd name="connsiteX45" fmla="*/ 328246 w 1512277"/>
              <a:gd name="connsiteY45" fmla="*/ 1799492 h 3176954"/>
              <a:gd name="connsiteX46" fmla="*/ 345831 w 1512277"/>
              <a:gd name="connsiteY46" fmla="*/ 1805354 h 3176954"/>
              <a:gd name="connsiteX47" fmla="*/ 381000 w 1512277"/>
              <a:gd name="connsiteY47" fmla="*/ 1822938 h 3176954"/>
              <a:gd name="connsiteX48" fmla="*/ 416169 w 1512277"/>
              <a:gd name="connsiteY48" fmla="*/ 1852246 h 3176954"/>
              <a:gd name="connsiteX49" fmla="*/ 433754 w 1512277"/>
              <a:gd name="connsiteY49" fmla="*/ 1858108 h 3176954"/>
              <a:gd name="connsiteX50" fmla="*/ 445477 w 1512277"/>
              <a:gd name="connsiteY50" fmla="*/ 1875692 h 3176954"/>
              <a:gd name="connsiteX51" fmla="*/ 480646 w 1512277"/>
              <a:gd name="connsiteY51" fmla="*/ 1887415 h 3176954"/>
              <a:gd name="connsiteX52" fmla="*/ 539262 w 1512277"/>
              <a:gd name="connsiteY52" fmla="*/ 1922585 h 3176954"/>
              <a:gd name="connsiteX53" fmla="*/ 556846 w 1512277"/>
              <a:gd name="connsiteY53" fmla="*/ 1934308 h 3176954"/>
              <a:gd name="connsiteX54" fmla="*/ 580292 w 1512277"/>
              <a:gd name="connsiteY54" fmla="*/ 1946031 h 3176954"/>
              <a:gd name="connsiteX55" fmla="*/ 615462 w 1512277"/>
              <a:gd name="connsiteY55" fmla="*/ 1969477 h 3176954"/>
              <a:gd name="connsiteX56" fmla="*/ 656492 w 1512277"/>
              <a:gd name="connsiteY56" fmla="*/ 1987061 h 3176954"/>
              <a:gd name="connsiteX57" fmla="*/ 668215 w 1512277"/>
              <a:gd name="connsiteY57" fmla="*/ 1998785 h 3176954"/>
              <a:gd name="connsiteX58" fmla="*/ 685800 w 1512277"/>
              <a:gd name="connsiteY58" fmla="*/ 2004646 h 3176954"/>
              <a:gd name="connsiteX59" fmla="*/ 709246 w 1512277"/>
              <a:gd name="connsiteY59" fmla="*/ 2016369 h 3176954"/>
              <a:gd name="connsiteX60" fmla="*/ 744415 w 1512277"/>
              <a:gd name="connsiteY60" fmla="*/ 2033954 h 3176954"/>
              <a:gd name="connsiteX61" fmla="*/ 773723 w 1512277"/>
              <a:gd name="connsiteY61" fmla="*/ 2051538 h 3176954"/>
              <a:gd name="connsiteX62" fmla="*/ 791308 w 1512277"/>
              <a:gd name="connsiteY62" fmla="*/ 2063261 h 3176954"/>
              <a:gd name="connsiteX63" fmla="*/ 808892 w 1512277"/>
              <a:gd name="connsiteY63" fmla="*/ 2069123 h 3176954"/>
              <a:gd name="connsiteX64" fmla="*/ 844062 w 1512277"/>
              <a:gd name="connsiteY64" fmla="*/ 2092569 h 3176954"/>
              <a:gd name="connsiteX65" fmla="*/ 914400 w 1512277"/>
              <a:gd name="connsiteY65" fmla="*/ 2139461 h 3176954"/>
              <a:gd name="connsiteX66" fmla="*/ 949569 w 1512277"/>
              <a:gd name="connsiteY66" fmla="*/ 2162908 h 3176954"/>
              <a:gd name="connsiteX67" fmla="*/ 967154 w 1512277"/>
              <a:gd name="connsiteY67" fmla="*/ 2168769 h 3176954"/>
              <a:gd name="connsiteX68" fmla="*/ 1002323 w 1512277"/>
              <a:gd name="connsiteY68" fmla="*/ 2192215 h 3176954"/>
              <a:gd name="connsiteX69" fmla="*/ 1019908 w 1512277"/>
              <a:gd name="connsiteY69" fmla="*/ 2209800 h 3176954"/>
              <a:gd name="connsiteX70" fmla="*/ 1055077 w 1512277"/>
              <a:gd name="connsiteY70" fmla="*/ 2233246 h 3176954"/>
              <a:gd name="connsiteX71" fmla="*/ 1072662 w 1512277"/>
              <a:gd name="connsiteY71" fmla="*/ 2244969 h 3176954"/>
              <a:gd name="connsiteX72" fmla="*/ 1125415 w 1512277"/>
              <a:gd name="connsiteY72" fmla="*/ 2286000 h 3176954"/>
              <a:gd name="connsiteX73" fmla="*/ 1154723 w 1512277"/>
              <a:gd name="connsiteY73" fmla="*/ 2303585 h 3176954"/>
              <a:gd name="connsiteX74" fmla="*/ 1172308 w 1512277"/>
              <a:gd name="connsiteY74" fmla="*/ 2321169 h 3176954"/>
              <a:gd name="connsiteX75" fmla="*/ 1207477 w 1512277"/>
              <a:gd name="connsiteY75" fmla="*/ 2344615 h 3176954"/>
              <a:gd name="connsiteX76" fmla="*/ 1242646 w 1512277"/>
              <a:gd name="connsiteY76" fmla="*/ 2368061 h 3176954"/>
              <a:gd name="connsiteX77" fmla="*/ 1289539 w 1512277"/>
              <a:gd name="connsiteY77" fmla="*/ 2403231 h 3176954"/>
              <a:gd name="connsiteX78" fmla="*/ 1342292 w 1512277"/>
              <a:gd name="connsiteY78" fmla="*/ 2438400 h 3176954"/>
              <a:gd name="connsiteX79" fmla="*/ 1359877 w 1512277"/>
              <a:gd name="connsiteY79" fmla="*/ 2450123 h 3176954"/>
              <a:gd name="connsiteX80" fmla="*/ 1395046 w 1512277"/>
              <a:gd name="connsiteY80" fmla="*/ 2479431 h 3176954"/>
              <a:gd name="connsiteX81" fmla="*/ 1430215 w 1512277"/>
              <a:gd name="connsiteY81" fmla="*/ 2532185 h 3176954"/>
              <a:gd name="connsiteX82" fmla="*/ 1441939 w 1512277"/>
              <a:gd name="connsiteY82" fmla="*/ 2549769 h 3176954"/>
              <a:gd name="connsiteX83" fmla="*/ 1453662 w 1512277"/>
              <a:gd name="connsiteY83" fmla="*/ 2567354 h 3176954"/>
              <a:gd name="connsiteX84" fmla="*/ 1459523 w 1512277"/>
              <a:gd name="connsiteY84" fmla="*/ 2584938 h 3176954"/>
              <a:gd name="connsiteX85" fmla="*/ 1488831 w 1512277"/>
              <a:gd name="connsiteY85" fmla="*/ 2637692 h 3176954"/>
              <a:gd name="connsiteX86" fmla="*/ 1500554 w 1512277"/>
              <a:gd name="connsiteY86" fmla="*/ 2708031 h 3176954"/>
              <a:gd name="connsiteX87" fmla="*/ 1512277 w 1512277"/>
              <a:gd name="connsiteY87" fmla="*/ 2749061 h 3176954"/>
              <a:gd name="connsiteX88" fmla="*/ 1506415 w 1512277"/>
              <a:gd name="connsiteY88" fmla="*/ 2936631 h 3176954"/>
              <a:gd name="connsiteX89" fmla="*/ 1500554 w 1512277"/>
              <a:gd name="connsiteY89" fmla="*/ 2965938 h 3176954"/>
              <a:gd name="connsiteX90" fmla="*/ 1482969 w 1512277"/>
              <a:gd name="connsiteY90" fmla="*/ 2989385 h 3176954"/>
              <a:gd name="connsiteX91" fmla="*/ 1477108 w 1512277"/>
              <a:gd name="connsiteY91" fmla="*/ 3012831 h 3176954"/>
              <a:gd name="connsiteX92" fmla="*/ 1465385 w 1512277"/>
              <a:gd name="connsiteY92" fmla="*/ 3048000 h 3176954"/>
              <a:gd name="connsiteX93" fmla="*/ 1471246 w 1512277"/>
              <a:gd name="connsiteY93" fmla="*/ 3176954 h 31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12277" h="3176954">
                <a:moveTo>
                  <a:pt x="334108" y="0"/>
                </a:moveTo>
                <a:cubicBezTo>
                  <a:pt x="332154" y="29308"/>
                  <a:pt x="331490" y="58730"/>
                  <a:pt x="328246" y="87923"/>
                </a:cubicBezTo>
                <a:cubicBezTo>
                  <a:pt x="327564" y="94064"/>
                  <a:pt x="325386" y="100107"/>
                  <a:pt x="322385" y="105508"/>
                </a:cubicBezTo>
                <a:cubicBezTo>
                  <a:pt x="273426" y="193637"/>
                  <a:pt x="317707" y="111745"/>
                  <a:pt x="287215" y="152400"/>
                </a:cubicBezTo>
                <a:cubicBezTo>
                  <a:pt x="278761" y="163671"/>
                  <a:pt x="263769" y="187569"/>
                  <a:pt x="263769" y="187569"/>
                </a:cubicBezTo>
                <a:cubicBezTo>
                  <a:pt x="251572" y="236362"/>
                  <a:pt x="266423" y="188123"/>
                  <a:pt x="246185" y="228600"/>
                </a:cubicBezTo>
                <a:cubicBezTo>
                  <a:pt x="221920" y="277130"/>
                  <a:pt x="262192" y="213382"/>
                  <a:pt x="228600" y="263769"/>
                </a:cubicBezTo>
                <a:cubicBezTo>
                  <a:pt x="222535" y="281965"/>
                  <a:pt x="221883" y="286687"/>
                  <a:pt x="211015" y="304800"/>
                </a:cubicBezTo>
                <a:cubicBezTo>
                  <a:pt x="203766" y="316881"/>
                  <a:pt x="195384" y="328246"/>
                  <a:pt x="187569" y="339969"/>
                </a:cubicBezTo>
                <a:lnTo>
                  <a:pt x="175846" y="357554"/>
                </a:lnTo>
                <a:lnTo>
                  <a:pt x="164123" y="375138"/>
                </a:lnTo>
                <a:cubicBezTo>
                  <a:pt x="153807" y="406090"/>
                  <a:pt x="161690" y="387580"/>
                  <a:pt x="134815" y="427892"/>
                </a:cubicBezTo>
                <a:cubicBezTo>
                  <a:pt x="130907" y="433754"/>
                  <a:pt x="125708" y="438936"/>
                  <a:pt x="123092" y="445477"/>
                </a:cubicBezTo>
                <a:cubicBezTo>
                  <a:pt x="119184" y="455246"/>
                  <a:pt x="114965" y="464897"/>
                  <a:pt x="111369" y="474785"/>
                </a:cubicBezTo>
                <a:cubicBezTo>
                  <a:pt x="107146" y="486398"/>
                  <a:pt x="105172" y="498901"/>
                  <a:pt x="99646" y="509954"/>
                </a:cubicBezTo>
                <a:lnTo>
                  <a:pt x="87923" y="533400"/>
                </a:lnTo>
                <a:cubicBezTo>
                  <a:pt x="85969" y="552938"/>
                  <a:pt x="84839" y="572577"/>
                  <a:pt x="82062" y="592015"/>
                </a:cubicBezTo>
                <a:cubicBezTo>
                  <a:pt x="80923" y="599990"/>
                  <a:pt x="77641" y="607535"/>
                  <a:pt x="76200" y="615461"/>
                </a:cubicBezTo>
                <a:cubicBezTo>
                  <a:pt x="73729" y="629054"/>
                  <a:pt x="73446" y="643030"/>
                  <a:pt x="70339" y="656492"/>
                </a:cubicBezTo>
                <a:cubicBezTo>
                  <a:pt x="62954" y="688494"/>
                  <a:pt x="61726" y="686995"/>
                  <a:pt x="46892" y="709246"/>
                </a:cubicBezTo>
                <a:cubicBezTo>
                  <a:pt x="32941" y="751098"/>
                  <a:pt x="42023" y="734133"/>
                  <a:pt x="23446" y="762000"/>
                </a:cubicBezTo>
                <a:cubicBezTo>
                  <a:pt x="21492" y="785446"/>
                  <a:pt x="20048" y="808940"/>
                  <a:pt x="17585" y="832338"/>
                </a:cubicBezTo>
                <a:cubicBezTo>
                  <a:pt x="16139" y="846078"/>
                  <a:pt x="13249" y="859638"/>
                  <a:pt x="11723" y="873369"/>
                </a:cubicBezTo>
                <a:cubicBezTo>
                  <a:pt x="160" y="977435"/>
                  <a:pt x="11958" y="901275"/>
                  <a:pt x="0" y="973015"/>
                </a:cubicBezTo>
                <a:cubicBezTo>
                  <a:pt x="1954" y="1008184"/>
                  <a:pt x="881" y="1043653"/>
                  <a:pt x="5862" y="1078523"/>
                </a:cubicBezTo>
                <a:cubicBezTo>
                  <a:pt x="6858" y="1085497"/>
                  <a:pt x="14810" y="1089633"/>
                  <a:pt x="17585" y="1096108"/>
                </a:cubicBezTo>
                <a:cubicBezTo>
                  <a:pt x="20758" y="1103513"/>
                  <a:pt x="21131" y="1111838"/>
                  <a:pt x="23446" y="1119554"/>
                </a:cubicBezTo>
                <a:cubicBezTo>
                  <a:pt x="26997" y="1131390"/>
                  <a:pt x="31261" y="1143000"/>
                  <a:pt x="35169" y="1154723"/>
                </a:cubicBezTo>
                <a:lnTo>
                  <a:pt x="58615" y="1225061"/>
                </a:lnTo>
                <a:lnTo>
                  <a:pt x="64477" y="1242646"/>
                </a:lnTo>
                <a:cubicBezTo>
                  <a:pt x="66431" y="1248508"/>
                  <a:pt x="69127" y="1254172"/>
                  <a:pt x="70339" y="1260231"/>
                </a:cubicBezTo>
                <a:cubicBezTo>
                  <a:pt x="72293" y="1270000"/>
                  <a:pt x="73337" y="1279996"/>
                  <a:pt x="76200" y="1289538"/>
                </a:cubicBezTo>
                <a:cubicBezTo>
                  <a:pt x="93689" y="1347835"/>
                  <a:pt x="83214" y="1288293"/>
                  <a:pt x="99646" y="1354015"/>
                </a:cubicBezTo>
                <a:cubicBezTo>
                  <a:pt x="117971" y="1427310"/>
                  <a:pt x="94551" y="1336183"/>
                  <a:pt x="111369" y="1395046"/>
                </a:cubicBezTo>
                <a:cubicBezTo>
                  <a:pt x="129084" y="1457050"/>
                  <a:pt x="101099" y="1370094"/>
                  <a:pt x="128954" y="1453661"/>
                </a:cubicBezTo>
                <a:lnTo>
                  <a:pt x="140677" y="1488831"/>
                </a:lnTo>
                <a:cubicBezTo>
                  <a:pt x="148492" y="1504462"/>
                  <a:pt x="158596" y="1519144"/>
                  <a:pt x="164123" y="1535723"/>
                </a:cubicBezTo>
                <a:cubicBezTo>
                  <a:pt x="169196" y="1550941"/>
                  <a:pt x="174700" y="1568598"/>
                  <a:pt x="181708" y="1582615"/>
                </a:cubicBezTo>
                <a:cubicBezTo>
                  <a:pt x="184859" y="1588916"/>
                  <a:pt x="189523" y="1594338"/>
                  <a:pt x="193431" y="1600200"/>
                </a:cubicBezTo>
                <a:cubicBezTo>
                  <a:pt x="220112" y="1680243"/>
                  <a:pt x="191005" y="1598447"/>
                  <a:pt x="216877" y="1658815"/>
                </a:cubicBezTo>
                <a:cubicBezTo>
                  <a:pt x="219311" y="1664494"/>
                  <a:pt x="219312" y="1671259"/>
                  <a:pt x="222739" y="1676400"/>
                </a:cubicBezTo>
                <a:cubicBezTo>
                  <a:pt x="227337" y="1683297"/>
                  <a:pt x="235234" y="1687442"/>
                  <a:pt x="240323" y="1693985"/>
                </a:cubicBezTo>
                <a:cubicBezTo>
                  <a:pt x="281326" y="1746704"/>
                  <a:pt x="249129" y="1711587"/>
                  <a:pt x="275492" y="1746738"/>
                </a:cubicBezTo>
                <a:cubicBezTo>
                  <a:pt x="281354" y="1754554"/>
                  <a:pt x="286169" y="1763277"/>
                  <a:pt x="293077" y="1770185"/>
                </a:cubicBezTo>
                <a:cubicBezTo>
                  <a:pt x="298058" y="1775166"/>
                  <a:pt x="305250" y="1777398"/>
                  <a:pt x="310662" y="1781908"/>
                </a:cubicBezTo>
                <a:cubicBezTo>
                  <a:pt x="317030" y="1787215"/>
                  <a:pt x="321349" y="1794894"/>
                  <a:pt x="328246" y="1799492"/>
                </a:cubicBezTo>
                <a:cubicBezTo>
                  <a:pt x="333387" y="1802919"/>
                  <a:pt x="340305" y="1802591"/>
                  <a:pt x="345831" y="1805354"/>
                </a:cubicBezTo>
                <a:cubicBezTo>
                  <a:pt x="391274" y="1828076"/>
                  <a:pt x="336806" y="1808208"/>
                  <a:pt x="381000" y="1822938"/>
                </a:cubicBezTo>
                <a:cubicBezTo>
                  <a:pt x="393963" y="1835901"/>
                  <a:pt x="399849" y="1844086"/>
                  <a:pt x="416169" y="1852246"/>
                </a:cubicBezTo>
                <a:cubicBezTo>
                  <a:pt x="421695" y="1855009"/>
                  <a:pt x="427892" y="1856154"/>
                  <a:pt x="433754" y="1858108"/>
                </a:cubicBezTo>
                <a:cubicBezTo>
                  <a:pt x="437662" y="1863969"/>
                  <a:pt x="439503" y="1871958"/>
                  <a:pt x="445477" y="1875692"/>
                </a:cubicBezTo>
                <a:cubicBezTo>
                  <a:pt x="455956" y="1882241"/>
                  <a:pt x="480646" y="1887415"/>
                  <a:pt x="480646" y="1887415"/>
                </a:cubicBezTo>
                <a:cubicBezTo>
                  <a:pt x="566684" y="1944774"/>
                  <a:pt x="476173" y="1886533"/>
                  <a:pt x="539262" y="1922585"/>
                </a:cubicBezTo>
                <a:cubicBezTo>
                  <a:pt x="545378" y="1926080"/>
                  <a:pt x="550730" y="1930813"/>
                  <a:pt x="556846" y="1934308"/>
                </a:cubicBezTo>
                <a:cubicBezTo>
                  <a:pt x="564433" y="1938643"/>
                  <a:pt x="572799" y="1941535"/>
                  <a:pt x="580292" y="1946031"/>
                </a:cubicBezTo>
                <a:cubicBezTo>
                  <a:pt x="592374" y="1953280"/>
                  <a:pt x="602095" y="1965022"/>
                  <a:pt x="615462" y="1969477"/>
                </a:cubicBezTo>
                <a:cubicBezTo>
                  <a:pt x="641335" y="1978101"/>
                  <a:pt x="627520" y="1972575"/>
                  <a:pt x="656492" y="1987061"/>
                </a:cubicBezTo>
                <a:cubicBezTo>
                  <a:pt x="660400" y="1990969"/>
                  <a:pt x="663476" y="1995942"/>
                  <a:pt x="668215" y="1998785"/>
                </a:cubicBezTo>
                <a:cubicBezTo>
                  <a:pt x="673513" y="2001964"/>
                  <a:pt x="680121" y="2002212"/>
                  <a:pt x="685800" y="2004646"/>
                </a:cubicBezTo>
                <a:cubicBezTo>
                  <a:pt x="693831" y="2008088"/>
                  <a:pt x="701659" y="2012034"/>
                  <a:pt x="709246" y="2016369"/>
                </a:cubicBezTo>
                <a:cubicBezTo>
                  <a:pt x="741063" y="2034550"/>
                  <a:pt x="712175" y="2023206"/>
                  <a:pt x="744415" y="2033954"/>
                </a:cubicBezTo>
                <a:cubicBezTo>
                  <a:pt x="767315" y="2056852"/>
                  <a:pt x="743286" y="2036320"/>
                  <a:pt x="773723" y="2051538"/>
                </a:cubicBezTo>
                <a:cubicBezTo>
                  <a:pt x="780024" y="2054688"/>
                  <a:pt x="785007" y="2060110"/>
                  <a:pt x="791308" y="2063261"/>
                </a:cubicBezTo>
                <a:cubicBezTo>
                  <a:pt x="796834" y="2066024"/>
                  <a:pt x="803491" y="2066122"/>
                  <a:pt x="808892" y="2069123"/>
                </a:cubicBezTo>
                <a:cubicBezTo>
                  <a:pt x="821208" y="2075966"/>
                  <a:pt x="832339" y="2084754"/>
                  <a:pt x="844062" y="2092569"/>
                </a:cubicBezTo>
                <a:lnTo>
                  <a:pt x="914400" y="2139461"/>
                </a:lnTo>
                <a:lnTo>
                  <a:pt x="949569" y="2162908"/>
                </a:lnTo>
                <a:lnTo>
                  <a:pt x="967154" y="2168769"/>
                </a:lnTo>
                <a:cubicBezTo>
                  <a:pt x="1023254" y="2224869"/>
                  <a:pt x="951425" y="2158283"/>
                  <a:pt x="1002323" y="2192215"/>
                </a:cubicBezTo>
                <a:cubicBezTo>
                  <a:pt x="1009220" y="2196813"/>
                  <a:pt x="1013365" y="2204711"/>
                  <a:pt x="1019908" y="2209800"/>
                </a:cubicBezTo>
                <a:cubicBezTo>
                  <a:pt x="1031029" y="2218450"/>
                  <a:pt x="1043354" y="2225431"/>
                  <a:pt x="1055077" y="2233246"/>
                </a:cubicBezTo>
                <a:cubicBezTo>
                  <a:pt x="1060939" y="2237154"/>
                  <a:pt x="1067681" y="2239988"/>
                  <a:pt x="1072662" y="2244969"/>
                </a:cubicBezTo>
                <a:cubicBezTo>
                  <a:pt x="1112200" y="2284507"/>
                  <a:pt x="1092103" y="2274895"/>
                  <a:pt x="1125415" y="2286000"/>
                </a:cubicBezTo>
                <a:cubicBezTo>
                  <a:pt x="1161929" y="2322511"/>
                  <a:pt x="1109066" y="2273147"/>
                  <a:pt x="1154723" y="2303585"/>
                </a:cubicBezTo>
                <a:cubicBezTo>
                  <a:pt x="1161620" y="2308183"/>
                  <a:pt x="1165765" y="2316080"/>
                  <a:pt x="1172308" y="2321169"/>
                </a:cubicBezTo>
                <a:cubicBezTo>
                  <a:pt x="1183430" y="2329819"/>
                  <a:pt x="1197514" y="2334652"/>
                  <a:pt x="1207477" y="2344615"/>
                </a:cubicBezTo>
                <a:cubicBezTo>
                  <a:pt x="1229431" y="2366569"/>
                  <a:pt x="1217198" y="2359579"/>
                  <a:pt x="1242646" y="2368061"/>
                </a:cubicBezTo>
                <a:cubicBezTo>
                  <a:pt x="1264332" y="2389749"/>
                  <a:pt x="1249769" y="2376718"/>
                  <a:pt x="1289539" y="2403231"/>
                </a:cubicBezTo>
                <a:lnTo>
                  <a:pt x="1342292" y="2438400"/>
                </a:lnTo>
                <a:cubicBezTo>
                  <a:pt x="1348154" y="2442308"/>
                  <a:pt x="1354896" y="2445142"/>
                  <a:pt x="1359877" y="2450123"/>
                </a:cubicBezTo>
                <a:cubicBezTo>
                  <a:pt x="1382443" y="2472689"/>
                  <a:pt x="1370565" y="2463110"/>
                  <a:pt x="1395046" y="2479431"/>
                </a:cubicBezTo>
                <a:lnTo>
                  <a:pt x="1430215" y="2532185"/>
                </a:lnTo>
                <a:lnTo>
                  <a:pt x="1441939" y="2549769"/>
                </a:lnTo>
                <a:lnTo>
                  <a:pt x="1453662" y="2567354"/>
                </a:lnTo>
                <a:cubicBezTo>
                  <a:pt x="1455616" y="2573215"/>
                  <a:pt x="1456523" y="2579537"/>
                  <a:pt x="1459523" y="2584938"/>
                </a:cubicBezTo>
                <a:cubicBezTo>
                  <a:pt x="1484214" y="2629383"/>
                  <a:pt x="1479470" y="2604929"/>
                  <a:pt x="1488831" y="2637692"/>
                </a:cubicBezTo>
                <a:cubicBezTo>
                  <a:pt x="1499381" y="2674615"/>
                  <a:pt x="1491995" y="2656674"/>
                  <a:pt x="1500554" y="2708031"/>
                </a:cubicBezTo>
                <a:cubicBezTo>
                  <a:pt x="1503008" y="2722758"/>
                  <a:pt x="1507629" y="2735119"/>
                  <a:pt x="1512277" y="2749061"/>
                </a:cubicBezTo>
                <a:cubicBezTo>
                  <a:pt x="1510323" y="2811584"/>
                  <a:pt x="1509791" y="2874168"/>
                  <a:pt x="1506415" y="2936631"/>
                </a:cubicBezTo>
                <a:cubicBezTo>
                  <a:pt x="1505877" y="2946579"/>
                  <a:pt x="1504600" y="2956834"/>
                  <a:pt x="1500554" y="2965938"/>
                </a:cubicBezTo>
                <a:cubicBezTo>
                  <a:pt x="1496586" y="2974866"/>
                  <a:pt x="1488831" y="2981569"/>
                  <a:pt x="1482969" y="2989385"/>
                </a:cubicBezTo>
                <a:cubicBezTo>
                  <a:pt x="1481015" y="2997200"/>
                  <a:pt x="1479423" y="3005115"/>
                  <a:pt x="1477108" y="3012831"/>
                </a:cubicBezTo>
                <a:cubicBezTo>
                  <a:pt x="1473557" y="3024667"/>
                  <a:pt x="1465385" y="3048000"/>
                  <a:pt x="1465385" y="3048000"/>
                </a:cubicBezTo>
                <a:cubicBezTo>
                  <a:pt x="1473579" y="3129945"/>
                  <a:pt x="1471246" y="3086979"/>
                  <a:pt x="1471246" y="317695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forma 5">
            <a:extLst>
              <a:ext uri="{FF2B5EF4-FFF2-40B4-BE49-F238E27FC236}">
                <a16:creationId xmlns:a16="http://schemas.microsoft.com/office/drawing/2014/main" id="{D27821D8-5E40-4F1E-9392-CDB358804E69}"/>
              </a:ext>
            </a:extLst>
          </p:cNvPr>
          <p:cNvSpPr/>
          <p:nvPr/>
        </p:nvSpPr>
        <p:spPr>
          <a:xfrm>
            <a:off x="4653530" y="4337538"/>
            <a:ext cx="961824" cy="1957754"/>
          </a:xfrm>
          <a:custGeom>
            <a:avLst/>
            <a:gdLst>
              <a:gd name="connsiteX0" fmla="*/ 897347 w 961824"/>
              <a:gd name="connsiteY0" fmla="*/ 0 h 1957754"/>
              <a:gd name="connsiteX1" fmla="*/ 903208 w 961824"/>
              <a:gd name="connsiteY1" fmla="*/ 58616 h 1957754"/>
              <a:gd name="connsiteX2" fmla="*/ 914932 w 961824"/>
              <a:gd name="connsiteY2" fmla="*/ 93785 h 1957754"/>
              <a:gd name="connsiteX3" fmla="*/ 926655 w 961824"/>
              <a:gd name="connsiteY3" fmla="*/ 134816 h 1957754"/>
              <a:gd name="connsiteX4" fmla="*/ 938378 w 961824"/>
              <a:gd name="connsiteY4" fmla="*/ 169985 h 1957754"/>
              <a:gd name="connsiteX5" fmla="*/ 944239 w 961824"/>
              <a:gd name="connsiteY5" fmla="*/ 193431 h 1957754"/>
              <a:gd name="connsiteX6" fmla="*/ 950101 w 961824"/>
              <a:gd name="connsiteY6" fmla="*/ 228600 h 1957754"/>
              <a:gd name="connsiteX7" fmla="*/ 961824 w 961824"/>
              <a:gd name="connsiteY7" fmla="*/ 263770 h 1957754"/>
              <a:gd name="connsiteX8" fmla="*/ 955962 w 961824"/>
              <a:gd name="connsiteY8" fmla="*/ 451339 h 1957754"/>
              <a:gd name="connsiteX9" fmla="*/ 944239 w 961824"/>
              <a:gd name="connsiteY9" fmla="*/ 586154 h 1957754"/>
              <a:gd name="connsiteX10" fmla="*/ 926655 w 961824"/>
              <a:gd name="connsiteY10" fmla="*/ 644770 h 1957754"/>
              <a:gd name="connsiteX11" fmla="*/ 920793 w 961824"/>
              <a:gd name="connsiteY11" fmla="*/ 674077 h 1957754"/>
              <a:gd name="connsiteX12" fmla="*/ 914932 w 961824"/>
              <a:gd name="connsiteY12" fmla="*/ 697524 h 1957754"/>
              <a:gd name="connsiteX13" fmla="*/ 903208 w 961824"/>
              <a:gd name="connsiteY13" fmla="*/ 832339 h 1957754"/>
              <a:gd name="connsiteX14" fmla="*/ 897347 w 961824"/>
              <a:gd name="connsiteY14" fmla="*/ 861647 h 1957754"/>
              <a:gd name="connsiteX15" fmla="*/ 885624 w 961824"/>
              <a:gd name="connsiteY15" fmla="*/ 879231 h 1957754"/>
              <a:gd name="connsiteX16" fmla="*/ 862178 w 961824"/>
              <a:gd name="connsiteY16" fmla="*/ 937847 h 1957754"/>
              <a:gd name="connsiteX17" fmla="*/ 856316 w 961824"/>
              <a:gd name="connsiteY17" fmla="*/ 967154 h 1957754"/>
              <a:gd name="connsiteX18" fmla="*/ 844593 w 961824"/>
              <a:gd name="connsiteY18" fmla="*/ 1002324 h 1957754"/>
              <a:gd name="connsiteX19" fmla="*/ 821147 w 961824"/>
              <a:gd name="connsiteY19" fmla="*/ 1049216 h 1957754"/>
              <a:gd name="connsiteX20" fmla="*/ 809424 w 961824"/>
              <a:gd name="connsiteY20" fmla="*/ 1084385 h 1957754"/>
              <a:gd name="connsiteX21" fmla="*/ 803562 w 961824"/>
              <a:gd name="connsiteY21" fmla="*/ 1101970 h 1957754"/>
              <a:gd name="connsiteX22" fmla="*/ 791839 w 961824"/>
              <a:gd name="connsiteY22" fmla="*/ 1119554 h 1957754"/>
              <a:gd name="connsiteX23" fmla="*/ 785978 w 961824"/>
              <a:gd name="connsiteY23" fmla="*/ 1137139 h 1957754"/>
              <a:gd name="connsiteX24" fmla="*/ 768393 w 961824"/>
              <a:gd name="connsiteY24" fmla="*/ 1154724 h 1957754"/>
              <a:gd name="connsiteX25" fmla="*/ 750808 w 961824"/>
              <a:gd name="connsiteY25" fmla="*/ 1201616 h 1957754"/>
              <a:gd name="connsiteX26" fmla="*/ 721501 w 961824"/>
              <a:gd name="connsiteY26" fmla="*/ 1260231 h 1957754"/>
              <a:gd name="connsiteX27" fmla="*/ 692193 w 961824"/>
              <a:gd name="connsiteY27" fmla="*/ 1301262 h 1957754"/>
              <a:gd name="connsiteX28" fmla="*/ 674608 w 961824"/>
              <a:gd name="connsiteY28" fmla="*/ 1312985 h 1957754"/>
              <a:gd name="connsiteX29" fmla="*/ 657024 w 961824"/>
              <a:gd name="connsiteY29" fmla="*/ 1330570 h 1957754"/>
              <a:gd name="connsiteX30" fmla="*/ 633578 w 961824"/>
              <a:gd name="connsiteY30" fmla="*/ 1365739 h 1957754"/>
              <a:gd name="connsiteX31" fmla="*/ 610132 w 961824"/>
              <a:gd name="connsiteY31" fmla="*/ 1400908 h 1957754"/>
              <a:gd name="connsiteX32" fmla="*/ 598408 w 961824"/>
              <a:gd name="connsiteY32" fmla="*/ 1412631 h 1957754"/>
              <a:gd name="connsiteX33" fmla="*/ 574962 w 961824"/>
              <a:gd name="connsiteY33" fmla="*/ 1447800 h 1957754"/>
              <a:gd name="connsiteX34" fmla="*/ 551516 w 961824"/>
              <a:gd name="connsiteY34" fmla="*/ 1477108 h 1957754"/>
              <a:gd name="connsiteX35" fmla="*/ 528070 w 961824"/>
              <a:gd name="connsiteY35" fmla="*/ 1512277 h 1957754"/>
              <a:gd name="connsiteX36" fmla="*/ 504624 w 961824"/>
              <a:gd name="connsiteY36" fmla="*/ 1547447 h 1957754"/>
              <a:gd name="connsiteX37" fmla="*/ 487039 w 961824"/>
              <a:gd name="connsiteY37" fmla="*/ 1565031 h 1957754"/>
              <a:gd name="connsiteX38" fmla="*/ 457732 w 961824"/>
              <a:gd name="connsiteY38" fmla="*/ 1611924 h 1957754"/>
              <a:gd name="connsiteX39" fmla="*/ 440147 w 961824"/>
              <a:gd name="connsiteY39" fmla="*/ 1629508 h 1957754"/>
              <a:gd name="connsiteX40" fmla="*/ 410839 w 961824"/>
              <a:gd name="connsiteY40" fmla="*/ 1670539 h 1957754"/>
              <a:gd name="connsiteX41" fmla="*/ 387393 w 961824"/>
              <a:gd name="connsiteY41" fmla="*/ 1688124 h 1957754"/>
              <a:gd name="connsiteX42" fmla="*/ 358085 w 961824"/>
              <a:gd name="connsiteY42" fmla="*/ 1711570 h 1957754"/>
              <a:gd name="connsiteX43" fmla="*/ 317055 w 961824"/>
              <a:gd name="connsiteY43" fmla="*/ 1746739 h 1957754"/>
              <a:gd name="connsiteX44" fmla="*/ 305332 w 961824"/>
              <a:gd name="connsiteY44" fmla="*/ 1764324 h 1957754"/>
              <a:gd name="connsiteX45" fmla="*/ 293608 w 961824"/>
              <a:gd name="connsiteY45" fmla="*/ 1776047 h 1957754"/>
              <a:gd name="connsiteX46" fmla="*/ 281885 w 961824"/>
              <a:gd name="connsiteY46" fmla="*/ 1793631 h 1957754"/>
              <a:gd name="connsiteX47" fmla="*/ 264301 w 961824"/>
              <a:gd name="connsiteY47" fmla="*/ 1799493 h 1957754"/>
              <a:gd name="connsiteX48" fmla="*/ 246716 w 961824"/>
              <a:gd name="connsiteY48" fmla="*/ 1817077 h 1957754"/>
              <a:gd name="connsiteX49" fmla="*/ 211547 w 961824"/>
              <a:gd name="connsiteY49" fmla="*/ 1828800 h 1957754"/>
              <a:gd name="connsiteX50" fmla="*/ 176378 w 961824"/>
              <a:gd name="connsiteY50" fmla="*/ 1852247 h 1957754"/>
              <a:gd name="connsiteX51" fmla="*/ 158793 w 961824"/>
              <a:gd name="connsiteY51" fmla="*/ 1863970 h 1957754"/>
              <a:gd name="connsiteX52" fmla="*/ 117762 w 961824"/>
              <a:gd name="connsiteY52" fmla="*/ 1881554 h 1957754"/>
              <a:gd name="connsiteX53" fmla="*/ 100178 w 961824"/>
              <a:gd name="connsiteY53" fmla="*/ 1893277 h 1957754"/>
              <a:gd name="connsiteX54" fmla="*/ 82593 w 961824"/>
              <a:gd name="connsiteY54" fmla="*/ 1899139 h 1957754"/>
              <a:gd name="connsiteX55" fmla="*/ 47424 w 961824"/>
              <a:gd name="connsiteY55" fmla="*/ 1922585 h 1957754"/>
              <a:gd name="connsiteX56" fmla="*/ 12255 w 961824"/>
              <a:gd name="connsiteY56" fmla="*/ 1940170 h 1957754"/>
              <a:gd name="connsiteX57" fmla="*/ 532 w 961824"/>
              <a:gd name="connsiteY57" fmla="*/ 1934308 h 19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61824" h="1957754">
                <a:moveTo>
                  <a:pt x="897347" y="0"/>
                </a:moveTo>
                <a:cubicBezTo>
                  <a:pt x="899301" y="19539"/>
                  <a:pt x="899589" y="39316"/>
                  <a:pt x="903208" y="58616"/>
                </a:cubicBezTo>
                <a:cubicBezTo>
                  <a:pt x="905485" y="70762"/>
                  <a:pt x="911024" y="82062"/>
                  <a:pt x="914932" y="93785"/>
                </a:cubicBezTo>
                <a:cubicBezTo>
                  <a:pt x="934618" y="152842"/>
                  <a:pt x="904590" y="61268"/>
                  <a:pt x="926655" y="134816"/>
                </a:cubicBezTo>
                <a:cubicBezTo>
                  <a:pt x="930206" y="146652"/>
                  <a:pt x="935381" y="157997"/>
                  <a:pt x="938378" y="169985"/>
                </a:cubicBezTo>
                <a:cubicBezTo>
                  <a:pt x="940332" y="177800"/>
                  <a:pt x="942659" y="185532"/>
                  <a:pt x="944239" y="193431"/>
                </a:cubicBezTo>
                <a:cubicBezTo>
                  <a:pt x="946570" y="205085"/>
                  <a:pt x="947218" y="217070"/>
                  <a:pt x="950101" y="228600"/>
                </a:cubicBezTo>
                <a:cubicBezTo>
                  <a:pt x="953098" y="240588"/>
                  <a:pt x="961824" y="263770"/>
                  <a:pt x="961824" y="263770"/>
                </a:cubicBezTo>
                <a:cubicBezTo>
                  <a:pt x="959870" y="326293"/>
                  <a:pt x="958413" y="388834"/>
                  <a:pt x="955962" y="451339"/>
                </a:cubicBezTo>
                <a:cubicBezTo>
                  <a:pt x="946569" y="690866"/>
                  <a:pt x="959792" y="500614"/>
                  <a:pt x="944239" y="586154"/>
                </a:cubicBezTo>
                <a:cubicBezTo>
                  <a:pt x="934809" y="638018"/>
                  <a:pt x="947353" y="613722"/>
                  <a:pt x="926655" y="644770"/>
                </a:cubicBezTo>
                <a:cubicBezTo>
                  <a:pt x="924701" y="654539"/>
                  <a:pt x="922954" y="664352"/>
                  <a:pt x="920793" y="674077"/>
                </a:cubicBezTo>
                <a:cubicBezTo>
                  <a:pt x="919045" y="681941"/>
                  <a:pt x="915696" y="689504"/>
                  <a:pt x="914932" y="697524"/>
                </a:cubicBezTo>
                <a:cubicBezTo>
                  <a:pt x="903015" y="822651"/>
                  <a:pt x="916454" y="759486"/>
                  <a:pt x="903208" y="832339"/>
                </a:cubicBezTo>
                <a:cubicBezTo>
                  <a:pt x="901426" y="842141"/>
                  <a:pt x="900845" y="852319"/>
                  <a:pt x="897347" y="861647"/>
                </a:cubicBezTo>
                <a:cubicBezTo>
                  <a:pt x="894874" y="868243"/>
                  <a:pt x="889532" y="873370"/>
                  <a:pt x="885624" y="879231"/>
                </a:cubicBezTo>
                <a:cubicBezTo>
                  <a:pt x="870806" y="968132"/>
                  <a:pt x="892934" y="868645"/>
                  <a:pt x="862178" y="937847"/>
                </a:cubicBezTo>
                <a:cubicBezTo>
                  <a:pt x="858132" y="946951"/>
                  <a:pt x="858937" y="957543"/>
                  <a:pt x="856316" y="967154"/>
                </a:cubicBezTo>
                <a:cubicBezTo>
                  <a:pt x="853064" y="979076"/>
                  <a:pt x="850119" y="991271"/>
                  <a:pt x="844593" y="1002324"/>
                </a:cubicBezTo>
                <a:cubicBezTo>
                  <a:pt x="836778" y="1017955"/>
                  <a:pt x="826673" y="1032637"/>
                  <a:pt x="821147" y="1049216"/>
                </a:cubicBezTo>
                <a:lnTo>
                  <a:pt x="809424" y="1084385"/>
                </a:lnTo>
                <a:cubicBezTo>
                  <a:pt x="807470" y="1090247"/>
                  <a:pt x="806989" y="1096829"/>
                  <a:pt x="803562" y="1101970"/>
                </a:cubicBezTo>
                <a:lnTo>
                  <a:pt x="791839" y="1119554"/>
                </a:lnTo>
                <a:cubicBezTo>
                  <a:pt x="789885" y="1125416"/>
                  <a:pt x="789405" y="1131998"/>
                  <a:pt x="785978" y="1137139"/>
                </a:cubicBezTo>
                <a:cubicBezTo>
                  <a:pt x="781380" y="1144036"/>
                  <a:pt x="771760" y="1147149"/>
                  <a:pt x="768393" y="1154724"/>
                </a:cubicBezTo>
                <a:cubicBezTo>
                  <a:pt x="741314" y="1215652"/>
                  <a:pt x="780380" y="1172046"/>
                  <a:pt x="750808" y="1201616"/>
                </a:cubicBezTo>
                <a:cubicBezTo>
                  <a:pt x="741530" y="1238731"/>
                  <a:pt x="749416" y="1218359"/>
                  <a:pt x="721501" y="1260231"/>
                </a:cubicBezTo>
                <a:cubicBezTo>
                  <a:pt x="714843" y="1270218"/>
                  <a:pt x="699467" y="1293989"/>
                  <a:pt x="692193" y="1301262"/>
                </a:cubicBezTo>
                <a:cubicBezTo>
                  <a:pt x="687212" y="1306243"/>
                  <a:pt x="680020" y="1308475"/>
                  <a:pt x="674608" y="1312985"/>
                </a:cubicBezTo>
                <a:cubicBezTo>
                  <a:pt x="668240" y="1318292"/>
                  <a:pt x="662885" y="1324708"/>
                  <a:pt x="657024" y="1330570"/>
                </a:cubicBezTo>
                <a:cubicBezTo>
                  <a:pt x="645813" y="1364199"/>
                  <a:pt x="659190" y="1332809"/>
                  <a:pt x="633578" y="1365739"/>
                </a:cubicBezTo>
                <a:cubicBezTo>
                  <a:pt x="624928" y="1376861"/>
                  <a:pt x="620095" y="1390946"/>
                  <a:pt x="610132" y="1400908"/>
                </a:cubicBezTo>
                <a:cubicBezTo>
                  <a:pt x="606224" y="1404816"/>
                  <a:pt x="601724" y="1408210"/>
                  <a:pt x="598408" y="1412631"/>
                </a:cubicBezTo>
                <a:cubicBezTo>
                  <a:pt x="589954" y="1423902"/>
                  <a:pt x="584924" y="1437837"/>
                  <a:pt x="574962" y="1447800"/>
                </a:cubicBezTo>
                <a:cubicBezTo>
                  <a:pt x="558258" y="1464505"/>
                  <a:pt x="566305" y="1454926"/>
                  <a:pt x="551516" y="1477108"/>
                </a:cubicBezTo>
                <a:cubicBezTo>
                  <a:pt x="539318" y="1525905"/>
                  <a:pt x="556406" y="1479893"/>
                  <a:pt x="528070" y="1512277"/>
                </a:cubicBezTo>
                <a:cubicBezTo>
                  <a:pt x="518792" y="1522881"/>
                  <a:pt x="514587" y="1537484"/>
                  <a:pt x="504624" y="1547447"/>
                </a:cubicBezTo>
                <a:cubicBezTo>
                  <a:pt x="498762" y="1553308"/>
                  <a:pt x="492346" y="1558663"/>
                  <a:pt x="487039" y="1565031"/>
                </a:cubicBezTo>
                <a:cubicBezTo>
                  <a:pt x="476806" y="1577310"/>
                  <a:pt x="466311" y="1600486"/>
                  <a:pt x="457732" y="1611924"/>
                </a:cubicBezTo>
                <a:cubicBezTo>
                  <a:pt x="452758" y="1618556"/>
                  <a:pt x="445454" y="1623140"/>
                  <a:pt x="440147" y="1629508"/>
                </a:cubicBezTo>
                <a:cubicBezTo>
                  <a:pt x="423499" y="1649485"/>
                  <a:pt x="431966" y="1649412"/>
                  <a:pt x="410839" y="1670539"/>
                </a:cubicBezTo>
                <a:cubicBezTo>
                  <a:pt x="403931" y="1677447"/>
                  <a:pt x="394301" y="1681216"/>
                  <a:pt x="387393" y="1688124"/>
                </a:cubicBezTo>
                <a:cubicBezTo>
                  <a:pt x="360880" y="1714637"/>
                  <a:pt x="392319" y="1700158"/>
                  <a:pt x="358085" y="1711570"/>
                </a:cubicBezTo>
                <a:cubicBezTo>
                  <a:pt x="340833" y="1724508"/>
                  <a:pt x="330663" y="1730408"/>
                  <a:pt x="317055" y="1746739"/>
                </a:cubicBezTo>
                <a:cubicBezTo>
                  <a:pt x="312545" y="1752151"/>
                  <a:pt x="309733" y="1758823"/>
                  <a:pt x="305332" y="1764324"/>
                </a:cubicBezTo>
                <a:cubicBezTo>
                  <a:pt x="301880" y="1768639"/>
                  <a:pt x="297061" y="1771732"/>
                  <a:pt x="293608" y="1776047"/>
                </a:cubicBezTo>
                <a:cubicBezTo>
                  <a:pt x="289207" y="1781548"/>
                  <a:pt x="287386" y="1789230"/>
                  <a:pt x="281885" y="1793631"/>
                </a:cubicBezTo>
                <a:cubicBezTo>
                  <a:pt x="277060" y="1797491"/>
                  <a:pt x="270162" y="1797539"/>
                  <a:pt x="264301" y="1799493"/>
                </a:cubicBezTo>
                <a:cubicBezTo>
                  <a:pt x="258439" y="1805354"/>
                  <a:pt x="253962" y="1813051"/>
                  <a:pt x="246716" y="1817077"/>
                </a:cubicBezTo>
                <a:cubicBezTo>
                  <a:pt x="235914" y="1823078"/>
                  <a:pt x="211547" y="1828800"/>
                  <a:pt x="211547" y="1828800"/>
                </a:cubicBezTo>
                <a:cubicBezTo>
                  <a:pt x="190654" y="1849695"/>
                  <a:pt x="209497" y="1833322"/>
                  <a:pt x="176378" y="1852247"/>
                </a:cubicBezTo>
                <a:cubicBezTo>
                  <a:pt x="170261" y="1855742"/>
                  <a:pt x="164910" y="1860475"/>
                  <a:pt x="158793" y="1863970"/>
                </a:cubicBezTo>
                <a:cubicBezTo>
                  <a:pt x="138510" y="1875560"/>
                  <a:pt x="137492" y="1874978"/>
                  <a:pt x="117762" y="1881554"/>
                </a:cubicBezTo>
                <a:cubicBezTo>
                  <a:pt x="111901" y="1885462"/>
                  <a:pt x="106479" y="1890127"/>
                  <a:pt x="100178" y="1893277"/>
                </a:cubicBezTo>
                <a:cubicBezTo>
                  <a:pt x="94652" y="1896040"/>
                  <a:pt x="87994" y="1896138"/>
                  <a:pt x="82593" y="1899139"/>
                </a:cubicBezTo>
                <a:cubicBezTo>
                  <a:pt x="70277" y="1905981"/>
                  <a:pt x="60790" y="1918129"/>
                  <a:pt x="47424" y="1922585"/>
                </a:cubicBezTo>
                <a:cubicBezTo>
                  <a:pt x="23156" y="1930675"/>
                  <a:pt x="34980" y="1925020"/>
                  <a:pt x="12255" y="1940170"/>
                </a:cubicBezTo>
                <a:cubicBezTo>
                  <a:pt x="-3803" y="1964257"/>
                  <a:pt x="532" y="1964799"/>
                  <a:pt x="532" y="193430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843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CHIUSURA DELL’ ANELLO FERROVIARIO – lotto 1B  e 2 – PRINCIPALI INPUT DI PROGETTO</a:t>
            </a:r>
            <a:endParaRPr lang="it-IT">
              <a:solidFill>
                <a:schemeClr val="accent2"/>
              </a:solidFill>
            </a:endParaRPr>
          </a:p>
        </p:txBody>
      </p:sp>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pic>
        <p:nvPicPr>
          <p:cNvPr id="2" name="Immagine 1">
            <a:extLst>
              <a:ext uri="{FF2B5EF4-FFF2-40B4-BE49-F238E27FC236}">
                <a16:creationId xmlns:a16="http://schemas.microsoft.com/office/drawing/2014/main" id="{9E08DDE8-E668-450E-92F5-5331B993DFA1}"/>
              </a:ext>
            </a:extLst>
          </p:cNvPr>
          <p:cNvPicPr>
            <a:picLocks noChangeAspect="1"/>
          </p:cNvPicPr>
          <p:nvPr/>
        </p:nvPicPr>
        <p:blipFill>
          <a:blip r:embed="rId3"/>
          <a:stretch>
            <a:fillRect/>
          </a:stretch>
        </p:blipFill>
        <p:spPr>
          <a:xfrm>
            <a:off x="1816521" y="1174968"/>
            <a:ext cx="9001125" cy="4997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ADE9D48E-D573-418D-AE15-3731C35FF5EF}"/>
              </a:ext>
            </a:extLst>
          </p:cNvPr>
          <p:cNvSpPr txBox="1"/>
          <p:nvPr/>
        </p:nvSpPr>
        <p:spPr>
          <a:xfrm>
            <a:off x="484784" y="5414842"/>
            <a:ext cx="5551950" cy="461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buFont typeface="Arial" panose="020B0604020202020204" pitchFamily="34" charset="0"/>
              <a:buChar char="•"/>
              <a:defRPr sz="2000">
                <a:cs typeface="Calibri"/>
              </a:defRPr>
            </a:lvl1pPr>
          </a:lstStyle>
          <a:p>
            <a:pPr marL="0" indent="0">
              <a:buNone/>
            </a:pPr>
            <a:r>
              <a:rPr lang="it-IT" sz="1200">
                <a:solidFill>
                  <a:srgbClr val="FF0000"/>
                </a:solidFill>
                <a:latin typeface="Arial Black" panose="020B0A04020102020204" pitchFamily="34" charset="0"/>
              </a:rPr>
              <a:t>LINEA CON CARATTERISTICHE PRESTAZIONALI  ADEGUATE A UN TRAFFICO MISTO MERCI + PASSEGGERI</a:t>
            </a:r>
          </a:p>
        </p:txBody>
      </p:sp>
      <p:sp>
        <p:nvSpPr>
          <p:cNvPr id="15" name="Stella a 5 punte 14">
            <a:extLst>
              <a:ext uri="{FF2B5EF4-FFF2-40B4-BE49-F238E27FC236}">
                <a16:creationId xmlns:a16="http://schemas.microsoft.com/office/drawing/2014/main" id="{2CE38997-4780-4E25-A395-11E360E1197C}"/>
              </a:ext>
            </a:extLst>
          </p:cNvPr>
          <p:cNvSpPr/>
          <p:nvPr/>
        </p:nvSpPr>
        <p:spPr>
          <a:xfrm>
            <a:off x="3111812" y="3018328"/>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16" name="CasellaDiTesto 15">
            <a:extLst>
              <a:ext uri="{FF2B5EF4-FFF2-40B4-BE49-F238E27FC236}">
                <a16:creationId xmlns:a16="http://schemas.microsoft.com/office/drawing/2014/main" id="{8F50DEEB-8309-4FCD-A12F-C58422A96C3A}"/>
              </a:ext>
            </a:extLst>
          </p:cNvPr>
          <p:cNvSpPr txBox="1"/>
          <p:nvPr/>
        </p:nvSpPr>
        <p:spPr>
          <a:xfrm>
            <a:off x="3142503" y="3319845"/>
            <a:ext cx="1266720"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a:solidFill>
                  <a:schemeClr val="bg1"/>
                </a:solidFill>
                <a:latin typeface="Cooper Black" panose="0208090404030B020404" pitchFamily="18" charset="0"/>
              </a:defRPr>
            </a:lvl1pPr>
          </a:lstStyle>
          <a:p>
            <a:r>
              <a:rPr lang="it-IT" sz="1000">
                <a:latin typeface="Arial Black" panose="020B0A04020102020204" pitchFamily="34" charset="0"/>
              </a:rPr>
              <a:t>INIZIO INTERVENTO  STAZIONE VIGNA CLARA </a:t>
            </a:r>
          </a:p>
        </p:txBody>
      </p:sp>
      <p:sp>
        <p:nvSpPr>
          <p:cNvPr id="17" name="CasellaDiTesto 16">
            <a:extLst>
              <a:ext uri="{FF2B5EF4-FFF2-40B4-BE49-F238E27FC236}">
                <a16:creationId xmlns:a16="http://schemas.microsoft.com/office/drawing/2014/main" id="{75329ED0-DFEE-4E04-89E0-28CD6025E0D1}"/>
              </a:ext>
            </a:extLst>
          </p:cNvPr>
          <p:cNvSpPr txBox="1"/>
          <p:nvPr/>
        </p:nvSpPr>
        <p:spPr>
          <a:xfrm>
            <a:off x="6142843" y="2322351"/>
            <a:ext cx="1432894" cy="55399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sz="1400">
                <a:solidFill>
                  <a:schemeClr val="bg1"/>
                </a:solidFill>
                <a:latin typeface="Arial Black" panose="020B0A04020102020204" pitchFamily="34" charset="0"/>
              </a:defRPr>
            </a:lvl1pPr>
          </a:lstStyle>
          <a:p>
            <a:r>
              <a:rPr lang="it-IT" sz="1000"/>
              <a:t>INTERSCAMBIO CON LINEA ASTRAL RM-VT</a:t>
            </a:r>
          </a:p>
        </p:txBody>
      </p:sp>
      <p:sp>
        <p:nvSpPr>
          <p:cNvPr id="18" name="CasellaDiTesto 17">
            <a:extLst>
              <a:ext uri="{FF2B5EF4-FFF2-40B4-BE49-F238E27FC236}">
                <a16:creationId xmlns:a16="http://schemas.microsoft.com/office/drawing/2014/main" id="{A5A143FC-1BF9-439D-9178-4AE7113CA931}"/>
              </a:ext>
            </a:extLst>
          </p:cNvPr>
          <p:cNvSpPr txBox="1"/>
          <p:nvPr/>
        </p:nvSpPr>
        <p:spPr>
          <a:xfrm>
            <a:off x="8844910" y="4749909"/>
            <a:ext cx="2003427" cy="553998"/>
          </a:xfrm>
          <a:prstGeom prst="rect">
            <a:avLst/>
          </a:prstGeom>
          <a:no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a:solidFill>
                  <a:schemeClr val="bg1"/>
                </a:solidFill>
                <a:latin typeface="Cooper Black" panose="0208090404030B020404" pitchFamily="18" charset="0"/>
              </a:defRPr>
            </a:lvl1pPr>
          </a:lstStyle>
          <a:p>
            <a:r>
              <a:rPr lang="it-IT" sz="1000"/>
              <a:t>FINE INTERVENTO BIVIO A LIVELLI SFALSATI SU LINEA ESISTENTE</a:t>
            </a:r>
          </a:p>
        </p:txBody>
      </p:sp>
      <p:sp>
        <p:nvSpPr>
          <p:cNvPr id="19" name="CasellaDiTesto 18">
            <a:extLst>
              <a:ext uri="{FF2B5EF4-FFF2-40B4-BE49-F238E27FC236}">
                <a16:creationId xmlns:a16="http://schemas.microsoft.com/office/drawing/2014/main" id="{3EB01455-B4F3-4650-B2D2-69D9736B54E3}"/>
              </a:ext>
            </a:extLst>
          </p:cNvPr>
          <p:cNvSpPr txBox="1"/>
          <p:nvPr/>
        </p:nvSpPr>
        <p:spPr>
          <a:xfrm>
            <a:off x="8720016" y="1953230"/>
            <a:ext cx="2003426" cy="55399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p>
            <a:r>
              <a:rPr lang="it-IT" sz="1000">
                <a:solidFill>
                  <a:schemeClr val="bg1"/>
                </a:solidFill>
                <a:latin typeface="Cooper Black" panose="0208090404030B020404" pitchFamily="18" charset="0"/>
              </a:rPr>
              <a:t>COLLEGAMENTO IMPIANTO DI SMISTAMENTO</a:t>
            </a:r>
          </a:p>
        </p:txBody>
      </p:sp>
      <p:sp>
        <p:nvSpPr>
          <p:cNvPr id="20" name="Stella a 5 punte 19">
            <a:extLst>
              <a:ext uri="{FF2B5EF4-FFF2-40B4-BE49-F238E27FC236}">
                <a16:creationId xmlns:a16="http://schemas.microsoft.com/office/drawing/2014/main" id="{35ED464A-9BAF-43A1-A033-9D184986DE1B}"/>
              </a:ext>
            </a:extLst>
          </p:cNvPr>
          <p:cNvSpPr/>
          <p:nvPr/>
        </p:nvSpPr>
        <p:spPr>
          <a:xfrm>
            <a:off x="5957316" y="2786878"/>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21" name="Stella a 5 punte 20">
            <a:extLst>
              <a:ext uri="{FF2B5EF4-FFF2-40B4-BE49-F238E27FC236}">
                <a16:creationId xmlns:a16="http://schemas.microsoft.com/office/drawing/2014/main" id="{862F7478-CDFB-4B58-A6C4-35379C47801B}"/>
              </a:ext>
            </a:extLst>
          </p:cNvPr>
          <p:cNvSpPr/>
          <p:nvPr/>
        </p:nvSpPr>
        <p:spPr>
          <a:xfrm>
            <a:off x="8348962" y="2127553"/>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22" name="Stella a 5 punte 21">
            <a:extLst>
              <a:ext uri="{FF2B5EF4-FFF2-40B4-BE49-F238E27FC236}">
                <a16:creationId xmlns:a16="http://schemas.microsoft.com/office/drawing/2014/main" id="{0FB42EEE-2150-4A08-88D3-C2C0A75848CC}"/>
              </a:ext>
            </a:extLst>
          </p:cNvPr>
          <p:cNvSpPr/>
          <p:nvPr/>
        </p:nvSpPr>
        <p:spPr>
          <a:xfrm>
            <a:off x="9475570" y="4320885"/>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Tree>
    <p:extLst>
      <p:ext uri="{BB962C8B-B14F-4D97-AF65-F5344CB8AC3E}">
        <p14:creationId xmlns:p14="http://schemas.microsoft.com/office/powerpoint/2010/main" val="390854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230A89E-1E1D-4D0D-AB10-990FAD2C066E}"/>
              </a:ext>
            </a:extLst>
          </p:cNvPr>
          <p:cNvPicPr>
            <a:picLocks noChangeAspect="1"/>
          </p:cNvPicPr>
          <p:nvPr/>
        </p:nvPicPr>
        <p:blipFill>
          <a:blip r:embed="rId3"/>
          <a:stretch>
            <a:fillRect/>
          </a:stretch>
        </p:blipFill>
        <p:spPr>
          <a:xfrm>
            <a:off x="4158514" y="1257870"/>
            <a:ext cx="7105223" cy="4691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10" name="CasellaDiTesto 9">
            <a:extLst>
              <a:ext uri="{FF2B5EF4-FFF2-40B4-BE49-F238E27FC236}">
                <a16:creationId xmlns:a16="http://schemas.microsoft.com/office/drawing/2014/main" id="{9280A318-A688-410D-A7C1-7F9AE56142EC}"/>
              </a:ext>
            </a:extLst>
          </p:cNvPr>
          <p:cNvSpPr txBox="1"/>
          <p:nvPr/>
        </p:nvSpPr>
        <p:spPr>
          <a:xfrm rot="18614573">
            <a:off x="8601857" y="2404986"/>
            <a:ext cx="1931814" cy="307777"/>
          </a:xfrm>
          <a:prstGeom prst="rect">
            <a:avLst/>
          </a:prstGeom>
          <a:noFill/>
        </p:spPr>
        <p:txBody>
          <a:bodyPr wrap="square" rtlCol="0">
            <a:spAutoFit/>
          </a:bodyPr>
          <a:lstStyle/>
          <a:p>
            <a:r>
              <a:rPr lang="it-IT" sz="1400" b="1">
                <a:solidFill>
                  <a:schemeClr val="bg1"/>
                </a:solidFill>
              </a:rPr>
              <a:t>VIA PRATI FISCALI</a:t>
            </a:r>
          </a:p>
        </p:txBody>
      </p:sp>
      <p:sp>
        <p:nvSpPr>
          <p:cNvPr id="11" name="CasellaDiTesto 10">
            <a:extLst>
              <a:ext uri="{FF2B5EF4-FFF2-40B4-BE49-F238E27FC236}">
                <a16:creationId xmlns:a16="http://schemas.microsoft.com/office/drawing/2014/main" id="{10F361FC-6019-4B2B-9424-DEF051685C07}"/>
              </a:ext>
            </a:extLst>
          </p:cNvPr>
          <p:cNvSpPr txBox="1"/>
          <p:nvPr/>
        </p:nvSpPr>
        <p:spPr>
          <a:xfrm rot="1586071">
            <a:off x="5229514" y="5250123"/>
            <a:ext cx="2534160" cy="307777"/>
          </a:xfrm>
          <a:prstGeom prst="rect">
            <a:avLst/>
          </a:prstGeom>
          <a:noFill/>
        </p:spPr>
        <p:txBody>
          <a:bodyPr wrap="square" rtlCol="0">
            <a:spAutoFit/>
          </a:bodyPr>
          <a:lstStyle/>
          <a:p>
            <a:r>
              <a:rPr lang="it-IT" sz="1400" b="1">
                <a:solidFill>
                  <a:schemeClr val="bg1"/>
                </a:solidFill>
              </a:rPr>
              <a:t>VIA DEL FORO ITALICO</a:t>
            </a:r>
          </a:p>
        </p:txBody>
      </p:sp>
      <p:sp>
        <p:nvSpPr>
          <p:cNvPr id="12" name="CasellaDiTesto 11">
            <a:extLst>
              <a:ext uri="{FF2B5EF4-FFF2-40B4-BE49-F238E27FC236}">
                <a16:creationId xmlns:a16="http://schemas.microsoft.com/office/drawing/2014/main" id="{CE3C80F5-5AF8-413A-9C56-31ADF8FEAA35}"/>
              </a:ext>
            </a:extLst>
          </p:cNvPr>
          <p:cNvSpPr txBox="1"/>
          <p:nvPr/>
        </p:nvSpPr>
        <p:spPr>
          <a:xfrm rot="5012645">
            <a:off x="6158626" y="2303080"/>
            <a:ext cx="2230129" cy="307777"/>
          </a:xfrm>
          <a:prstGeom prst="rect">
            <a:avLst/>
          </a:prstGeom>
          <a:noFill/>
        </p:spPr>
        <p:txBody>
          <a:bodyPr wrap="square" rtlCol="0">
            <a:spAutoFit/>
          </a:bodyPr>
          <a:lstStyle/>
          <a:p>
            <a:r>
              <a:rPr lang="it-IT" sz="1400" b="1">
                <a:solidFill>
                  <a:schemeClr val="bg1"/>
                </a:solidFill>
              </a:rPr>
              <a:t>VIA SALARIA</a:t>
            </a:r>
          </a:p>
        </p:txBody>
      </p:sp>
      <p:sp>
        <p:nvSpPr>
          <p:cNvPr id="18" name="Rettangolo 17">
            <a:extLst>
              <a:ext uri="{FF2B5EF4-FFF2-40B4-BE49-F238E27FC236}">
                <a16:creationId xmlns:a16="http://schemas.microsoft.com/office/drawing/2014/main" id="{DFBEF54B-94A3-49F8-BD1F-B6AED1D1D1C8}"/>
              </a:ext>
            </a:extLst>
          </p:cNvPr>
          <p:cNvSpPr/>
          <p:nvPr/>
        </p:nvSpPr>
        <p:spPr>
          <a:xfrm>
            <a:off x="518051" y="1707788"/>
            <a:ext cx="3124116" cy="954107"/>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pPr algn="ctr"/>
            <a:r>
              <a:rPr lang="it-IT" sz="1400" b="1">
                <a:solidFill>
                  <a:srgbClr val="C00000"/>
                </a:solidFill>
                <a:latin typeface="Arial" panose="020B0604020202020204" pitchFamily="34" charset="0"/>
              </a:rPr>
              <a:t>POSSIBILI SOLUZIONI DI CHIUSURA DELL’ANELLO </a:t>
            </a:r>
          </a:p>
          <a:p>
            <a:pPr algn="ctr"/>
            <a:endParaRPr lang="it-IT" sz="1400" b="1">
              <a:solidFill>
                <a:srgbClr val="C00000"/>
              </a:solidFill>
              <a:latin typeface="Arial" panose="020B0604020202020204" pitchFamily="34" charset="0"/>
            </a:endParaRPr>
          </a:p>
        </p:txBody>
      </p:sp>
      <p:sp>
        <p:nvSpPr>
          <p:cNvPr id="22" name="CasellaDiTesto 21">
            <a:extLst>
              <a:ext uri="{FF2B5EF4-FFF2-40B4-BE49-F238E27FC236}">
                <a16:creationId xmlns:a16="http://schemas.microsoft.com/office/drawing/2014/main" id="{52FCA1E3-E625-40A4-9398-3936D97E2139}"/>
              </a:ext>
            </a:extLst>
          </p:cNvPr>
          <p:cNvSpPr txBox="1"/>
          <p:nvPr/>
        </p:nvSpPr>
        <p:spPr>
          <a:xfrm>
            <a:off x="245732" y="569708"/>
            <a:ext cx="11346193" cy="688161"/>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CHIUSURA DELL’ ANELLO FERROVIARIO – lotto 1B  e 2 – REALIZZAZIONE DEL BIVIO SULLA LINEA ESISTENTE</a:t>
            </a:r>
          </a:p>
        </p:txBody>
      </p:sp>
      <p:sp>
        <p:nvSpPr>
          <p:cNvPr id="27" name="CasellaDiTesto 26">
            <a:extLst>
              <a:ext uri="{FF2B5EF4-FFF2-40B4-BE49-F238E27FC236}">
                <a16:creationId xmlns:a16="http://schemas.microsoft.com/office/drawing/2014/main" id="{D688567A-2203-4C1F-B491-FFF2D9687425}"/>
              </a:ext>
            </a:extLst>
          </p:cNvPr>
          <p:cNvSpPr txBox="1"/>
          <p:nvPr/>
        </p:nvSpPr>
        <p:spPr>
          <a:xfrm rot="2183765">
            <a:off x="9735483" y="4087433"/>
            <a:ext cx="1260369" cy="307777"/>
          </a:xfrm>
          <a:prstGeom prst="rect">
            <a:avLst/>
          </a:prstGeom>
          <a:solidFill>
            <a:schemeClr val="bg1"/>
          </a:solidFill>
        </p:spPr>
        <p:txBody>
          <a:bodyPr wrap="square" rtlCol="0">
            <a:spAutoFit/>
          </a:bodyPr>
          <a:lstStyle/>
          <a:p>
            <a:r>
              <a:rPr lang="it-IT" sz="1400" b="1">
                <a:solidFill>
                  <a:schemeClr val="accent1"/>
                </a:solidFill>
              </a:rPr>
              <a:t>LINEA MERCI</a:t>
            </a:r>
          </a:p>
        </p:txBody>
      </p:sp>
      <p:sp>
        <p:nvSpPr>
          <p:cNvPr id="26" name="CasellaDiTesto 25">
            <a:extLst>
              <a:ext uri="{FF2B5EF4-FFF2-40B4-BE49-F238E27FC236}">
                <a16:creationId xmlns:a16="http://schemas.microsoft.com/office/drawing/2014/main" id="{C6FE5BA7-3DC6-4D86-A7F2-808D89D025A6}"/>
              </a:ext>
            </a:extLst>
          </p:cNvPr>
          <p:cNvSpPr txBox="1"/>
          <p:nvPr/>
        </p:nvSpPr>
        <p:spPr>
          <a:xfrm rot="1960677">
            <a:off x="8876255" y="4899789"/>
            <a:ext cx="1153476" cy="523220"/>
          </a:xfrm>
          <a:prstGeom prst="rect">
            <a:avLst/>
          </a:prstGeom>
          <a:solidFill>
            <a:schemeClr val="bg1"/>
          </a:solidFill>
        </p:spPr>
        <p:txBody>
          <a:bodyPr wrap="square" rtlCol="0">
            <a:spAutoFit/>
          </a:bodyPr>
          <a:lstStyle/>
          <a:p>
            <a:r>
              <a:rPr lang="it-IT" sz="1400" b="1">
                <a:solidFill>
                  <a:srgbClr val="0000FF"/>
                </a:solidFill>
              </a:rPr>
              <a:t>LINEA ORTE-FIUMICINO</a:t>
            </a:r>
          </a:p>
        </p:txBody>
      </p:sp>
      <p:sp>
        <p:nvSpPr>
          <p:cNvPr id="28" name="Right Arrow 3">
            <a:extLst>
              <a:ext uri="{FF2B5EF4-FFF2-40B4-BE49-F238E27FC236}">
                <a16:creationId xmlns:a16="http://schemas.microsoft.com/office/drawing/2014/main" id="{AD084E3F-8503-44A1-886C-19AC494A5890}"/>
              </a:ext>
            </a:extLst>
          </p:cNvPr>
          <p:cNvSpPr/>
          <p:nvPr/>
        </p:nvSpPr>
        <p:spPr bwMode="auto">
          <a:xfrm rot="6746637">
            <a:off x="10385548" y="3521587"/>
            <a:ext cx="414659" cy="556610"/>
          </a:xfrm>
          <a:prstGeom prst="rightArrow">
            <a:avLst>
              <a:gd name="adj1" fmla="val 51957"/>
              <a:gd name="adj2" fmla="val 59939"/>
            </a:avLst>
          </a:prstGeom>
          <a:solidFill>
            <a:schemeClr val="tx2"/>
          </a:solidFill>
          <a:ln w="15875">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lnSpc>
                <a:spcPct val="80000"/>
              </a:lnSpc>
              <a:spcBef>
                <a:spcPts val="0"/>
              </a:spcBef>
              <a:spcAft>
                <a:spcPts val="0"/>
              </a:spcAft>
              <a:defRPr/>
            </a:pPr>
            <a:endParaRPr lang="en-US" sz="3200"/>
          </a:p>
        </p:txBody>
      </p:sp>
      <p:sp>
        <p:nvSpPr>
          <p:cNvPr id="29" name="Right Arrow 3">
            <a:extLst>
              <a:ext uri="{FF2B5EF4-FFF2-40B4-BE49-F238E27FC236}">
                <a16:creationId xmlns:a16="http://schemas.microsoft.com/office/drawing/2014/main" id="{874818E8-2661-4951-AC1E-13B6A130664A}"/>
              </a:ext>
            </a:extLst>
          </p:cNvPr>
          <p:cNvSpPr/>
          <p:nvPr/>
        </p:nvSpPr>
        <p:spPr bwMode="auto">
          <a:xfrm rot="17794933">
            <a:off x="8922796" y="5307989"/>
            <a:ext cx="455638" cy="634116"/>
          </a:xfrm>
          <a:prstGeom prst="rightArrow">
            <a:avLst>
              <a:gd name="adj1" fmla="val 51957"/>
              <a:gd name="adj2" fmla="val 63466"/>
            </a:avLst>
          </a:prstGeom>
          <a:solidFill>
            <a:schemeClr val="tx2"/>
          </a:solidFill>
          <a:ln w="15875">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lnSpc>
                <a:spcPct val="80000"/>
              </a:lnSpc>
              <a:spcBef>
                <a:spcPts val="0"/>
              </a:spcBef>
              <a:spcAft>
                <a:spcPts val="0"/>
              </a:spcAft>
              <a:defRPr/>
            </a:pPr>
            <a:endParaRPr lang="en-US" sz="3200"/>
          </a:p>
        </p:txBody>
      </p:sp>
      <p:sp>
        <p:nvSpPr>
          <p:cNvPr id="31" name="Rettangolo 30">
            <a:extLst>
              <a:ext uri="{FF2B5EF4-FFF2-40B4-BE49-F238E27FC236}">
                <a16:creationId xmlns:a16="http://schemas.microsoft.com/office/drawing/2014/main" id="{95B0A9E7-E6C8-4812-923A-F91B301FAFEA}"/>
              </a:ext>
            </a:extLst>
          </p:cNvPr>
          <p:cNvSpPr/>
          <p:nvPr/>
        </p:nvSpPr>
        <p:spPr>
          <a:xfrm>
            <a:off x="1054147" y="3383474"/>
            <a:ext cx="2116859" cy="762944"/>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pPr marL="342900" indent="-342900">
              <a:buFont typeface="+mj-lt"/>
              <a:buAutoNum type="arabicPeriod"/>
            </a:pPr>
            <a:r>
              <a:rPr lang="it-IT" sz="1600" b="1">
                <a:solidFill>
                  <a:srgbClr val="0000FF"/>
                </a:solidFill>
                <a:latin typeface="Arial"/>
                <a:cs typeface="Arial"/>
              </a:rPr>
              <a:t>LINEA ORTE – FIUMICINO           (anello chiuso)</a:t>
            </a:r>
            <a:endParaRPr lang="it-IT" sz="1600" b="1">
              <a:solidFill>
                <a:srgbClr val="0000FF"/>
              </a:solidFill>
              <a:latin typeface="Arial" panose="020B0604020202020204" pitchFamily="34" charset="0"/>
              <a:cs typeface="Arial"/>
            </a:endParaRPr>
          </a:p>
          <a:p>
            <a:pPr marL="342900" indent="-342900">
              <a:buFont typeface="+mj-lt"/>
              <a:buAutoNum type="arabicPeriod"/>
            </a:pPr>
            <a:endParaRPr lang="it-IT" sz="1200" b="1">
              <a:solidFill>
                <a:srgbClr val="C00000"/>
              </a:solidFill>
              <a:latin typeface="Arial" panose="020B0604020202020204" pitchFamily="34" charset="0"/>
            </a:endParaRPr>
          </a:p>
        </p:txBody>
      </p:sp>
      <p:sp>
        <p:nvSpPr>
          <p:cNvPr id="19" name="Rettangolo 18">
            <a:extLst>
              <a:ext uri="{FF2B5EF4-FFF2-40B4-BE49-F238E27FC236}">
                <a16:creationId xmlns:a16="http://schemas.microsoft.com/office/drawing/2014/main" id="{BB972730-A016-4D64-8B97-23EAF014CEDE}"/>
              </a:ext>
            </a:extLst>
          </p:cNvPr>
          <p:cNvSpPr/>
          <p:nvPr/>
        </p:nvSpPr>
        <p:spPr>
          <a:xfrm>
            <a:off x="1054147" y="4564482"/>
            <a:ext cx="2116859" cy="71495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r>
              <a:rPr lang="it-IT" sz="1600" b="1">
                <a:solidFill>
                  <a:schemeClr val="accent1"/>
                </a:solidFill>
                <a:latin typeface="Arial"/>
                <a:cs typeface="Arial"/>
              </a:rPr>
              <a:t>2.  LINEA MERCI  </a:t>
            </a:r>
            <a:endParaRPr lang="it-IT" sz="1600" b="1">
              <a:solidFill>
                <a:schemeClr val="accent1"/>
              </a:solidFill>
              <a:latin typeface="Arial" panose="020B0604020202020204" pitchFamily="34" charset="0"/>
              <a:cs typeface="Arial"/>
            </a:endParaRPr>
          </a:p>
          <a:p>
            <a:r>
              <a:rPr lang="it-IT" sz="1600" b="1">
                <a:solidFill>
                  <a:schemeClr val="accent1"/>
                </a:solidFill>
                <a:latin typeface="Arial"/>
                <a:cs typeface="Arial"/>
              </a:rPr>
              <a:t>    (anello aperto)</a:t>
            </a:r>
            <a:endParaRPr lang="it-IT" sz="1600" b="1">
              <a:solidFill>
                <a:schemeClr val="accent1"/>
              </a:solidFill>
              <a:latin typeface="Arial" panose="020B0604020202020204" pitchFamily="34" charset="0"/>
              <a:cs typeface="Arial"/>
            </a:endParaRPr>
          </a:p>
          <a:p>
            <a:pPr algn="ctr"/>
            <a:endParaRPr lang="it-IT" sz="1200" b="1">
              <a:solidFill>
                <a:srgbClr val="C00000"/>
              </a:solidFill>
              <a:latin typeface="Arial" panose="020B0604020202020204" pitchFamily="34" charset="0"/>
            </a:endParaRPr>
          </a:p>
        </p:txBody>
      </p:sp>
      <p:sp>
        <p:nvSpPr>
          <p:cNvPr id="21" name="Rettangolo 20">
            <a:extLst>
              <a:ext uri="{FF2B5EF4-FFF2-40B4-BE49-F238E27FC236}">
                <a16:creationId xmlns:a16="http://schemas.microsoft.com/office/drawing/2014/main" id="{348DFD4C-7445-4408-9EC4-A5E48C55F8E3}"/>
              </a:ext>
            </a:extLst>
          </p:cNvPr>
          <p:cNvSpPr/>
          <p:nvPr/>
        </p:nvSpPr>
        <p:spPr>
          <a:xfrm>
            <a:off x="-1382485" y="2925715"/>
            <a:ext cx="4706554" cy="14297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destra rientrata 23">
            <a:extLst>
              <a:ext uri="{FF2B5EF4-FFF2-40B4-BE49-F238E27FC236}">
                <a16:creationId xmlns:a16="http://schemas.microsoft.com/office/drawing/2014/main" id="{621AFE57-A65C-4E38-811A-49CDE16501ED}"/>
              </a:ext>
            </a:extLst>
          </p:cNvPr>
          <p:cNvSpPr/>
          <p:nvPr/>
        </p:nvSpPr>
        <p:spPr>
          <a:xfrm rot="2743171">
            <a:off x="10266535" y="5075242"/>
            <a:ext cx="1007886" cy="565938"/>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accent1"/>
                </a:solidFill>
                <a:effectLst>
                  <a:outerShdw blurRad="38100" dist="25400" dir="5400000" algn="ctr" rotWithShape="0">
                    <a:srgbClr val="6E747A">
                      <a:alpha val="43000"/>
                    </a:srgbClr>
                  </a:outerShdw>
                </a:effectLst>
              </a:rPr>
              <a:t>Tiburtina</a:t>
            </a:r>
          </a:p>
        </p:txBody>
      </p:sp>
    </p:spTree>
    <p:extLst>
      <p:ext uri="{BB962C8B-B14F-4D97-AF65-F5344CB8AC3E}">
        <p14:creationId xmlns:p14="http://schemas.microsoft.com/office/powerpoint/2010/main" val="11845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animBg="1"/>
      <p:bldP spid="29" grpId="0" animBg="1"/>
      <p:bldP spid="31"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12" name="CasellaDiTesto 11">
            <a:extLst>
              <a:ext uri="{FF2B5EF4-FFF2-40B4-BE49-F238E27FC236}">
                <a16:creationId xmlns:a16="http://schemas.microsoft.com/office/drawing/2014/main" id="{CE3C80F5-5AF8-413A-9C56-31ADF8FEAA35}"/>
              </a:ext>
            </a:extLst>
          </p:cNvPr>
          <p:cNvSpPr txBox="1"/>
          <p:nvPr/>
        </p:nvSpPr>
        <p:spPr>
          <a:xfrm rot="5012645">
            <a:off x="6158626" y="2303080"/>
            <a:ext cx="2230129" cy="307777"/>
          </a:xfrm>
          <a:prstGeom prst="rect">
            <a:avLst/>
          </a:prstGeom>
          <a:noFill/>
        </p:spPr>
        <p:txBody>
          <a:bodyPr wrap="square" rtlCol="0">
            <a:spAutoFit/>
          </a:bodyPr>
          <a:lstStyle/>
          <a:p>
            <a:r>
              <a:rPr lang="it-IT" sz="1400" b="1">
                <a:solidFill>
                  <a:schemeClr val="bg1"/>
                </a:solidFill>
              </a:rPr>
              <a:t>VIA SALARIA</a:t>
            </a:r>
          </a:p>
        </p:txBody>
      </p:sp>
      <p:sp>
        <p:nvSpPr>
          <p:cNvPr id="18" name="Rettangolo 17">
            <a:extLst>
              <a:ext uri="{FF2B5EF4-FFF2-40B4-BE49-F238E27FC236}">
                <a16:creationId xmlns:a16="http://schemas.microsoft.com/office/drawing/2014/main" id="{DFBEF54B-94A3-49F8-BD1F-B6AED1D1D1C8}"/>
              </a:ext>
            </a:extLst>
          </p:cNvPr>
          <p:cNvSpPr/>
          <p:nvPr/>
        </p:nvSpPr>
        <p:spPr>
          <a:xfrm>
            <a:off x="481395" y="1230734"/>
            <a:ext cx="3124116" cy="954107"/>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pPr algn="ctr"/>
            <a:r>
              <a:rPr lang="it-IT" sz="1400" b="1">
                <a:solidFill>
                  <a:schemeClr val="tx1"/>
                </a:solidFill>
                <a:latin typeface="Arial" panose="020B0604020202020204" pitchFamily="34" charset="0"/>
              </a:rPr>
              <a:t>POSSIBILI SOLUZIONI DI CHIUSURA DELL’ANELLO </a:t>
            </a:r>
          </a:p>
          <a:p>
            <a:pPr algn="ctr"/>
            <a:endParaRPr lang="it-IT" sz="1400" b="1">
              <a:solidFill>
                <a:srgbClr val="C00000"/>
              </a:solidFill>
              <a:latin typeface="Arial" panose="020B0604020202020204" pitchFamily="34" charset="0"/>
            </a:endParaRPr>
          </a:p>
        </p:txBody>
      </p:sp>
      <p:sp>
        <p:nvSpPr>
          <p:cNvPr id="22" name="CasellaDiTesto 21">
            <a:extLst>
              <a:ext uri="{FF2B5EF4-FFF2-40B4-BE49-F238E27FC236}">
                <a16:creationId xmlns:a16="http://schemas.microsoft.com/office/drawing/2014/main" id="{52FCA1E3-E625-40A4-9398-3936D97E2139}"/>
              </a:ext>
            </a:extLst>
          </p:cNvPr>
          <p:cNvSpPr txBox="1"/>
          <p:nvPr/>
        </p:nvSpPr>
        <p:spPr>
          <a:xfrm>
            <a:off x="245732" y="569708"/>
            <a:ext cx="11346193" cy="688161"/>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CHIUSURA DELL’ ANELLO FERROVIARIO – lotto 1B  e 2 – REALIZZAZIONE DEL BIVIO SULLA LINEA ESISTENTE</a:t>
            </a:r>
          </a:p>
        </p:txBody>
      </p:sp>
      <p:pic>
        <p:nvPicPr>
          <p:cNvPr id="7" name="Immagine 6">
            <a:extLst>
              <a:ext uri="{FF2B5EF4-FFF2-40B4-BE49-F238E27FC236}">
                <a16:creationId xmlns:a16="http://schemas.microsoft.com/office/drawing/2014/main" id="{086A33A4-34E0-4D06-AB20-4296AF03D565}"/>
              </a:ext>
            </a:extLst>
          </p:cNvPr>
          <p:cNvPicPr>
            <a:picLocks noChangeAspect="1"/>
          </p:cNvPicPr>
          <p:nvPr/>
        </p:nvPicPr>
        <p:blipFill>
          <a:blip r:embed="rId3"/>
          <a:stretch>
            <a:fillRect/>
          </a:stretch>
        </p:blipFill>
        <p:spPr>
          <a:xfrm>
            <a:off x="4328200" y="917559"/>
            <a:ext cx="7369078" cy="5225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ttangolo 2">
            <a:extLst>
              <a:ext uri="{FF2B5EF4-FFF2-40B4-BE49-F238E27FC236}">
                <a16:creationId xmlns:a16="http://schemas.microsoft.com/office/drawing/2014/main" id="{03D43F2A-62CE-E97C-8447-820C01A68DF5}"/>
              </a:ext>
            </a:extLst>
          </p:cNvPr>
          <p:cNvSpPr/>
          <p:nvPr/>
        </p:nvSpPr>
        <p:spPr>
          <a:xfrm>
            <a:off x="481395" y="2497355"/>
            <a:ext cx="3124116" cy="1084911"/>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pPr marL="342900" indent="-342900">
              <a:buFont typeface="+mj-lt"/>
              <a:buAutoNum type="arabicPeriod"/>
            </a:pPr>
            <a:r>
              <a:rPr lang="it-IT" sz="1600" b="1">
                <a:solidFill>
                  <a:srgbClr val="0000FF"/>
                </a:solidFill>
                <a:latin typeface="Arial"/>
                <a:cs typeface="Arial"/>
              </a:rPr>
              <a:t>LINEA ORTE – FIUMICINO  (servizio ad anello chiuso)</a:t>
            </a:r>
            <a:endParaRPr lang="it-IT" sz="1600" b="1">
              <a:solidFill>
                <a:srgbClr val="0000FF"/>
              </a:solidFill>
              <a:latin typeface="Arial" panose="020B0604020202020204" pitchFamily="34" charset="0"/>
              <a:cs typeface="Arial"/>
            </a:endParaRPr>
          </a:p>
          <a:p>
            <a:pPr marL="342900" indent="-342900">
              <a:buFont typeface="+mj-lt"/>
              <a:buAutoNum type="arabicPeriod"/>
            </a:pPr>
            <a:endParaRPr lang="it-IT" sz="1200" b="1">
              <a:solidFill>
                <a:srgbClr val="C00000"/>
              </a:solidFill>
              <a:latin typeface="Arial" panose="020B0604020202020204" pitchFamily="34" charset="0"/>
            </a:endParaRPr>
          </a:p>
        </p:txBody>
      </p:sp>
      <p:pic>
        <p:nvPicPr>
          <p:cNvPr id="5" name="Immagine 5">
            <a:extLst>
              <a:ext uri="{FF2B5EF4-FFF2-40B4-BE49-F238E27FC236}">
                <a16:creationId xmlns:a16="http://schemas.microsoft.com/office/drawing/2014/main" id="{38139F62-3865-40A2-1D5D-2F534C4C197D}"/>
              </a:ext>
            </a:extLst>
          </p:cNvPr>
          <p:cNvPicPr>
            <a:picLocks noChangeAspect="1"/>
          </p:cNvPicPr>
          <p:nvPr/>
        </p:nvPicPr>
        <p:blipFill>
          <a:blip r:embed="rId4"/>
          <a:stretch>
            <a:fillRect/>
          </a:stretch>
        </p:blipFill>
        <p:spPr>
          <a:xfrm>
            <a:off x="2970882" y="4134989"/>
            <a:ext cx="2293345" cy="2388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e 5">
            <a:extLst>
              <a:ext uri="{FF2B5EF4-FFF2-40B4-BE49-F238E27FC236}">
                <a16:creationId xmlns:a16="http://schemas.microsoft.com/office/drawing/2014/main" id="{2B78C1CB-6338-9832-07DC-8805E8C32E43}"/>
              </a:ext>
            </a:extLst>
          </p:cNvPr>
          <p:cNvSpPr/>
          <p:nvPr/>
        </p:nvSpPr>
        <p:spPr>
          <a:xfrm>
            <a:off x="8092808" y="2997506"/>
            <a:ext cx="1092504" cy="1064962"/>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51E35FC-1C2C-4CFC-9FE3-24D54CE76FC4}"/>
              </a:ext>
            </a:extLst>
          </p:cNvPr>
          <p:cNvSpPr txBox="1"/>
          <p:nvPr/>
        </p:nvSpPr>
        <p:spPr>
          <a:xfrm>
            <a:off x="2706486" y="5061961"/>
            <a:ext cx="1260369" cy="523220"/>
          </a:xfrm>
          <a:prstGeom prst="rect">
            <a:avLst/>
          </a:prstGeom>
          <a:solidFill>
            <a:schemeClr val="bg1"/>
          </a:solidFill>
        </p:spPr>
        <p:txBody>
          <a:bodyPr wrap="square" rtlCol="0">
            <a:spAutoFit/>
          </a:bodyPr>
          <a:lstStyle/>
          <a:p>
            <a:r>
              <a:rPr lang="it-IT" sz="1400" b="1">
                <a:solidFill>
                  <a:schemeClr val="accent1"/>
                </a:solidFill>
              </a:rPr>
              <a:t>STAZIONE TIBURTINA</a:t>
            </a:r>
          </a:p>
        </p:txBody>
      </p:sp>
    </p:spTree>
    <p:extLst>
      <p:ext uri="{BB962C8B-B14F-4D97-AF65-F5344CB8AC3E}">
        <p14:creationId xmlns:p14="http://schemas.microsoft.com/office/powerpoint/2010/main" val="405377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12" name="CasellaDiTesto 11">
            <a:extLst>
              <a:ext uri="{FF2B5EF4-FFF2-40B4-BE49-F238E27FC236}">
                <a16:creationId xmlns:a16="http://schemas.microsoft.com/office/drawing/2014/main" id="{CE3C80F5-5AF8-413A-9C56-31ADF8FEAA35}"/>
              </a:ext>
            </a:extLst>
          </p:cNvPr>
          <p:cNvSpPr txBox="1"/>
          <p:nvPr/>
        </p:nvSpPr>
        <p:spPr>
          <a:xfrm rot="5012645">
            <a:off x="6158626" y="2303080"/>
            <a:ext cx="2230129" cy="307777"/>
          </a:xfrm>
          <a:prstGeom prst="rect">
            <a:avLst/>
          </a:prstGeom>
          <a:noFill/>
        </p:spPr>
        <p:txBody>
          <a:bodyPr wrap="square" rtlCol="0">
            <a:spAutoFit/>
          </a:bodyPr>
          <a:lstStyle/>
          <a:p>
            <a:r>
              <a:rPr lang="it-IT" sz="1400" b="1">
                <a:solidFill>
                  <a:schemeClr val="bg1"/>
                </a:solidFill>
              </a:rPr>
              <a:t>VIA SALARIA</a:t>
            </a:r>
          </a:p>
        </p:txBody>
      </p:sp>
      <p:sp>
        <p:nvSpPr>
          <p:cNvPr id="18" name="Rettangolo 17">
            <a:extLst>
              <a:ext uri="{FF2B5EF4-FFF2-40B4-BE49-F238E27FC236}">
                <a16:creationId xmlns:a16="http://schemas.microsoft.com/office/drawing/2014/main" id="{DFBEF54B-94A3-49F8-BD1F-B6AED1D1D1C8}"/>
              </a:ext>
            </a:extLst>
          </p:cNvPr>
          <p:cNvSpPr/>
          <p:nvPr/>
        </p:nvSpPr>
        <p:spPr>
          <a:xfrm>
            <a:off x="481395" y="1230734"/>
            <a:ext cx="3124116" cy="954107"/>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pPr algn="ctr"/>
            <a:r>
              <a:rPr lang="it-IT" sz="1400" b="1">
                <a:solidFill>
                  <a:schemeClr val="tx1"/>
                </a:solidFill>
                <a:latin typeface="Arial" panose="020B0604020202020204" pitchFamily="34" charset="0"/>
              </a:rPr>
              <a:t>POSSIBILI SOLUZIONI DI CHIUSURA DELL’ANELLO </a:t>
            </a:r>
          </a:p>
          <a:p>
            <a:pPr algn="ctr"/>
            <a:endParaRPr lang="it-IT" sz="1400" b="1">
              <a:solidFill>
                <a:srgbClr val="C00000"/>
              </a:solidFill>
              <a:latin typeface="Arial" panose="020B0604020202020204" pitchFamily="34" charset="0"/>
            </a:endParaRPr>
          </a:p>
        </p:txBody>
      </p:sp>
      <p:sp>
        <p:nvSpPr>
          <p:cNvPr id="22" name="CasellaDiTesto 21">
            <a:extLst>
              <a:ext uri="{FF2B5EF4-FFF2-40B4-BE49-F238E27FC236}">
                <a16:creationId xmlns:a16="http://schemas.microsoft.com/office/drawing/2014/main" id="{52FCA1E3-E625-40A4-9398-3936D97E2139}"/>
              </a:ext>
            </a:extLst>
          </p:cNvPr>
          <p:cNvSpPr txBox="1"/>
          <p:nvPr/>
        </p:nvSpPr>
        <p:spPr>
          <a:xfrm>
            <a:off x="245732" y="569708"/>
            <a:ext cx="11346193" cy="688161"/>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CHIUSURA DELL’ ANELLO FERROVIARIO – lotto 1B  e 2 – REALIZZAZIONE DEL BIVIO SULLA LINEA ESISTENTE</a:t>
            </a:r>
          </a:p>
        </p:txBody>
      </p:sp>
      <p:pic>
        <p:nvPicPr>
          <p:cNvPr id="3" name="Immagine 2">
            <a:extLst>
              <a:ext uri="{FF2B5EF4-FFF2-40B4-BE49-F238E27FC236}">
                <a16:creationId xmlns:a16="http://schemas.microsoft.com/office/drawing/2014/main" id="{C2FA60F3-6E6C-4DE8-BCC6-6B7C9ED1C2E9}"/>
              </a:ext>
            </a:extLst>
          </p:cNvPr>
          <p:cNvPicPr>
            <a:picLocks noChangeAspect="1"/>
          </p:cNvPicPr>
          <p:nvPr/>
        </p:nvPicPr>
        <p:blipFill>
          <a:blip r:embed="rId3"/>
          <a:stretch>
            <a:fillRect/>
          </a:stretch>
        </p:blipFill>
        <p:spPr>
          <a:xfrm>
            <a:off x="4483212" y="1123165"/>
            <a:ext cx="7098926" cy="4959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tangolo 4">
            <a:extLst>
              <a:ext uri="{FF2B5EF4-FFF2-40B4-BE49-F238E27FC236}">
                <a16:creationId xmlns:a16="http://schemas.microsoft.com/office/drawing/2014/main" id="{E003DF0D-16CB-4347-51D7-14AE825460A8}"/>
              </a:ext>
            </a:extLst>
          </p:cNvPr>
          <p:cNvSpPr/>
          <p:nvPr/>
        </p:nvSpPr>
        <p:spPr>
          <a:xfrm>
            <a:off x="556859" y="2648652"/>
            <a:ext cx="3124116" cy="954106"/>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lIns="91408" tIns="45704" rIns="91408" bIns="45704" anchor="ctr"/>
          <a:lstStyle/>
          <a:p>
            <a:pPr algn="ctr"/>
            <a:endParaRPr lang="it-IT" sz="1200" b="1">
              <a:solidFill>
                <a:srgbClr val="C00000"/>
              </a:solidFill>
              <a:latin typeface="Arial" panose="020B0604020202020204" pitchFamily="34" charset="0"/>
            </a:endParaRPr>
          </a:p>
          <a:p>
            <a:r>
              <a:rPr lang="it-IT" sz="1600" b="1">
                <a:solidFill>
                  <a:schemeClr val="accent1"/>
                </a:solidFill>
                <a:latin typeface="Arial"/>
                <a:cs typeface="Arial"/>
              </a:rPr>
              <a:t>2.  LINEA MERCI  </a:t>
            </a:r>
            <a:endParaRPr lang="it-IT" sz="1600" b="1">
              <a:solidFill>
                <a:schemeClr val="accent1"/>
              </a:solidFill>
              <a:latin typeface="Arial" panose="020B0604020202020204" pitchFamily="34" charset="0"/>
              <a:cs typeface="Arial"/>
            </a:endParaRPr>
          </a:p>
          <a:p>
            <a:r>
              <a:rPr lang="it-IT" sz="1600" b="1">
                <a:solidFill>
                  <a:schemeClr val="accent1"/>
                </a:solidFill>
                <a:latin typeface="Arial"/>
                <a:cs typeface="Arial"/>
              </a:rPr>
              <a:t>    (servizio ad anello aperto)</a:t>
            </a:r>
            <a:endParaRPr lang="it-IT" sz="1600" b="1">
              <a:solidFill>
                <a:schemeClr val="accent1"/>
              </a:solidFill>
              <a:latin typeface="Arial" panose="020B0604020202020204" pitchFamily="34" charset="0"/>
              <a:cs typeface="Arial"/>
            </a:endParaRPr>
          </a:p>
          <a:p>
            <a:pPr algn="ctr"/>
            <a:endParaRPr lang="it-IT" sz="1200" b="1">
              <a:solidFill>
                <a:srgbClr val="C00000"/>
              </a:solidFill>
              <a:latin typeface="Arial" panose="020B0604020202020204" pitchFamily="34" charset="0"/>
            </a:endParaRPr>
          </a:p>
        </p:txBody>
      </p:sp>
      <p:pic>
        <p:nvPicPr>
          <p:cNvPr id="6" name="Immagine 6">
            <a:extLst>
              <a:ext uri="{FF2B5EF4-FFF2-40B4-BE49-F238E27FC236}">
                <a16:creationId xmlns:a16="http://schemas.microsoft.com/office/drawing/2014/main" id="{05F5CCE2-3993-2107-2588-43FBB089C415}"/>
              </a:ext>
            </a:extLst>
          </p:cNvPr>
          <p:cNvPicPr>
            <a:picLocks noChangeAspect="1"/>
          </p:cNvPicPr>
          <p:nvPr/>
        </p:nvPicPr>
        <p:blipFill>
          <a:blip r:embed="rId4"/>
          <a:stretch>
            <a:fillRect/>
          </a:stretch>
        </p:blipFill>
        <p:spPr>
          <a:xfrm>
            <a:off x="2521027" y="4184187"/>
            <a:ext cx="2550405" cy="221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e 7">
            <a:extLst>
              <a:ext uri="{FF2B5EF4-FFF2-40B4-BE49-F238E27FC236}">
                <a16:creationId xmlns:a16="http://schemas.microsoft.com/office/drawing/2014/main" id="{07B25893-11F4-CEB1-3C9D-85706ACDC69E}"/>
              </a:ext>
            </a:extLst>
          </p:cNvPr>
          <p:cNvSpPr/>
          <p:nvPr/>
        </p:nvSpPr>
        <p:spPr>
          <a:xfrm>
            <a:off x="7936735" y="3254567"/>
            <a:ext cx="1092504" cy="1064962"/>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56633B1-FF44-4C6D-9539-E2729E17A211}"/>
              </a:ext>
            </a:extLst>
          </p:cNvPr>
          <p:cNvSpPr txBox="1"/>
          <p:nvPr/>
        </p:nvSpPr>
        <p:spPr>
          <a:xfrm>
            <a:off x="2240816" y="5061961"/>
            <a:ext cx="1260369" cy="523220"/>
          </a:xfrm>
          <a:prstGeom prst="rect">
            <a:avLst/>
          </a:prstGeom>
          <a:solidFill>
            <a:schemeClr val="bg1"/>
          </a:solidFill>
        </p:spPr>
        <p:txBody>
          <a:bodyPr wrap="square" rtlCol="0">
            <a:spAutoFit/>
          </a:bodyPr>
          <a:lstStyle/>
          <a:p>
            <a:r>
              <a:rPr lang="it-IT" sz="1400" b="1">
                <a:solidFill>
                  <a:schemeClr val="accent1"/>
                </a:solidFill>
              </a:rPr>
              <a:t>STAZIONE TIBURTINA</a:t>
            </a:r>
          </a:p>
        </p:txBody>
      </p:sp>
    </p:spTree>
    <p:extLst>
      <p:ext uri="{BB962C8B-B14F-4D97-AF65-F5344CB8AC3E}">
        <p14:creationId xmlns:p14="http://schemas.microsoft.com/office/powerpoint/2010/main" val="380100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6" name="CasellaDiTesto 5">
            <a:extLst>
              <a:ext uri="{FF2B5EF4-FFF2-40B4-BE49-F238E27FC236}">
                <a16:creationId xmlns:a16="http://schemas.microsoft.com/office/drawing/2014/main" id="{00871AB7-E038-486B-8F28-20F90E5DB3C1}"/>
              </a:ext>
            </a:extLst>
          </p:cNvPr>
          <p:cNvSpPr txBox="1"/>
          <p:nvPr/>
        </p:nvSpPr>
        <p:spPr>
          <a:xfrm>
            <a:off x="241217" y="2097899"/>
            <a:ext cx="3540587" cy="232036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285750" indent="-285750">
              <a:buFont typeface="Wingdings" panose="05000000000000000000" pitchFamily="2" charset="2"/>
              <a:buChar char="ü"/>
            </a:pPr>
            <a:r>
              <a:rPr lang="it-IT">
                <a:solidFill>
                  <a:schemeClr val="accent2"/>
                </a:solidFill>
              </a:rPr>
              <a:t>Utilizzo opera esistente predisposta per ospitare uno dei due binari </a:t>
            </a:r>
          </a:p>
          <a:p>
            <a:pPr marL="285750" indent="-285750">
              <a:buFont typeface="Wingdings" panose="05000000000000000000" pitchFamily="2" charset="2"/>
              <a:buChar char="ü"/>
            </a:pPr>
            <a:r>
              <a:rPr lang="it-IT">
                <a:solidFill>
                  <a:schemeClr val="accent2"/>
                </a:solidFill>
              </a:rPr>
              <a:t>Possibilità di chiusura del ring ferroviario</a:t>
            </a:r>
          </a:p>
          <a:p>
            <a:pPr marL="285750" indent="-285750">
              <a:buFont typeface="Wingdings" panose="05000000000000000000" pitchFamily="2" charset="2"/>
              <a:buChar char="ü"/>
            </a:pPr>
            <a:r>
              <a:rPr lang="it-IT">
                <a:solidFill>
                  <a:schemeClr val="accent2"/>
                </a:solidFill>
              </a:rPr>
              <a:t>Realizzare una nuova sede per l’altro binario sovra passando sia la LF1 che la Direttissima RM-FI</a:t>
            </a:r>
          </a:p>
          <a:p>
            <a:pPr marL="285750" indent="-285750">
              <a:buFont typeface="Wingdings" panose="05000000000000000000" pitchFamily="2" charset="2"/>
              <a:buChar char="ü"/>
            </a:pPr>
            <a:r>
              <a:rPr lang="it-IT">
                <a:solidFill>
                  <a:schemeClr val="accent2"/>
                </a:solidFill>
              </a:rPr>
              <a:t>Spostamento della DD per consentire inserimento del nuovo  binario</a:t>
            </a:r>
          </a:p>
        </p:txBody>
      </p:sp>
      <p:pic>
        <p:nvPicPr>
          <p:cNvPr id="8" name="Immagine 7" descr="Immagine che contiene mappa&#10;&#10;Descrizione generata automaticamente">
            <a:extLst>
              <a:ext uri="{FF2B5EF4-FFF2-40B4-BE49-F238E27FC236}">
                <a16:creationId xmlns:a16="http://schemas.microsoft.com/office/drawing/2014/main" id="{3F3D6C5C-F9FA-34BC-696C-B7E27AB5F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236" y="1745721"/>
            <a:ext cx="7425640" cy="4201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CasellaDiTesto 21">
            <a:extLst>
              <a:ext uri="{FF2B5EF4-FFF2-40B4-BE49-F238E27FC236}">
                <a16:creationId xmlns:a16="http://schemas.microsoft.com/office/drawing/2014/main" id="{70DE7C85-F3FA-41B3-8F96-66870D983676}"/>
              </a:ext>
            </a:extLst>
          </p:cNvPr>
          <p:cNvSpPr txBox="1"/>
          <p:nvPr/>
        </p:nvSpPr>
        <p:spPr>
          <a:xfrm>
            <a:off x="241217" y="680484"/>
            <a:ext cx="7159708" cy="333820"/>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SOLUZIONE CON CHIUSURA ANELLO CON BIVIO A LIVELLI SFALSATI SU </a:t>
            </a:r>
            <a:r>
              <a:rPr lang="it-IT" u="sng"/>
              <a:t>LINEA ORTE – FIUMICINO (FL1)</a:t>
            </a:r>
          </a:p>
        </p:txBody>
      </p:sp>
      <p:sp>
        <p:nvSpPr>
          <p:cNvPr id="25" name="CasellaDiTesto 24">
            <a:extLst>
              <a:ext uri="{FF2B5EF4-FFF2-40B4-BE49-F238E27FC236}">
                <a16:creationId xmlns:a16="http://schemas.microsoft.com/office/drawing/2014/main" id="{37FF4DCA-195B-4865-A263-EB445E7F6D70}"/>
              </a:ext>
            </a:extLst>
          </p:cNvPr>
          <p:cNvSpPr txBox="1"/>
          <p:nvPr/>
        </p:nvSpPr>
        <p:spPr>
          <a:xfrm rot="1645191">
            <a:off x="10069295" y="3863374"/>
            <a:ext cx="1271611" cy="523220"/>
          </a:xfrm>
          <a:prstGeom prst="rect">
            <a:avLst/>
          </a:prstGeom>
          <a:solidFill>
            <a:schemeClr val="bg1"/>
          </a:solidFill>
        </p:spPr>
        <p:txBody>
          <a:bodyPr wrap="square" rtlCol="0">
            <a:spAutoFit/>
          </a:bodyPr>
          <a:lstStyle/>
          <a:p>
            <a:r>
              <a:rPr lang="it-IT" sz="1400" b="1">
                <a:solidFill>
                  <a:srgbClr val="0000FF"/>
                </a:solidFill>
              </a:rPr>
              <a:t>LINEA ORTE - FIUMICINO</a:t>
            </a:r>
          </a:p>
        </p:txBody>
      </p:sp>
      <p:grpSp>
        <p:nvGrpSpPr>
          <p:cNvPr id="27" name="Gruppo 26">
            <a:extLst>
              <a:ext uri="{FF2B5EF4-FFF2-40B4-BE49-F238E27FC236}">
                <a16:creationId xmlns:a16="http://schemas.microsoft.com/office/drawing/2014/main" id="{53D28994-DC78-4B3E-938C-50411A42CB37}"/>
              </a:ext>
            </a:extLst>
          </p:cNvPr>
          <p:cNvGrpSpPr/>
          <p:nvPr/>
        </p:nvGrpSpPr>
        <p:grpSpPr>
          <a:xfrm>
            <a:off x="8633637" y="479294"/>
            <a:ext cx="2827239" cy="2210743"/>
            <a:chOff x="2076450" y="2865783"/>
            <a:chExt cx="4212714" cy="3449919"/>
          </a:xfrm>
        </p:grpSpPr>
        <p:pic>
          <p:nvPicPr>
            <p:cNvPr id="28" name="Immagine 11" descr="Immagine che contiene strada&#10;&#10;Descrizione generata automaticamente">
              <a:extLst>
                <a:ext uri="{FF2B5EF4-FFF2-40B4-BE49-F238E27FC236}">
                  <a16:creationId xmlns:a16="http://schemas.microsoft.com/office/drawing/2014/main" id="{AA9C709E-43C1-4666-B610-433EAF5E728B}"/>
                </a:ext>
              </a:extLst>
            </p:cNvPr>
            <p:cNvPicPr>
              <a:picLocks noChangeAspect="1"/>
            </p:cNvPicPr>
            <p:nvPr/>
          </p:nvPicPr>
          <p:blipFill>
            <a:blip r:embed="rId4"/>
            <a:stretch>
              <a:fillRect/>
            </a:stretch>
          </p:blipFill>
          <p:spPr>
            <a:xfrm>
              <a:off x="2076450" y="2865783"/>
              <a:ext cx="4212714" cy="34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Freccia a destra 28">
              <a:extLst>
                <a:ext uri="{FF2B5EF4-FFF2-40B4-BE49-F238E27FC236}">
                  <a16:creationId xmlns:a16="http://schemas.microsoft.com/office/drawing/2014/main" id="{EF1FE311-1132-434F-B441-B736277893BB}"/>
                </a:ext>
              </a:extLst>
            </p:cNvPr>
            <p:cNvSpPr/>
            <p:nvPr/>
          </p:nvSpPr>
          <p:spPr>
            <a:xfrm rot="1187793">
              <a:off x="2856370" y="4147966"/>
              <a:ext cx="1028749"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Freccia destra rientrata 11">
            <a:extLst>
              <a:ext uri="{FF2B5EF4-FFF2-40B4-BE49-F238E27FC236}">
                <a16:creationId xmlns:a16="http://schemas.microsoft.com/office/drawing/2014/main" id="{43F9EAAE-5989-4D6E-AB90-D31BA286BA31}"/>
              </a:ext>
            </a:extLst>
          </p:cNvPr>
          <p:cNvSpPr/>
          <p:nvPr/>
        </p:nvSpPr>
        <p:spPr>
          <a:xfrm rot="1796098">
            <a:off x="10340490" y="4866714"/>
            <a:ext cx="1007886" cy="565938"/>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accent1"/>
                </a:solidFill>
                <a:effectLst>
                  <a:outerShdw blurRad="38100" dist="25400" dir="5400000" algn="ctr" rotWithShape="0">
                    <a:srgbClr val="6E747A">
                      <a:alpha val="43000"/>
                    </a:srgbClr>
                  </a:outerShdw>
                </a:effectLst>
              </a:rPr>
              <a:t>Tiburtina</a:t>
            </a:r>
          </a:p>
        </p:txBody>
      </p:sp>
    </p:spTree>
    <p:extLst>
      <p:ext uri="{BB962C8B-B14F-4D97-AF65-F5344CB8AC3E}">
        <p14:creationId xmlns:p14="http://schemas.microsoft.com/office/powerpoint/2010/main" val="28508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2226F8-0A33-4BF2-96E1-CF809E2F97A3}"/>
              </a:ext>
            </a:extLst>
          </p:cNvPr>
          <p:cNvPicPr>
            <a:picLocks noChangeAspect="1"/>
          </p:cNvPicPr>
          <p:nvPr/>
        </p:nvPicPr>
        <p:blipFill rotWithShape="1">
          <a:blip r:embed="rId3"/>
          <a:srcRect t="17647" r="25568"/>
          <a:stretch/>
        </p:blipFill>
        <p:spPr>
          <a:xfrm>
            <a:off x="5929606" y="3988519"/>
            <a:ext cx="2584325" cy="2604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5846FB47-3B3D-976D-04C7-74E211EA8C23}"/>
              </a:ext>
            </a:extLst>
          </p:cNvPr>
          <p:cNvSpPr txBox="1"/>
          <p:nvPr/>
        </p:nvSpPr>
        <p:spPr>
          <a:xfrm>
            <a:off x="143959" y="1015295"/>
            <a:ext cx="6439721" cy="710551"/>
          </a:xfrm>
          <a:prstGeom prst="rect">
            <a:avLst/>
          </a:prstGeom>
          <a:solidFill>
            <a:srgbClr val="E8FC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b="0">
                <a:solidFill>
                  <a:schemeClr val="tx1"/>
                </a:solidFill>
                <a:latin typeface="+mj-lt"/>
                <a:cs typeface="Aharoni" panose="02010803020104030203" pitchFamily="2" charset="-79"/>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indent="0">
              <a:buNone/>
            </a:pPr>
            <a:r>
              <a:rPr lang="it-IT" sz="1600" b="1">
                <a:solidFill>
                  <a:schemeClr val="accent2"/>
                </a:solidFill>
              </a:rPr>
              <a:t>Spostamento della linea ROMA – FIRENZE (DD) per consentire l’inserimento del nuovo binario in direzione Tiburtina</a:t>
            </a:r>
          </a:p>
        </p:txBody>
      </p:sp>
      <p:sp>
        <p:nvSpPr>
          <p:cNvPr id="9" name="Titolo 1">
            <a:extLst>
              <a:ext uri="{FF2B5EF4-FFF2-40B4-BE49-F238E27FC236}">
                <a16:creationId xmlns:a16="http://schemas.microsoft.com/office/drawing/2014/main" id="{5D5A7246-303A-47CF-972E-FC044882F301}"/>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pic>
        <p:nvPicPr>
          <p:cNvPr id="3" name="Immagine 2">
            <a:extLst>
              <a:ext uri="{FF2B5EF4-FFF2-40B4-BE49-F238E27FC236}">
                <a16:creationId xmlns:a16="http://schemas.microsoft.com/office/drawing/2014/main" id="{644206EF-D168-4D2E-848D-5456528DD9A1}"/>
              </a:ext>
            </a:extLst>
          </p:cNvPr>
          <p:cNvPicPr>
            <a:picLocks noChangeAspect="1"/>
          </p:cNvPicPr>
          <p:nvPr/>
        </p:nvPicPr>
        <p:blipFill>
          <a:blip r:embed="rId4"/>
          <a:stretch>
            <a:fillRect/>
          </a:stretch>
        </p:blipFill>
        <p:spPr>
          <a:xfrm>
            <a:off x="8410669" y="962130"/>
            <a:ext cx="3093165" cy="3936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reccia in giù 4">
            <a:extLst>
              <a:ext uri="{FF2B5EF4-FFF2-40B4-BE49-F238E27FC236}">
                <a16:creationId xmlns:a16="http://schemas.microsoft.com/office/drawing/2014/main" id="{C8603D32-64A7-4F16-BF62-82F81C07EE4E}"/>
              </a:ext>
            </a:extLst>
          </p:cNvPr>
          <p:cNvSpPr/>
          <p:nvPr/>
        </p:nvSpPr>
        <p:spPr>
          <a:xfrm>
            <a:off x="6931180" y="4144063"/>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4BA7CCC-801C-4C04-93AF-EC2BD2D3B8E2}"/>
              </a:ext>
            </a:extLst>
          </p:cNvPr>
          <p:cNvSpPr txBox="1"/>
          <p:nvPr/>
        </p:nvSpPr>
        <p:spPr>
          <a:xfrm>
            <a:off x="6680779" y="3790219"/>
            <a:ext cx="707780" cy="307777"/>
          </a:xfrm>
          <a:prstGeom prst="rect">
            <a:avLst/>
          </a:prstGeom>
          <a:solidFill>
            <a:schemeClr val="bg1"/>
          </a:solidFill>
        </p:spPr>
        <p:txBody>
          <a:bodyPr wrap="square" rtlCol="0">
            <a:spAutoFit/>
          </a:bodyPr>
          <a:lstStyle>
            <a:defPPr>
              <a:defRPr lang="en-US"/>
            </a:defPPr>
            <a:lvl1pPr>
              <a:defRPr b="1">
                <a:solidFill>
                  <a:schemeClr val="accent1"/>
                </a:solidFill>
                <a:latin typeface="Aharoni" panose="02010803020104030203" pitchFamily="2" charset="-79"/>
                <a:cs typeface="Aharoni" panose="02010803020104030203" pitchFamily="2" charset="-79"/>
              </a:defRPr>
            </a:lvl1pPr>
          </a:lstStyle>
          <a:p>
            <a:r>
              <a:rPr lang="it-IT" sz="1400">
                <a:latin typeface="Arial Black" panose="020B0A04020102020204" pitchFamily="34" charset="0"/>
              </a:rPr>
              <a:t>FL1</a:t>
            </a:r>
          </a:p>
        </p:txBody>
      </p:sp>
      <p:sp>
        <p:nvSpPr>
          <p:cNvPr id="12" name="Freccia in giù 11">
            <a:extLst>
              <a:ext uri="{FF2B5EF4-FFF2-40B4-BE49-F238E27FC236}">
                <a16:creationId xmlns:a16="http://schemas.microsoft.com/office/drawing/2014/main" id="{31A5F348-C3B9-4441-A428-A884E09C88FC}"/>
              </a:ext>
            </a:extLst>
          </p:cNvPr>
          <p:cNvSpPr/>
          <p:nvPr/>
        </p:nvSpPr>
        <p:spPr>
          <a:xfrm>
            <a:off x="7913237" y="3966739"/>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E72E30F3-A689-4FD6-A204-02DE111CCBA3}"/>
              </a:ext>
            </a:extLst>
          </p:cNvPr>
          <p:cNvSpPr txBox="1"/>
          <p:nvPr/>
        </p:nvSpPr>
        <p:spPr>
          <a:xfrm>
            <a:off x="7541316" y="3493717"/>
            <a:ext cx="869354" cy="523220"/>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400"/>
              <a:t>DD  RM-FI</a:t>
            </a:r>
          </a:p>
        </p:txBody>
      </p:sp>
      <p:sp>
        <p:nvSpPr>
          <p:cNvPr id="17" name="CasellaDiTesto 16">
            <a:extLst>
              <a:ext uri="{FF2B5EF4-FFF2-40B4-BE49-F238E27FC236}">
                <a16:creationId xmlns:a16="http://schemas.microsoft.com/office/drawing/2014/main" id="{25077B3A-3ACB-431F-A187-F8DAB18C869F}"/>
              </a:ext>
            </a:extLst>
          </p:cNvPr>
          <p:cNvSpPr txBox="1"/>
          <p:nvPr/>
        </p:nvSpPr>
        <p:spPr>
          <a:xfrm>
            <a:off x="9277535" y="3861163"/>
            <a:ext cx="707780" cy="307777"/>
          </a:xfrm>
          <a:prstGeom prst="rect">
            <a:avLst/>
          </a:prstGeom>
          <a:solidFill>
            <a:schemeClr val="bg1"/>
          </a:solidFill>
        </p:spPr>
        <p:txBody>
          <a:bodyPr wrap="square" rtlCol="0">
            <a:spAutoFit/>
          </a:bodyPr>
          <a:lstStyle/>
          <a:p>
            <a:r>
              <a:rPr lang="it-IT" sz="1400" b="1">
                <a:solidFill>
                  <a:schemeClr val="accent1"/>
                </a:solidFill>
                <a:latin typeface="Arial Black" panose="020B0A04020102020204" pitchFamily="34" charset="0"/>
              </a:rPr>
              <a:t>FL1</a:t>
            </a:r>
          </a:p>
        </p:txBody>
      </p:sp>
      <p:sp>
        <p:nvSpPr>
          <p:cNvPr id="18" name="Freccia in giù 17">
            <a:extLst>
              <a:ext uri="{FF2B5EF4-FFF2-40B4-BE49-F238E27FC236}">
                <a16:creationId xmlns:a16="http://schemas.microsoft.com/office/drawing/2014/main" id="{5CEB2212-63B2-4175-B2B0-C851F2553147}"/>
              </a:ext>
            </a:extLst>
          </p:cNvPr>
          <p:cNvSpPr/>
          <p:nvPr/>
        </p:nvSpPr>
        <p:spPr>
          <a:xfrm>
            <a:off x="9741098" y="834197"/>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41A4E797-7BB3-441C-8EEB-148A133F90B8}"/>
              </a:ext>
            </a:extLst>
          </p:cNvPr>
          <p:cNvSpPr txBox="1"/>
          <p:nvPr/>
        </p:nvSpPr>
        <p:spPr>
          <a:xfrm>
            <a:off x="9358543" y="446237"/>
            <a:ext cx="938835" cy="523220"/>
          </a:xfrm>
          <a:prstGeom prst="rect">
            <a:avLst/>
          </a:prstGeom>
          <a:solidFill>
            <a:schemeClr val="bg1"/>
          </a:solidFill>
        </p:spPr>
        <p:txBody>
          <a:bodyPr wrap="square" rtlCol="0">
            <a:spAutoFit/>
          </a:bodyPr>
          <a:lstStyle/>
          <a:p>
            <a:r>
              <a:rPr lang="it-IT" sz="1400" b="1">
                <a:solidFill>
                  <a:schemeClr val="accent1"/>
                </a:solidFill>
                <a:latin typeface="Arial Black" panose="020B0A04020102020204" pitchFamily="34" charset="0"/>
              </a:rPr>
              <a:t>DD   RM-FI</a:t>
            </a:r>
          </a:p>
        </p:txBody>
      </p:sp>
      <p:sp>
        <p:nvSpPr>
          <p:cNvPr id="20" name="Freccia in giù 19">
            <a:extLst>
              <a:ext uri="{FF2B5EF4-FFF2-40B4-BE49-F238E27FC236}">
                <a16:creationId xmlns:a16="http://schemas.microsoft.com/office/drawing/2014/main" id="{BC6544AB-F31F-41BD-99CD-DB24D717B375}"/>
              </a:ext>
            </a:extLst>
          </p:cNvPr>
          <p:cNvSpPr/>
          <p:nvPr/>
        </p:nvSpPr>
        <p:spPr>
          <a:xfrm rot="9620222">
            <a:off x="10734577" y="2755038"/>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0A00AF47-7997-4435-A13F-6BEBD7214EF7}"/>
              </a:ext>
            </a:extLst>
          </p:cNvPr>
          <p:cNvSpPr txBox="1"/>
          <p:nvPr/>
        </p:nvSpPr>
        <p:spPr>
          <a:xfrm>
            <a:off x="227715" y="584841"/>
            <a:ext cx="9049819" cy="430454"/>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1. SOLUZIONE CON CHIUSURA ANELLO CON BIVIO SU </a:t>
            </a:r>
            <a:r>
              <a:rPr lang="it-IT" u="sng"/>
              <a:t>LINEA ORTE – FIUMICINO (FL1)</a:t>
            </a:r>
          </a:p>
        </p:txBody>
      </p:sp>
      <p:pic>
        <p:nvPicPr>
          <p:cNvPr id="11" name="Immagine 10">
            <a:extLst>
              <a:ext uri="{FF2B5EF4-FFF2-40B4-BE49-F238E27FC236}">
                <a16:creationId xmlns:a16="http://schemas.microsoft.com/office/drawing/2014/main" id="{E8DAAD04-C7EF-4BF3-8E8B-FA38FAAA41DE}"/>
              </a:ext>
            </a:extLst>
          </p:cNvPr>
          <p:cNvPicPr>
            <a:picLocks noChangeAspect="1"/>
          </p:cNvPicPr>
          <p:nvPr/>
        </p:nvPicPr>
        <p:blipFill>
          <a:blip r:embed="rId5"/>
          <a:stretch>
            <a:fillRect/>
          </a:stretch>
        </p:blipFill>
        <p:spPr>
          <a:xfrm>
            <a:off x="144454" y="1968521"/>
            <a:ext cx="5727287" cy="4039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Callout: freccia in giù 21">
            <a:extLst>
              <a:ext uri="{FF2B5EF4-FFF2-40B4-BE49-F238E27FC236}">
                <a16:creationId xmlns:a16="http://schemas.microsoft.com/office/drawing/2014/main" id="{CB4F2231-EA1F-410E-8CA8-E0C0D0F120E0}"/>
              </a:ext>
            </a:extLst>
          </p:cNvPr>
          <p:cNvSpPr/>
          <p:nvPr/>
        </p:nvSpPr>
        <p:spPr>
          <a:xfrm>
            <a:off x="687172" y="2156300"/>
            <a:ext cx="1379372" cy="79453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BINARIO ANELLO</a:t>
            </a:r>
          </a:p>
        </p:txBody>
      </p:sp>
      <p:sp>
        <p:nvSpPr>
          <p:cNvPr id="23" name="Callout: freccia in giù 22">
            <a:extLst>
              <a:ext uri="{FF2B5EF4-FFF2-40B4-BE49-F238E27FC236}">
                <a16:creationId xmlns:a16="http://schemas.microsoft.com/office/drawing/2014/main" id="{1FCF43D1-E058-4618-A5C6-1E3303369C60}"/>
              </a:ext>
            </a:extLst>
          </p:cNvPr>
          <p:cNvSpPr/>
          <p:nvPr/>
        </p:nvSpPr>
        <p:spPr>
          <a:xfrm>
            <a:off x="4358199" y="2995680"/>
            <a:ext cx="1379372" cy="79453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VARIANTE DD RM-FI</a:t>
            </a:r>
          </a:p>
        </p:txBody>
      </p:sp>
      <p:sp>
        <p:nvSpPr>
          <p:cNvPr id="16" name="Callout: freccia in su 15">
            <a:extLst>
              <a:ext uri="{FF2B5EF4-FFF2-40B4-BE49-F238E27FC236}">
                <a16:creationId xmlns:a16="http://schemas.microsoft.com/office/drawing/2014/main" id="{3E9A4483-D27A-4402-B3FF-13281D9AF275}"/>
              </a:ext>
            </a:extLst>
          </p:cNvPr>
          <p:cNvSpPr/>
          <p:nvPr/>
        </p:nvSpPr>
        <p:spPr>
          <a:xfrm>
            <a:off x="1376858" y="4196024"/>
            <a:ext cx="1005840" cy="79453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BINARIO ANELLO</a:t>
            </a:r>
          </a:p>
        </p:txBody>
      </p:sp>
      <p:sp>
        <p:nvSpPr>
          <p:cNvPr id="24" name="Freccia in giù 23">
            <a:extLst>
              <a:ext uri="{FF2B5EF4-FFF2-40B4-BE49-F238E27FC236}">
                <a16:creationId xmlns:a16="http://schemas.microsoft.com/office/drawing/2014/main" id="{90E21B5E-7ED4-42A8-8B1F-16DFF5E623DD}"/>
              </a:ext>
            </a:extLst>
          </p:cNvPr>
          <p:cNvSpPr/>
          <p:nvPr/>
        </p:nvSpPr>
        <p:spPr>
          <a:xfrm rot="16200000">
            <a:off x="4954614" y="3901979"/>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96ED9580-A921-4808-8282-BF51B58A1246}"/>
              </a:ext>
            </a:extLst>
          </p:cNvPr>
          <p:cNvSpPr txBox="1"/>
          <p:nvPr/>
        </p:nvSpPr>
        <p:spPr>
          <a:xfrm>
            <a:off x="4476435" y="4544523"/>
            <a:ext cx="1480595" cy="307777"/>
          </a:xfrm>
          <a:prstGeom prst="rect">
            <a:avLst/>
          </a:prstGeom>
          <a:solidFill>
            <a:schemeClr val="bg1"/>
          </a:solidFill>
        </p:spPr>
        <p:txBody>
          <a:bodyPr wrap="square" rtlCol="0">
            <a:spAutoFit/>
          </a:bodyPr>
          <a:lstStyle/>
          <a:p>
            <a:r>
              <a:rPr lang="it-IT" sz="1400" b="1">
                <a:solidFill>
                  <a:schemeClr val="accent1"/>
                </a:solidFill>
                <a:latin typeface="Algerian" panose="04020705040A02060702" pitchFamily="82" charset="0"/>
              </a:rPr>
              <a:t>TIBURTINA</a:t>
            </a:r>
          </a:p>
        </p:txBody>
      </p:sp>
      <p:sp>
        <p:nvSpPr>
          <p:cNvPr id="26" name="Freccia in giù 25">
            <a:extLst>
              <a:ext uri="{FF2B5EF4-FFF2-40B4-BE49-F238E27FC236}">
                <a16:creationId xmlns:a16="http://schemas.microsoft.com/office/drawing/2014/main" id="{31210EA6-3F8E-4AA8-BF4A-43225BE7A50A}"/>
              </a:ext>
            </a:extLst>
          </p:cNvPr>
          <p:cNvSpPr/>
          <p:nvPr/>
        </p:nvSpPr>
        <p:spPr>
          <a:xfrm rot="5001509">
            <a:off x="524179" y="3992397"/>
            <a:ext cx="206978"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3BC61421-A8DB-4CFF-83BC-EB8FADBCE848}"/>
              </a:ext>
            </a:extLst>
          </p:cNvPr>
          <p:cNvSpPr txBox="1"/>
          <p:nvPr/>
        </p:nvSpPr>
        <p:spPr>
          <a:xfrm rot="21126594">
            <a:off x="32318" y="4542087"/>
            <a:ext cx="1437882" cy="312650"/>
          </a:xfrm>
          <a:prstGeom prst="rect">
            <a:avLst/>
          </a:prstGeom>
          <a:noFill/>
        </p:spPr>
        <p:txBody>
          <a:bodyPr wrap="square" rtlCol="0">
            <a:spAutoFit/>
          </a:bodyPr>
          <a:lstStyle/>
          <a:p>
            <a:r>
              <a:rPr lang="it-IT" sz="1400" b="1">
                <a:solidFill>
                  <a:schemeClr val="accent1"/>
                </a:solidFill>
                <a:latin typeface="Algerian" panose="04020705040A02060702" pitchFamily="82" charset="0"/>
              </a:rPr>
              <a:t>Vigna </a:t>
            </a:r>
            <a:r>
              <a:rPr lang="it-IT" sz="1400" b="1" err="1">
                <a:solidFill>
                  <a:schemeClr val="accent1"/>
                </a:solidFill>
                <a:latin typeface="Algerian" panose="04020705040A02060702" pitchFamily="82" charset="0"/>
              </a:rPr>
              <a:t>clara</a:t>
            </a:r>
            <a:endParaRPr lang="it-IT" sz="1400" b="1">
              <a:solidFill>
                <a:schemeClr val="accent1"/>
              </a:solidFill>
              <a:latin typeface="Algerian" panose="04020705040A02060702" pitchFamily="82" charset="0"/>
            </a:endParaRPr>
          </a:p>
        </p:txBody>
      </p:sp>
    </p:spTree>
    <p:extLst>
      <p:ext uri="{BB962C8B-B14F-4D97-AF65-F5344CB8AC3E}">
        <p14:creationId xmlns:p14="http://schemas.microsoft.com/office/powerpoint/2010/main" val="24092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CD78B92-8887-4E44-A88B-2555C263B0D6}"/>
              </a:ext>
            </a:extLst>
          </p:cNvPr>
          <p:cNvPicPr>
            <a:picLocks noChangeAspect="1"/>
          </p:cNvPicPr>
          <p:nvPr/>
        </p:nvPicPr>
        <p:blipFill>
          <a:blip r:embed="rId3"/>
          <a:stretch>
            <a:fillRect/>
          </a:stretch>
        </p:blipFill>
        <p:spPr>
          <a:xfrm>
            <a:off x="5043350" y="1226574"/>
            <a:ext cx="6379002" cy="4319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9" name="CasellaDiTesto 8">
            <a:extLst>
              <a:ext uri="{FF2B5EF4-FFF2-40B4-BE49-F238E27FC236}">
                <a16:creationId xmlns:a16="http://schemas.microsoft.com/office/drawing/2014/main" id="{58FD3A6F-E985-41E8-B466-92F36F8197AF}"/>
              </a:ext>
            </a:extLst>
          </p:cNvPr>
          <p:cNvSpPr txBox="1"/>
          <p:nvPr/>
        </p:nvSpPr>
        <p:spPr>
          <a:xfrm>
            <a:off x="313415" y="2033454"/>
            <a:ext cx="4367390" cy="235798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sz="1400" b="1">
                <a:solidFill>
                  <a:schemeClr val="accent2"/>
                </a:solidFill>
                <a:latin typeface="+mj-lt"/>
                <a:cs typeface="Aharoni" panose="02010803020104030203" pitchFamily="2" charset="-79"/>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it-IT"/>
              <a:t>Realizzazione della sede ferroviaria della variante della DD nell’area di esondazione del fiume Aniene</a:t>
            </a:r>
          </a:p>
          <a:p>
            <a:r>
              <a:rPr lang="it-IT"/>
              <a:t>Realizzazione della sede del nuovo binario dell’Anello interferente con l’alveo del fiume</a:t>
            </a:r>
          </a:p>
          <a:p>
            <a:r>
              <a:rPr lang="it-IT"/>
              <a:t>Forte impatto sull’esercizio ferroviario di una delle linee più trafficate di Italia (linea Roma Firenze cosiddetta Direttissima (DD)</a:t>
            </a:r>
          </a:p>
          <a:p>
            <a:endParaRPr lang="it-IT"/>
          </a:p>
        </p:txBody>
      </p:sp>
      <p:sp>
        <p:nvSpPr>
          <p:cNvPr id="12" name="CasellaDiTesto 11">
            <a:extLst>
              <a:ext uri="{FF2B5EF4-FFF2-40B4-BE49-F238E27FC236}">
                <a16:creationId xmlns:a16="http://schemas.microsoft.com/office/drawing/2014/main" id="{EA704785-75D8-4CEF-A796-73D2C36F5E3D}"/>
              </a:ext>
            </a:extLst>
          </p:cNvPr>
          <p:cNvSpPr txBox="1"/>
          <p:nvPr/>
        </p:nvSpPr>
        <p:spPr>
          <a:xfrm>
            <a:off x="1019914" y="5746629"/>
            <a:ext cx="962825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200" b="1">
                <a:solidFill>
                  <a:srgbClr val="DC002E"/>
                </a:solidFill>
                <a:cs typeface="Calibri"/>
              </a:rPr>
              <a:t>La soluzione non è stata ritenuta fattibile anche nella variante in galleria</a:t>
            </a:r>
            <a:endParaRPr lang="it-IT" sz="2200"/>
          </a:p>
        </p:txBody>
      </p:sp>
      <p:sp>
        <p:nvSpPr>
          <p:cNvPr id="10" name="Freccia destra rientrata 9">
            <a:extLst>
              <a:ext uri="{FF2B5EF4-FFF2-40B4-BE49-F238E27FC236}">
                <a16:creationId xmlns:a16="http://schemas.microsoft.com/office/drawing/2014/main" id="{B12220D9-5E5C-4334-9B31-4371CACA2A4A}"/>
              </a:ext>
            </a:extLst>
          </p:cNvPr>
          <p:cNvSpPr/>
          <p:nvPr/>
        </p:nvSpPr>
        <p:spPr>
          <a:xfrm rot="2282093">
            <a:off x="10064820" y="4768650"/>
            <a:ext cx="1007886" cy="565938"/>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accent1"/>
                </a:solidFill>
                <a:effectLst>
                  <a:outerShdw blurRad="38100" dist="25400" dir="5400000" algn="ctr" rotWithShape="0">
                    <a:srgbClr val="6E747A">
                      <a:alpha val="43000"/>
                    </a:srgbClr>
                  </a:outerShdw>
                </a:effectLst>
              </a:rPr>
              <a:t>Tiburtina</a:t>
            </a:r>
          </a:p>
        </p:txBody>
      </p:sp>
      <p:sp>
        <p:nvSpPr>
          <p:cNvPr id="17" name="CasellaDiTesto 16">
            <a:extLst>
              <a:ext uri="{FF2B5EF4-FFF2-40B4-BE49-F238E27FC236}">
                <a16:creationId xmlns:a16="http://schemas.microsoft.com/office/drawing/2014/main" id="{79A098A6-1B38-4510-BA0D-BC2E19DE92B1}"/>
              </a:ext>
            </a:extLst>
          </p:cNvPr>
          <p:cNvSpPr txBox="1"/>
          <p:nvPr/>
        </p:nvSpPr>
        <p:spPr>
          <a:xfrm rot="2183765">
            <a:off x="10155287" y="3072182"/>
            <a:ext cx="1260369" cy="307777"/>
          </a:xfrm>
          <a:prstGeom prst="rect">
            <a:avLst/>
          </a:prstGeom>
          <a:solidFill>
            <a:schemeClr val="bg1"/>
          </a:solidFill>
        </p:spPr>
        <p:txBody>
          <a:bodyPr wrap="square" rtlCol="0">
            <a:spAutoFit/>
          </a:bodyPr>
          <a:lstStyle/>
          <a:p>
            <a:r>
              <a:rPr lang="it-IT" sz="1400" b="1">
                <a:solidFill>
                  <a:schemeClr val="accent1"/>
                </a:solidFill>
              </a:rPr>
              <a:t>LINEA MERCI</a:t>
            </a:r>
          </a:p>
        </p:txBody>
      </p:sp>
      <p:sp>
        <p:nvSpPr>
          <p:cNvPr id="20" name="CasellaDiTesto 19">
            <a:extLst>
              <a:ext uri="{FF2B5EF4-FFF2-40B4-BE49-F238E27FC236}">
                <a16:creationId xmlns:a16="http://schemas.microsoft.com/office/drawing/2014/main" id="{FFEEC4A4-0D1E-4B29-98D4-195AE4F0D13C}"/>
              </a:ext>
            </a:extLst>
          </p:cNvPr>
          <p:cNvSpPr txBox="1"/>
          <p:nvPr/>
        </p:nvSpPr>
        <p:spPr>
          <a:xfrm rot="2087263">
            <a:off x="10106916" y="4010511"/>
            <a:ext cx="1306039" cy="307777"/>
          </a:xfrm>
          <a:prstGeom prst="rect">
            <a:avLst/>
          </a:prstGeom>
          <a:solidFill>
            <a:schemeClr val="bg1"/>
          </a:solidFill>
        </p:spPr>
        <p:txBody>
          <a:bodyPr wrap="square" rtlCol="0">
            <a:spAutoFit/>
          </a:bodyPr>
          <a:lstStyle/>
          <a:p>
            <a:r>
              <a:rPr lang="it-IT" sz="1400" b="1">
                <a:solidFill>
                  <a:srgbClr val="0000FF"/>
                </a:solidFill>
              </a:rPr>
              <a:t>VARIANTE DD</a:t>
            </a:r>
          </a:p>
        </p:txBody>
      </p:sp>
      <p:sp>
        <p:nvSpPr>
          <p:cNvPr id="11" name="CasellaDiTesto 10">
            <a:extLst>
              <a:ext uri="{FF2B5EF4-FFF2-40B4-BE49-F238E27FC236}">
                <a16:creationId xmlns:a16="http://schemas.microsoft.com/office/drawing/2014/main" id="{2DD06096-4064-4068-89A4-0579684FBCF8}"/>
              </a:ext>
            </a:extLst>
          </p:cNvPr>
          <p:cNvSpPr txBox="1"/>
          <p:nvPr/>
        </p:nvSpPr>
        <p:spPr>
          <a:xfrm>
            <a:off x="241217" y="680484"/>
            <a:ext cx="7159708" cy="333820"/>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SOLUZIONE CON CHIUSURA ANELLO CON BIVIO A LIVELLI SFALSATI SU </a:t>
            </a:r>
            <a:r>
              <a:rPr lang="it-IT" u="sng"/>
              <a:t>LINEA ORTE – FIUMICINO (FL1)</a:t>
            </a:r>
          </a:p>
        </p:txBody>
      </p:sp>
    </p:spTree>
    <p:extLst>
      <p:ext uri="{BB962C8B-B14F-4D97-AF65-F5344CB8AC3E}">
        <p14:creationId xmlns:p14="http://schemas.microsoft.com/office/powerpoint/2010/main" val="322071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22" name="CasellaDiTesto 21">
            <a:extLst>
              <a:ext uri="{FF2B5EF4-FFF2-40B4-BE49-F238E27FC236}">
                <a16:creationId xmlns:a16="http://schemas.microsoft.com/office/drawing/2014/main" id="{B2ECF4E5-187B-4F75-8F9C-6E1C80CD8F25}"/>
              </a:ext>
            </a:extLst>
          </p:cNvPr>
          <p:cNvSpPr txBox="1"/>
          <p:nvPr/>
        </p:nvSpPr>
        <p:spPr>
          <a:xfrm>
            <a:off x="329587" y="2301103"/>
            <a:ext cx="4113853" cy="215659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sz="1400" b="1">
                <a:solidFill>
                  <a:schemeClr val="accent2"/>
                </a:solidFill>
                <a:latin typeface="+mj-lt"/>
                <a:cs typeface="Aharoni" panose="02010803020104030203" pitchFamily="2" charset="-79"/>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it-IT"/>
              <a:t>Chiusura dell’anello sulla linea esistente in ambito stazione di VAL D’ALA</a:t>
            </a:r>
          </a:p>
          <a:p>
            <a:r>
              <a:rPr lang="it-IT"/>
              <a:t>Nuove possibilità di servizi</a:t>
            </a:r>
          </a:p>
          <a:p>
            <a:r>
              <a:rPr lang="it-IT"/>
              <a:t>Inserimento del bacino urbano di Val d’Ala nel nodo urbano</a:t>
            </a:r>
          </a:p>
          <a:p>
            <a:r>
              <a:rPr lang="it-IT"/>
              <a:t>Possibilità di interscambio con offerta metropolitana e lunga percorrenza</a:t>
            </a:r>
          </a:p>
        </p:txBody>
      </p:sp>
      <p:sp>
        <p:nvSpPr>
          <p:cNvPr id="26" name="CasellaDiTesto 25">
            <a:extLst>
              <a:ext uri="{FF2B5EF4-FFF2-40B4-BE49-F238E27FC236}">
                <a16:creationId xmlns:a16="http://schemas.microsoft.com/office/drawing/2014/main" id="{39A274FC-94F4-4E6C-82E4-782F70D3B33E}"/>
              </a:ext>
            </a:extLst>
          </p:cNvPr>
          <p:cNvSpPr txBox="1"/>
          <p:nvPr/>
        </p:nvSpPr>
        <p:spPr>
          <a:xfrm>
            <a:off x="241217" y="680484"/>
            <a:ext cx="10327546" cy="287280"/>
          </a:xfrm>
          <a:prstGeom prst="rect">
            <a:avLst/>
          </a:prstGeom>
        </p:spPr>
        <p:txBody>
          <a:bodyPr lIns="91440" tIns="45720" rIns="91440" bIns="45720" anchor="t"/>
          <a:lstStyle>
            <a:defPPr>
              <a:defRPr lang="en-US"/>
            </a:defPPr>
            <a:lvl1pPr indent="0">
              <a:lnSpc>
                <a:spcPct val="90000"/>
              </a:lnSpc>
              <a:spcBef>
                <a:spcPts val="1200"/>
              </a:spcBef>
              <a:buFont typeface="Arial" panose="020B0604020202020204" pitchFamily="34" charset="0"/>
              <a:buNone/>
              <a:defRPr sz="2000" b="1">
                <a:solidFill>
                  <a:schemeClr val="accent2"/>
                </a:solidFill>
              </a:defRPr>
            </a:lvl1pPr>
            <a:lvl2pPr indent="0">
              <a:lnSpc>
                <a:spcPct val="90000"/>
              </a:lnSpc>
              <a:spcBef>
                <a:spcPts val="500"/>
              </a:spcBef>
              <a:buFont typeface="Arial" panose="020B0604020202020204" pitchFamily="34" charset="0"/>
              <a:buNone/>
              <a:tabLst>
                <a:tab pos="806450" algn="l"/>
              </a:tabLst>
            </a:lvl2pPr>
            <a:lvl3pPr indent="0" defTabSz="714375">
              <a:lnSpc>
                <a:spcPct val="90000"/>
              </a:lnSpc>
              <a:spcBef>
                <a:spcPts val="500"/>
              </a:spcBef>
              <a:buFont typeface="Arial" panose="020B0604020202020204" pitchFamily="34" charset="0"/>
              <a:buNone/>
              <a:defRPr sz="1600"/>
            </a:lvl3pPr>
            <a:lvl4pPr indent="0">
              <a:lnSpc>
                <a:spcPct val="90000"/>
              </a:lnSpc>
              <a:spcBef>
                <a:spcPts val="500"/>
              </a:spcBef>
              <a:buFont typeface="Arial" panose="020B0604020202020204" pitchFamily="34" charset="0"/>
              <a:buNone/>
              <a:defRPr sz="1400"/>
            </a:lvl4pPr>
            <a:lvl5pPr indent="0">
              <a:lnSpc>
                <a:spcPct val="90000"/>
              </a:lnSpc>
              <a:spcBef>
                <a:spcPts val="500"/>
              </a:spcBef>
              <a:buFont typeface="Arial" panose="020B0604020202020204" pitchFamily="34" charset="0"/>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a:t>2. SOLUZIONE CON CHIUSURA ANELLO CON BIVIO A LIVELLI SFALSATI SU </a:t>
            </a:r>
            <a:r>
              <a:rPr lang="it-IT" u="sng"/>
              <a:t>LINEA MERCI</a:t>
            </a:r>
          </a:p>
        </p:txBody>
      </p:sp>
      <p:sp>
        <p:nvSpPr>
          <p:cNvPr id="10" name="CasellaDiTesto 9">
            <a:extLst>
              <a:ext uri="{FF2B5EF4-FFF2-40B4-BE49-F238E27FC236}">
                <a16:creationId xmlns:a16="http://schemas.microsoft.com/office/drawing/2014/main" id="{ED1C34D6-0881-48B8-A7A0-A4C40BC2EDF2}"/>
              </a:ext>
            </a:extLst>
          </p:cNvPr>
          <p:cNvSpPr txBox="1"/>
          <p:nvPr/>
        </p:nvSpPr>
        <p:spPr>
          <a:xfrm>
            <a:off x="4982798" y="5832566"/>
            <a:ext cx="67656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rgbClr val="DC002E"/>
                </a:solidFill>
                <a:cs typeface="Calibri"/>
              </a:rPr>
              <a:t>La soluzione di chiusura dell’anello sulla linea Merci esistente</a:t>
            </a:r>
          </a:p>
          <a:p>
            <a:r>
              <a:rPr lang="it-IT" b="1">
                <a:solidFill>
                  <a:srgbClr val="DC002E"/>
                </a:solidFill>
                <a:cs typeface="Calibri"/>
              </a:rPr>
              <a:t>è stata ritenuta fattibile</a:t>
            </a:r>
            <a:endParaRPr lang="it-IT"/>
          </a:p>
        </p:txBody>
      </p:sp>
      <p:grpSp>
        <p:nvGrpSpPr>
          <p:cNvPr id="5" name="Gruppo 4">
            <a:extLst>
              <a:ext uri="{FF2B5EF4-FFF2-40B4-BE49-F238E27FC236}">
                <a16:creationId xmlns:a16="http://schemas.microsoft.com/office/drawing/2014/main" id="{B36FD6A7-54C6-4288-8788-EC7C0496069C}"/>
              </a:ext>
            </a:extLst>
          </p:cNvPr>
          <p:cNvGrpSpPr/>
          <p:nvPr/>
        </p:nvGrpSpPr>
        <p:grpSpPr>
          <a:xfrm>
            <a:off x="5064187" y="1203310"/>
            <a:ext cx="6265737" cy="4393709"/>
            <a:chOff x="5054761" y="1232145"/>
            <a:chExt cx="6265737" cy="4393709"/>
          </a:xfrm>
        </p:grpSpPr>
        <p:pic>
          <p:nvPicPr>
            <p:cNvPr id="3" name="Immagine 2">
              <a:extLst>
                <a:ext uri="{FF2B5EF4-FFF2-40B4-BE49-F238E27FC236}">
                  <a16:creationId xmlns:a16="http://schemas.microsoft.com/office/drawing/2014/main" id="{C9C77DF1-EDE4-494D-89E1-47F0EA298072}"/>
                </a:ext>
              </a:extLst>
            </p:cNvPr>
            <p:cNvPicPr>
              <a:picLocks noChangeAspect="1"/>
            </p:cNvPicPr>
            <p:nvPr/>
          </p:nvPicPr>
          <p:blipFill rotWithShape="1">
            <a:blip r:embed="rId3"/>
            <a:srcRect l="596" t="11050" r="9025" b="3300"/>
            <a:stretch/>
          </p:blipFill>
          <p:spPr>
            <a:xfrm>
              <a:off x="5054761" y="1232145"/>
              <a:ext cx="6264402" cy="4393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CasellaDiTesto 22">
              <a:extLst>
                <a:ext uri="{FF2B5EF4-FFF2-40B4-BE49-F238E27FC236}">
                  <a16:creationId xmlns:a16="http://schemas.microsoft.com/office/drawing/2014/main" id="{334B5272-8069-44B7-BE9D-A890AB979B83}"/>
                </a:ext>
              </a:extLst>
            </p:cNvPr>
            <p:cNvSpPr txBox="1"/>
            <p:nvPr/>
          </p:nvSpPr>
          <p:spPr>
            <a:xfrm rot="2415674">
              <a:off x="8763499" y="3508967"/>
              <a:ext cx="1088750" cy="461665"/>
            </a:xfrm>
            <a:prstGeom prst="rect">
              <a:avLst/>
            </a:prstGeom>
            <a:solidFill>
              <a:schemeClr val="bg1"/>
            </a:solidFill>
          </p:spPr>
          <p:txBody>
            <a:bodyPr wrap="square" rtlCol="0">
              <a:spAutoFit/>
            </a:bodyPr>
            <a:lstStyle/>
            <a:p>
              <a:r>
                <a:rPr lang="it-IT" sz="1200" b="1">
                  <a:solidFill>
                    <a:srgbClr val="0000FF"/>
                  </a:solidFill>
                </a:rPr>
                <a:t>LINEA ORTE - FIUMICINO</a:t>
              </a:r>
            </a:p>
          </p:txBody>
        </p:sp>
        <p:sp>
          <p:nvSpPr>
            <p:cNvPr id="24" name="CasellaDiTesto 23">
              <a:extLst>
                <a:ext uri="{FF2B5EF4-FFF2-40B4-BE49-F238E27FC236}">
                  <a16:creationId xmlns:a16="http://schemas.microsoft.com/office/drawing/2014/main" id="{53C47AAC-FF31-470D-9715-E81ACEA5FDD3}"/>
                </a:ext>
              </a:extLst>
            </p:cNvPr>
            <p:cNvSpPr txBox="1"/>
            <p:nvPr/>
          </p:nvSpPr>
          <p:spPr>
            <a:xfrm rot="2216950">
              <a:off x="10020421" y="3584094"/>
              <a:ext cx="1096685" cy="276999"/>
            </a:xfrm>
            <a:prstGeom prst="rect">
              <a:avLst/>
            </a:prstGeom>
            <a:solidFill>
              <a:schemeClr val="bg1"/>
            </a:solidFill>
          </p:spPr>
          <p:txBody>
            <a:bodyPr wrap="square" rtlCol="0">
              <a:spAutoFit/>
            </a:bodyPr>
            <a:lstStyle/>
            <a:p>
              <a:r>
                <a:rPr lang="it-IT" sz="1200" b="1">
                  <a:solidFill>
                    <a:schemeClr val="accent4"/>
                  </a:solidFill>
                </a:rPr>
                <a:t>LINEA MERCI</a:t>
              </a:r>
            </a:p>
          </p:txBody>
        </p:sp>
        <p:sp>
          <p:nvSpPr>
            <p:cNvPr id="27" name="CasellaDiTesto 26">
              <a:extLst>
                <a:ext uri="{FF2B5EF4-FFF2-40B4-BE49-F238E27FC236}">
                  <a16:creationId xmlns:a16="http://schemas.microsoft.com/office/drawing/2014/main" id="{AB129F7C-C4C8-43F6-8D6D-9D14C297D022}"/>
                </a:ext>
              </a:extLst>
            </p:cNvPr>
            <p:cNvSpPr txBox="1"/>
            <p:nvPr/>
          </p:nvSpPr>
          <p:spPr>
            <a:xfrm rot="2216950">
              <a:off x="9781993" y="2216985"/>
              <a:ext cx="960636" cy="461665"/>
            </a:xfrm>
            <a:prstGeom prst="rect">
              <a:avLst/>
            </a:prstGeom>
            <a:solidFill>
              <a:schemeClr val="bg1"/>
            </a:solidFill>
          </p:spPr>
          <p:txBody>
            <a:bodyPr wrap="square" rtlCol="0">
              <a:spAutoFit/>
            </a:bodyPr>
            <a:lstStyle/>
            <a:p>
              <a:r>
                <a:rPr lang="it-IT" sz="1200" b="1">
                  <a:solidFill>
                    <a:schemeClr val="tx2"/>
                  </a:solidFill>
                </a:rPr>
                <a:t>STAZIONE VAL D’ALA</a:t>
              </a:r>
            </a:p>
          </p:txBody>
        </p:sp>
        <p:sp>
          <p:nvSpPr>
            <p:cNvPr id="11" name="Freccia destra rientrata 10">
              <a:extLst>
                <a:ext uri="{FF2B5EF4-FFF2-40B4-BE49-F238E27FC236}">
                  <a16:creationId xmlns:a16="http://schemas.microsoft.com/office/drawing/2014/main" id="{90DA6F89-44CA-43A3-BEED-0B0C1FFCF929}"/>
                </a:ext>
              </a:extLst>
            </p:cNvPr>
            <p:cNvSpPr/>
            <p:nvPr/>
          </p:nvSpPr>
          <p:spPr>
            <a:xfrm rot="2654315">
              <a:off x="10249346" y="4867524"/>
              <a:ext cx="1071152" cy="402861"/>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a:ln w="0"/>
                  <a:solidFill>
                    <a:schemeClr val="accent1"/>
                  </a:solidFill>
                  <a:effectLst>
                    <a:outerShdw blurRad="38100" dist="25400" dir="5400000" algn="ctr" rotWithShape="0">
                      <a:srgbClr val="6E747A">
                        <a:alpha val="43000"/>
                      </a:srgbClr>
                    </a:outerShdw>
                  </a:effectLst>
                </a:rPr>
                <a:t>Tiburtina</a:t>
              </a:r>
            </a:p>
          </p:txBody>
        </p:sp>
      </p:grpSp>
    </p:spTree>
    <p:extLst>
      <p:ext uri="{BB962C8B-B14F-4D97-AF65-F5344CB8AC3E}">
        <p14:creationId xmlns:p14="http://schemas.microsoft.com/office/powerpoint/2010/main" val="12094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306018" y="649314"/>
            <a:ext cx="9148588" cy="34495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STUDIO SOLUZIONE IN GALLERIA LOTTO 1B - 2</a:t>
            </a:r>
            <a:endParaRPr lang="it-IT">
              <a:solidFill>
                <a:schemeClr val="accent2"/>
              </a:solidFill>
            </a:endParaRPr>
          </a:p>
        </p:txBody>
      </p:sp>
      <p:grpSp>
        <p:nvGrpSpPr>
          <p:cNvPr id="71" name="Gruppo 70">
            <a:extLst>
              <a:ext uri="{FF2B5EF4-FFF2-40B4-BE49-F238E27FC236}">
                <a16:creationId xmlns:a16="http://schemas.microsoft.com/office/drawing/2014/main" id="{5F311C6E-00E6-46FD-9D68-69FDD561EB13}"/>
              </a:ext>
            </a:extLst>
          </p:cNvPr>
          <p:cNvGrpSpPr/>
          <p:nvPr/>
        </p:nvGrpSpPr>
        <p:grpSpPr>
          <a:xfrm>
            <a:off x="3416856" y="1209895"/>
            <a:ext cx="8203490" cy="4706097"/>
            <a:chOff x="3416856" y="1209895"/>
            <a:chExt cx="8203490" cy="4706097"/>
          </a:xfrm>
        </p:grpSpPr>
        <p:pic>
          <p:nvPicPr>
            <p:cNvPr id="3" name="Immagine 2">
              <a:extLst>
                <a:ext uri="{FF2B5EF4-FFF2-40B4-BE49-F238E27FC236}">
                  <a16:creationId xmlns:a16="http://schemas.microsoft.com/office/drawing/2014/main" id="{D785179B-273B-4F94-8DF3-9A74E30A9F82}"/>
                </a:ext>
              </a:extLst>
            </p:cNvPr>
            <p:cNvPicPr>
              <a:picLocks noChangeAspect="1"/>
            </p:cNvPicPr>
            <p:nvPr/>
          </p:nvPicPr>
          <p:blipFill>
            <a:blip r:embed="rId3"/>
            <a:stretch>
              <a:fillRect/>
            </a:stretch>
          </p:blipFill>
          <p:spPr>
            <a:xfrm>
              <a:off x="3416856" y="1209895"/>
              <a:ext cx="8203490" cy="4706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 name="Immagine 48">
              <a:extLst>
                <a:ext uri="{FF2B5EF4-FFF2-40B4-BE49-F238E27FC236}">
                  <a16:creationId xmlns:a16="http://schemas.microsoft.com/office/drawing/2014/main" id="{6F082490-A66B-4609-AA03-4AA8B9E5A90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50041" y="2613616"/>
              <a:ext cx="490377" cy="525662"/>
            </a:xfrm>
            <a:prstGeom prst="rect">
              <a:avLst/>
            </a:prstGeom>
          </p:spPr>
        </p:pic>
        <p:pic>
          <p:nvPicPr>
            <p:cNvPr id="54" name="Immagine 53">
              <a:extLst>
                <a:ext uri="{FF2B5EF4-FFF2-40B4-BE49-F238E27FC236}">
                  <a16:creationId xmlns:a16="http://schemas.microsoft.com/office/drawing/2014/main" id="{5895B21D-E81E-43CA-945B-3764267B3AC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05398" y="4199302"/>
              <a:ext cx="490377" cy="525662"/>
            </a:xfrm>
            <a:prstGeom prst="rect">
              <a:avLst/>
            </a:prstGeom>
          </p:spPr>
        </p:pic>
      </p:grpSp>
      <p:grpSp>
        <p:nvGrpSpPr>
          <p:cNvPr id="2" name="Gruppo 1">
            <a:extLst>
              <a:ext uri="{FF2B5EF4-FFF2-40B4-BE49-F238E27FC236}">
                <a16:creationId xmlns:a16="http://schemas.microsoft.com/office/drawing/2014/main" id="{15E88B0F-9C4F-4DD3-9BB9-958333DED26F}"/>
              </a:ext>
            </a:extLst>
          </p:cNvPr>
          <p:cNvGrpSpPr/>
          <p:nvPr/>
        </p:nvGrpSpPr>
        <p:grpSpPr>
          <a:xfrm>
            <a:off x="221839" y="1610005"/>
            <a:ext cx="5356666" cy="2131983"/>
            <a:chOff x="192186" y="1703978"/>
            <a:chExt cx="6122980" cy="2348925"/>
          </a:xfrm>
        </p:grpSpPr>
        <p:sp>
          <p:nvSpPr>
            <p:cNvPr id="55" name="CasellaDiTesto 54">
              <a:extLst>
                <a:ext uri="{FF2B5EF4-FFF2-40B4-BE49-F238E27FC236}">
                  <a16:creationId xmlns:a16="http://schemas.microsoft.com/office/drawing/2014/main" id="{59F816A2-1E7E-46F9-BEE6-C516132AFF14}"/>
                </a:ext>
              </a:extLst>
            </p:cNvPr>
            <p:cNvSpPr txBox="1"/>
            <p:nvPr/>
          </p:nvSpPr>
          <p:spPr>
            <a:xfrm>
              <a:off x="220690" y="1936426"/>
              <a:ext cx="6094476" cy="2116477"/>
            </a:xfrm>
            <a:prstGeom prst="rect">
              <a:avLst/>
            </a:prstGeom>
            <a:noFill/>
          </p:spPr>
          <p:txBody>
            <a:bodyPr wrap="square">
              <a:spAutoFit/>
            </a:bodyPr>
            <a:lstStyle/>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Arial" panose="020B0604020202020204" pitchFamily="34" charset="0"/>
                  <a:cs typeface="Arial" panose="020B0604020202020204" pitchFamily="34" charset="0"/>
                </a:rPr>
                <a:t>Via Flaminia Vecchia</a:t>
              </a:r>
            </a:p>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Via Flaminia Nuova</a:t>
              </a:r>
            </a:p>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Via Tor di Quinto</a:t>
              </a:r>
            </a:p>
            <a:p>
              <a:pPr marL="342900" indent="-342900" algn="just">
                <a:lnSpc>
                  <a:spcPct val="105000"/>
                </a:lnSpc>
                <a:buFont typeface="Symbol" panose="05050102010706020507" pitchFamily="18" charset="2"/>
                <a:buChar char=""/>
              </a:pPr>
              <a:r>
                <a:rPr lang="it-IT">
                  <a:solidFill>
                    <a:srgbClr val="000000"/>
                  </a:solidFill>
                  <a:latin typeface="Calibri" panose="020F0502020204030204" pitchFamily="34" charset="0"/>
                  <a:ea typeface="Yu Mincho" panose="02020400000000000000" pitchFamily="18" charset="-128"/>
                  <a:cs typeface="Calibri" panose="020F0502020204030204" pitchFamily="34" charset="0"/>
                </a:rPr>
                <a:t>Via Salaria</a:t>
              </a:r>
              <a:endParaRPr lang="it-IT">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5000"/>
                </a:lnSpc>
                <a:buFont typeface="Symbol" panose="05050102010706020507" pitchFamily="18" charset="2"/>
                <a:buChar char=""/>
              </a:pPr>
              <a:r>
                <a:rPr lang="it-IT">
                  <a:solidFill>
                    <a:srgbClr val="000000"/>
                  </a:solidFill>
                  <a:latin typeface="Calibri" panose="020F0502020204030204" pitchFamily="34" charset="0"/>
                  <a:ea typeface="Yu Mincho" panose="02020400000000000000" pitchFamily="18" charset="-128"/>
                  <a:cs typeface="Calibri" panose="020F0502020204030204" pitchFamily="34" charset="0"/>
                </a:rPr>
                <a:t>Via Prati Fiscali</a:t>
              </a:r>
              <a:endParaRPr lang="it-I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buFont typeface="Symbol" panose="05050102010706020507" pitchFamily="18" charset="2"/>
                <a:buChar char=""/>
              </a:pPr>
              <a:endParaRPr lang="it-IT"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spcAft>
                  <a:spcPts val="800"/>
                </a:spcAft>
                <a:buFont typeface="Symbol" panose="05050102010706020507" pitchFamily="18" charset="2"/>
                <a:buChar char=""/>
              </a:pPr>
              <a:endParaRPr lang="it-IT" sz="1800">
                <a:effectLst/>
                <a:latin typeface="Calibri" panose="020F0502020204030204" pitchFamily="34" charset="0"/>
                <a:ea typeface="Yu Mincho" panose="02020400000000000000" pitchFamily="18" charset="-128"/>
                <a:cs typeface="Arial" panose="020B0604020202020204" pitchFamily="34" charset="0"/>
              </a:endParaRPr>
            </a:p>
          </p:txBody>
        </p:sp>
        <p:grpSp>
          <p:nvGrpSpPr>
            <p:cNvPr id="58" name="Gruppo 57">
              <a:extLst>
                <a:ext uri="{FF2B5EF4-FFF2-40B4-BE49-F238E27FC236}">
                  <a16:creationId xmlns:a16="http://schemas.microsoft.com/office/drawing/2014/main" id="{5863DD62-A1E1-4E2F-A75D-22A950A16B47}"/>
                </a:ext>
              </a:extLst>
            </p:cNvPr>
            <p:cNvGrpSpPr/>
            <p:nvPr/>
          </p:nvGrpSpPr>
          <p:grpSpPr>
            <a:xfrm>
              <a:off x="192186" y="1703978"/>
              <a:ext cx="328976" cy="512127"/>
              <a:chOff x="5236898" y="2378999"/>
              <a:chExt cx="558702" cy="805525"/>
            </a:xfrm>
          </p:grpSpPr>
          <p:sp>
            <p:nvSpPr>
              <p:cNvPr id="59" name="Ovale 58">
                <a:extLst>
                  <a:ext uri="{FF2B5EF4-FFF2-40B4-BE49-F238E27FC236}">
                    <a16:creationId xmlns:a16="http://schemas.microsoft.com/office/drawing/2014/main" id="{9004AD26-F80B-40DF-938E-3DD0970237D2}"/>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Triangolo isoscele 59">
                <a:extLst>
                  <a:ext uri="{FF2B5EF4-FFF2-40B4-BE49-F238E27FC236}">
                    <a16:creationId xmlns:a16="http://schemas.microsoft.com/office/drawing/2014/main" id="{69E0F2CB-C980-4B63-9054-F7EFAE4E7BCA}"/>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49E5FD68-F5FF-493A-B550-A8895F3E3183}"/>
                  </a:ext>
                </a:extLst>
              </p:cNvPr>
              <p:cNvSpPr/>
              <p:nvPr/>
            </p:nvSpPr>
            <p:spPr>
              <a:xfrm>
                <a:off x="5356850" y="2500172"/>
                <a:ext cx="316357" cy="316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70" name="CasellaDiTesto 69">
            <a:extLst>
              <a:ext uri="{FF2B5EF4-FFF2-40B4-BE49-F238E27FC236}">
                <a16:creationId xmlns:a16="http://schemas.microsoft.com/office/drawing/2014/main" id="{FFD098E8-92E8-42BA-B54D-F62C41FB4BFF}"/>
              </a:ext>
            </a:extLst>
          </p:cNvPr>
          <p:cNvSpPr txBox="1"/>
          <p:nvPr/>
        </p:nvSpPr>
        <p:spPr>
          <a:xfrm>
            <a:off x="262816" y="1153149"/>
            <a:ext cx="5729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DC002E"/>
                </a:solidFill>
                <a:cs typeface="Calibri"/>
              </a:rPr>
              <a:t>PRINCIPALI INTERFERENZE</a:t>
            </a:r>
            <a:endParaRPr lang="it-IT"/>
          </a:p>
        </p:txBody>
      </p:sp>
      <p:sp>
        <p:nvSpPr>
          <p:cNvPr id="72" name="Freccia destra rientrata 71">
            <a:extLst>
              <a:ext uri="{FF2B5EF4-FFF2-40B4-BE49-F238E27FC236}">
                <a16:creationId xmlns:a16="http://schemas.microsoft.com/office/drawing/2014/main" id="{1BEC3B62-D823-4581-ADB4-2EDDA0274833}"/>
              </a:ext>
            </a:extLst>
          </p:cNvPr>
          <p:cNvSpPr/>
          <p:nvPr/>
        </p:nvSpPr>
        <p:spPr>
          <a:xfrm rot="2277152">
            <a:off x="10146968" y="5221906"/>
            <a:ext cx="1071152" cy="402861"/>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a:ln w="0"/>
                <a:solidFill>
                  <a:schemeClr val="accent1"/>
                </a:solidFill>
                <a:effectLst>
                  <a:outerShdw blurRad="38100" dist="25400" dir="5400000" algn="ctr" rotWithShape="0">
                    <a:srgbClr val="6E747A">
                      <a:alpha val="43000"/>
                    </a:srgbClr>
                  </a:outerShdw>
                </a:effectLst>
              </a:rPr>
              <a:t>Tiburtina</a:t>
            </a:r>
          </a:p>
        </p:txBody>
      </p:sp>
      <p:grpSp>
        <p:nvGrpSpPr>
          <p:cNvPr id="75" name="Gruppo 74">
            <a:extLst>
              <a:ext uri="{FF2B5EF4-FFF2-40B4-BE49-F238E27FC236}">
                <a16:creationId xmlns:a16="http://schemas.microsoft.com/office/drawing/2014/main" id="{0B2959E0-1899-4E75-B15C-2E7F249E5E0B}"/>
              </a:ext>
            </a:extLst>
          </p:cNvPr>
          <p:cNvGrpSpPr/>
          <p:nvPr/>
        </p:nvGrpSpPr>
        <p:grpSpPr>
          <a:xfrm>
            <a:off x="4410744" y="1870493"/>
            <a:ext cx="328976" cy="512127"/>
            <a:chOff x="5236898" y="2378999"/>
            <a:chExt cx="558702" cy="805525"/>
          </a:xfrm>
        </p:grpSpPr>
        <p:sp>
          <p:nvSpPr>
            <p:cNvPr id="76" name="Ovale 75">
              <a:extLst>
                <a:ext uri="{FF2B5EF4-FFF2-40B4-BE49-F238E27FC236}">
                  <a16:creationId xmlns:a16="http://schemas.microsoft.com/office/drawing/2014/main" id="{55BA3A91-F33D-4825-917E-27681DD5775D}"/>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Triangolo isoscele 76">
              <a:extLst>
                <a:ext uri="{FF2B5EF4-FFF2-40B4-BE49-F238E27FC236}">
                  <a16:creationId xmlns:a16="http://schemas.microsoft.com/office/drawing/2014/main" id="{B56ACC81-46BE-4497-BCE0-9971E2773827}"/>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FF807820-EA7C-4CF5-B4E7-2493F55D2FC6}"/>
                </a:ext>
              </a:extLst>
            </p:cNvPr>
            <p:cNvSpPr/>
            <p:nvPr/>
          </p:nvSpPr>
          <p:spPr>
            <a:xfrm>
              <a:off x="5356850" y="2500172"/>
              <a:ext cx="316357" cy="316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4" name="Gruppo 73">
            <a:extLst>
              <a:ext uri="{FF2B5EF4-FFF2-40B4-BE49-F238E27FC236}">
                <a16:creationId xmlns:a16="http://schemas.microsoft.com/office/drawing/2014/main" id="{724455C5-ADEF-4112-91EE-82726F429D24}"/>
              </a:ext>
            </a:extLst>
          </p:cNvPr>
          <p:cNvGrpSpPr/>
          <p:nvPr/>
        </p:nvGrpSpPr>
        <p:grpSpPr>
          <a:xfrm>
            <a:off x="236369" y="3219399"/>
            <a:ext cx="4128743" cy="2219069"/>
            <a:chOff x="206098" y="3375384"/>
            <a:chExt cx="4128743" cy="2219069"/>
          </a:xfrm>
        </p:grpSpPr>
        <p:sp>
          <p:nvSpPr>
            <p:cNvPr id="79" name="CasellaDiTesto 78">
              <a:extLst>
                <a:ext uri="{FF2B5EF4-FFF2-40B4-BE49-F238E27FC236}">
                  <a16:creationId xmlns:a16="http://schemas.microsoft.com/office/drawing/2014/main" id="{7EB688ED-DA77-46C9-ABA2-710E46D884C8}"/>
                </a:ext>
              </a:extLst>
            </p:cNvPr>
            <p:cNvSpPr txBox="1"/>
            <p:nvPr/>
          </p:nvSpPr>
          <p:spPr>
            <a:xfrm>
              <a:off x="269359" y="3375384"/>
              <a:ext cx="4065482" cy="2219069"/>
            </a:xfrm>
            <a:prstGeom prst="rect">
              <a:avLst/>
            </a:prstGeom>
            <a:noFill/>
          </p:spPr>
          <p:txBody>
            <a:bodyPr wrap="square">
              <a:spAutoFit/>
            </a:bodyPr>
            <a:lstStyle/>
            <a:p>
              <a:pPr lvl="0" algn="just">
                <a:lnSpc>
                  <a:spcPct val="105000"/>
                </a:lnSpc>
              </a:pPr>
              <a:endParaRPr lang="it-IT"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Linea Roma Civitacastellana</a:t>
              </a:r>
            </a:p>
            <a:p>
              <a:pPr lvl="0" algn="just">
                <a:lnSpc>
                  <a:spcPct val="105000"/>
                </a:lnSpc>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Viterbo</a:t>
              </a:r>
              <a:endParaRPr lang="it-IT"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Linea Roma Firenze (DD)</a:t>
              </a:r>
              <a:endParaRPr lang="it-IT"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Linea FL1</a:t>
              </a:r>
              <a:endParaRPr lang="it-IT" sz="1800">
                <a:effectLst/>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5000"/>
                </a:lnSpc>
                <a:spcAft>
                  <a:spcPts val="800"/>
                </a:spcAft>
                <a:buFont typeface="Symbol" panose="05050102010706020507" pitchFamily="18" charset="2"/>
                <a:buChar char=""/>
              </a:pPr>
              <a:r>
                <a:rPr lang="it-IT"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Linea </a:t>
              </a:r>
              <a:r>
                <a:rPr lang="it-IT">
                  <a:solidFill>
                    <a:srgbClr val="000000"/>
                  </a:solidFill>
                  <a:latin typeface="Calibri" panose="020F0502020204030204" pitchFamily="34" charset="0"/>
                  <a:ea typeface="Yu Mincho" panose="02020400000000000000" pitchFamily="18" charset="-128"/>
                  <a:cs typeface="Calibri" panose="020F0502020204030204" pitchFamily="34" charset="0"/>
                </a:rPr>
                <a:t>Merci</a:t>
              </a:r>
            </a:p>
            <a:p>
              <a:pPr marL="342900" indent="-342900" algn="just">
                <a:lnSpc>
                  <a:spcPct val="105000"/>
                </a:lnSpc>
                <a:spcAft>
                  <a:spcPts val="800"/>
                </a:spcAft>
                <a:buFont typeface="Symbol" panose="05050102010706020507" pitchFamily="18" charset="2"/>
                <a:buChar char=""/>
              </a:pPr>
              <a:endParaRPr lang="it-IT">
                <a:solidFill>
                  <a:srgbClr val="000000"/>
                </a:solidFill>
                <a:latin typeface="Calibri" panose="020F0502020204030204" pitchFamily="34" charset="0"/>
                <a:ea typeface="Yu Mincho" panose="02020400000000000000" pitchFamily="18" charset="-128"/>
                <a:cs typeface="Calibri" panose="020F0502020204030204" pitchFamily="34" charset="0"/>
              </a:endParaRPr>
            </a:p>
          </p:txBody>
        </p:sp>
        <p:grpSp>
          <p:nvGrpSpPr>
            <p:cNvPr id="81" name="Gruppo 80">
              <a:extLst>
                <a:ext uri="{FF2B5EF4-FFF2-40B4-BE49-F238E27FC236}">
                  <a16:creationId xmlns:a16="http://schemas.microsoft.com/office/drawing/2014/main" id="{8CE6CD23-7163-45D3-A80D-A5AE369A039D}"/>
                </a:ext>
              </a:extLst>
            </p:cNvPr>
            <p:cNvGrpSpPr/>
            <p:nvPr/>
          </p:nvGrpSpPr>
          <p:grpSpPr>
            <a:xfrm>
              <a:off x="206098" y="3528032"/>
              <a:ext cx="328976" cy="512127"/>
              <a:chOff x="5236898" y="2378999"/>
              <a:chExt cx="558702" cy="805525"/>
            </a:xfrm>
          </p:grpSpPr>
          <p:sp>
            <p:nvSpPr>
              <p:cNvPr id="86" name="Ovale 85">
                <a:extLst>
                  <a:ext uri="{FF2B5EF4-FFF2-40B4-BE49-F238E27FC236}">
                    <a16:creationId xmlns:a16="http://schemas.microsoft.com/office/drawing/2014/main" id="{A7053EBA-27F6-4716-B0BD-7FCDB272FC38}"/>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Triangolo isoscele 86">
                <a:extLst>
                  <a:ext uri="{FF2B5EF4-FFF2-40B4-BE49-F238E27FC236}">
                    <a16:creationId xmlns:a16="http://schemas.microsoft.com/office/drawing/2014/main" id="{E3BEB13B-5C8B-4AB6-91DB-4DAC477718EE}"/>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Ovale 87">
                <a:extLst>
                  <a:ext uri="{FF2B5EF4-FFF2-40B4-BE49-F238E27FC236}">
                    <a16:creationId xmlns:a16="http://schemas.microsoft.com/office/drawing/2014/main" id="{D13581EB-86A9-464D-8BFD-D05980A8C25D}"/>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92" name="Gruppo 91">
            <a:extLst>
              <a:ext uri="{FF2B5EF4-FFF2-40B4-BE49-F238E27FC236}">
                <a16:creationId xmlns:a16="http://schemas.microsoft.com/office/drawing/2014/main" id="{9AAFE4FD-07EE-4F5C-AEE6-48A95DC5E1F3}"/>
              </a:ext>
            </a:extLst>
          </p:cNvPr>
          <p:cNvGrpSpPr/>
          <p:nvPr/>
        </p:nvGrpSpPr>
        <p:grpSpPr>
          <a:xfrm>
            <a:off x="6046881" y="1779948"/>
            <a:ext cx="328976" cy="512127"/>
            <a:chOff x="5236898" y="2378999"/>
            <a:chExt cx="558702" cy="805525"/>
          </a:xfrm>
        </p:grpSpPr>
        <p:sp>
          <p:nvSpPr>
            <p:cNvPr id="93" name="Ovale 92">
              <a:extLst>
                <a:ext uri="{FF2B5EF4-FFF2-40B4-BE49-F238E27FC236}">
                  <a16:creationId xmlns:a16="http://schemas.microsoft.com/office/drawing/2014/main" id="{61AD58B9-494C-4B80-A3DE-4DD367DD3C18}"/>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Triangolo isoscele 93">
              <a:extLst>
                <a:ext uri="{FF2B5EF4-FFF2-40B4-BE49-F238E27FC236}">
                  <a16:creationId xmlns:a16="http://schemas.microsoft.com/office/drawing/2014/main" id="{9E8011DE-B0E5-4E6E-A9BC-E04888E05CEB}"/>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Ovale 94">
              <a:extLst>
                <a:ext uri="{FF2B5EF4-FFF2-40B4-BE49-F238E27FC236}">
                  <a16:creationId xmlns:a16="http://schemas.microsoft.com/office/drawing/2014/main" id="{3605C58C-D7A1-43FA-A7BB-D18C3C0840A3}"/>
                </a:ext>
              </a:extLst>
            </p:cNvPr>
            <p:cNvSpPr/>
            <p:nvPr/>
          </p:nvSpPr>
          <p:spPr>
            <a:xfrm>
              <a:off x="5356850" y="2500172"/>
              <a:ext cx="316357" cy="316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0" name="Gruppo 99">
            <a:extLst>
              <a:ext uri="{FF2B5EF4-FFF2-40B4-BE49-F238E27FC236}">
                <a16:creationId xmlns:a16="http://schemas.microsoft.com/office/drawing/2014/main" id="{FAD19AF1-85D2-4DDF-BC16-ADA807FF5D84}"/>
              </a:ext>
            </a:extLst>
          </p:cNvPr>
          <p:cNvGrpSpPr/>
          <p:nvPr/>
        </p:nvGrpSpPr>
        <p:grpSpPr>
          <a:xfrm>
            <a:off x="8934409" y="2048095"/>
            <a:ext cx="328976" cy="512127"/>
            <a:chOff x="5236898" y="2378999"/>
            <a:chExt cx="558702" cy="805525"/>
          </a:xfrm>
        </p:grpSpPr>
        <p:sp>
          <p:nvSpPr>
            <p:cNvPr id="101" name="Ovale 100">
              <a:extLst>
                <a:ext uri="{FF2B5EF4-FFF2-40B4-BE49-F238E27FC236}">
                  <a16:creationId xmlns:a16="http://schemas.microsoft.com/office/drawing/2014/main" id="{9208F622-1C6A-43A4-A920-79E79AB55D24}"/>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Triangolo isoscele 101">
              <a:extLst>
                <a:ext uri="{FF2B5EF4-FFF2-40B4-BE49-F238E27FC236}">
                  <a16:creationId xmlns:a16="http://schemas.microsoft.com/office/drawing/2014/main" id="{EA73516F-8C02-4DB3-BFF9-E8DD5B334995}"/>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67B58C4B-E724-49DB-88CA-504122167D1A}"/>
                </a:ext>
              </a:extLst>
            </p:cNvPr>
            <p:cNvSpPr/>
            <p:nvPr/>
          </p:nvSpPr>
          <p:spPr>
            <a:xfrm>
              <a:off x="5356850" y="2500172"/>
              <a:ext cx="316357" cy="316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 name="Gruppo 103">
            <a:extLst>
              <a:ext uri="{FF2B5EF4-FFF2-40B4-BE49-F238E27FC236}">
                <a16:creationId xmlns:a16="http://schemas.microsoft.com/office/drawing/2014/main" id="{DB5F3034-A2E3-48BC-B8DC-C389E21B6B4A}"/>
              </a:ext>
            </a:extLst>
          </p:cNvPr>
          <p:cNvGrpSpPr/>
          <p:nvPr/>
        </p:nvGrpSpPr>
        <p:grpSpPr>
          <a:xfrm>
            <a:off x="10682504" y="3107004"/>
            <a:ext cx="328976" cy="512127"/>
            <a:chOff x="5236898" y="2378999"/>
            <a:chExt cx="558702" cy="805525"/>
          </a:xfrm>
        </p:grpSpPr>
        <p:sp>
          <p:nvSpPr>
            <p:cNvPr id="105" name="Ovale 104">
              <a:extLst>
                <a:ext uri="{FF2B5EF4-FFF2-40B4-BE49-F238E27FC236}">
                  <a16:creationId xmlns:a16="http://schemas.microsoft.com/office/drawing/2014/main" id="{5BD998BB-5882-45D8-8AAC-439DE17FDDA2}"/>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Triangolo isoscele 105">
              <a:extLst>
                <a:ext uri="{FF2B5EF4-FFF2-40B4-BE49-F238E27FC236}">
                  <a16:creationId xmlns:a16="http://schemas.microsoft.com/office/drawing/2014/main" id="{418428C4-F806-40E0-A565-2CB368F9F3FE}"/>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Ovale 106">
              <a:extLst>
                <a:ext uri="{FF2B5EF4-FFF2-40B4-BE49-F238E27FC236}">
                  <a16:creationId xmlns:a16="http://schemas.microsoft.com/office/drawing/2014/main" id="{FF483CA5-1421-4F30-BC8D-F5E3AD0FE975}"/>
                </a:ext>
              </a:extLst>
            </p:cNvPr>
            <p:cNvSpPr/>
            <p:nvPr/>
          </p:nvSpPr>
          <p:spPr>
            <a:xfrm>
              <a:off x="5356850" y="2500172"/>
              <a:ext cx="316357" cy="3163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 name="Gruppo 107">
            <a:extLst>
              <a:ext uri="{FF2B5EF4-FFF2-40B4-BE49-F238E27FC236}">
                <a16:creationId xmlns:a16="http://schemas.microsoft.com/office/drawing/2014/main" id="{CE8E7E30-0867-474C-A826-9172C8E7A916}"/>
              </a:ext>
            </a:extLst>
          </p:cNvPr>
          <p:cNvGrpSpPr/>
          <p:nvPr/>
        </p:nvGrpSpPr>
        <p:grpSpPr>
          <a:xfrm>
            <a:off x="283630" y="4919013"/>
            <a:ext cx="5668167" cy="1516434"/>
            <a:chOff x="194790" y="5129750"/>
            <a:chExt cx="6112393" cy="1551707"/>
          </a:xfrm>
        </p:grpSpPr>
        <p:sp>
          <p:nvSpPr>
            <p:cNvPr id="109" name="CasellaDiTesto 108">
              <a:extLst>
                <a:ext uri="{FF2B5EF4-FFF2-40B4-BE49-F238E27FC236}">
                  <a16:creationId xmlns:a16="http://schemas.microsoft.com/office/drawing/2014/main" id="{7BC9FDD0-75CE-46DB-BFD7-48DE5C08D6D6}"/>
                </a:ext>
              </a:extLst>
            </p:cNvPr>
            <p:cNvSpPr txBox="1"/>
            <p:nvPr/>
          </p:nvSpPr>
          <p:spPr>
            <a:xfrm>
              <a:off x="212707" y="5129750"/>
              <a:ext cx="6094476" cy="1551707"/>
            </a:xfrm>
            <a:prstGeom prst="rect">
              <a:avLst/>
            </a:prstGeom>
            <a:noFill/>
          </p:spPr>
          <p:txBody>
            <a:bodyPr wrap="square">
              <a:spAutoFit/>
            </a:bodyPr>
            <a:lstStyle/>
            <a:p>
              <a:pPr algn="just">
                <a:lnSpc>
                  <a:spcPct val="105000"/>
                </a:lnSpc>
                <a:spcAft>
                  <a:spcPts val="800"/>
                </a:spcAft>
              </a:pPr>
              <a:endParaRPr lang="it-IT">
                <a:solidFill>
                  <a:srgbClr val="000000"/>
                </a:solidFill>
                <a:latin typeface="Calibri" panose="020F0502020204030204" pitchFamily="34" charset="0"/>
                <a:ea typeface="Yu Mincho" panose="02020400000000000000" pitchFamily="18" charset="-128"/>
                <a:cs typeface="Calibri" panose="020F0502020204030204" pitchFamily="34" charset="0"/>
              </a:endParaRPr>
            </a:p>
            <a:p>
              <a:pPr marL="342900" indent="-342900" algn="just">
                <a:lnSpc>
                  <a:spcPct val="105000"/>
                </a:lnSpc>
                <a:spcAft>
                  <a:spcPts val="800"/>
                </a:spcAft>
                <a:buFont typeface="Symbol" panose="05050102010706020507" pitchFamily="18" charset="2"/>
                <a:buChar char=""/>
              </a:pPr>
              <a:r>
                <a:rPr lang="it-IT">
                  <a:solidFill>
                    <a:srgbClr val="000000"/>
                  </a:solidFill>
                  <a:latin typeface="Calibri" panose="020F0502020204030204" pitchFamily="34" charset="0"/>
                  <a:ea typeface="Yu Mincho" panose="02020400000000000000" pitchFamily="18" charset="-128"/>
                  <a:cs typeface="Calibri" panose="020F0502020204030204" pitchFamily="34" charset="0"/>
                </a:rPr>
                <a:t>Fiume Tevere</a:t>
              </a:r>
            </a:p>
            <a:p>
              <a:pPr marL="342900" indent="-342900" algn="just">
                <a:lnSpc>
                  <a:spcPct val="105000"/>
                </a:lnSpc>
                <a:spcAft>
                  <a:spcPts val="800"/>
                </a:spcAft>
                <a:buFont typeface="Symbol" panose="05050102010706020507" pitchFamily="18" charset="2"/>
                <a:buChar char=""/>
              </a:pPr>
              <a:r>
                <a:rPr lang="it-IT">
                  <a:solidFill>
                    <a:srgbClr val="000000"/>
                  </a:solidFill>
                  <a:latin typeface="Calibri" panose="020F0502020204030204" pitchFamily="34" charset="0"/>
                  <a:ea typeface="Yu Mincho" panose="02020400000000000000" pitchFamily="18" charset="-128"/>
                  <a:cs typeface="Calibri" panose="020F0502020204030204" pitchFamily="34" charset="0"/>
                </a:rPr>
                <a:t>Fiume Aniene</a:t>
              </a:r>
              <a:endParaRPr lang="it-IT">
                <a:latin typeface="Calibri" panose="020F0502020204030204" pitchFamily="34" charset="0"/>
                <a:ea typeface="Yu Mincho" panose="02020400000000000000" pitchFamily="18" charset="-128"/>
                <a:cs typeface="Arial" panose="020B0604020202020204" pitchFamily="34" charset="0"/>
              </a:endParaRPr>
            </a:p>
            <a:p>
              <a:pPr marL="342900" lvl="0" indent="-342900" algn="just">
                <a:lnSpc>
                  <a:spcPct val="105000"/>
                </a:lnSpc>
                <a:spcAft>
                  <a:spcPts val="800"/>
                </a:spcAft>
                <a:buFont typeface="Symbol" panose="05050102010706020507" pitchFamily="18" charset="2"/>
                <a:buChar char=""/>
              </a:pPr>
              <a:endParaRPr lang="it-IT" sz="1800">
                <a:effectLst/>
                <a:latin typeface="Calibri" panose="020F0502020204030204" pitchFamily="34" charset="0"/>
                <a:ea typeface="Yu Mincho" panose="02020400000000000000" pitchFamily="18" charset="-128"/>
                <a:cs typeface="Arial" panose="020B0604020202020204" pitchFamily="34" charset="0"/>
              </a:endParaRPr>
            </a:p>
          </p:txBody>
        </p:sp>
        <p:grpSp>
          <p:nvGrpSpPr>
            <p:cNvPr id="111" name="Gruppo 110">
              <a:extLst>
                <a:ext uri="{FF2B5EF4-FFF2-40B4-BE49-F238E27FC236}">
                  <a16:creationId xmlns:a16="http://schemas.microsoft.com/office/drawing/2014/main" id="{5007B2E5-2FB0-4FF1-9D3D-88FAC089A1E6}"/>
                </a:ext>
              </a:extLst>
            </p:cNvPr>
            <p:cNvGrpSpPr/>
            <p:nvPr/>
          </p:nvGrpSpPr>
          <p:grpSpPr>
            <a:xfrm>
              <a:off x="194790" y="5326471"/>
              <a:ext cx="328976" cy="512131"/>
              <a:chOff x="5236898" y="2631674"/>
              <a:chExt cx="558702" cy="805536"/>
            </a:xfrm>
            <a:solidFill>
              <a:schemeClr val="accent2">
                <a:lumMod val="60000"/>
                <a:lumOff val="40000"/>
              </a:schemeClr>
            </a:solidFill>
          </p:grpSpPr>
          <p:sp>
            <p:nvSpPr>
              <p:cNvPr id="112" name="Ovale 111">
                <a:extLst>
                  <a:ext uri="{FF2B5EF4-FFF2-40B4-BE49-F238E27FC236}">
                    <a16:creationId xmlns:a16="http://schemas.microsoft.com/office/drawing/2014/main" id="{A3BC0248-FA69-473D-BA48-B33C661621EC}"/>
                  </a:ext>
                </a:extLst>
              </p:cNvPr>
              <p:cNvSpPr/>
              <p:nvPr/>
            </p:nvSpPr>
            <p:spPr>
              <a:xfrm>
                <a:off x="5236898" y="2631674"/>
                <a:ext cx="558702" cy="5587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Triangolo isoscele 112">
                <a:extLst>
                  <a:ext uri="{FF2B5EF4-FFF2-40B4-BE49-F238E27FC236}">
                    <a16:creationId xmlns:a16="http://schemas.microsoft.com/office/drawing/2014/main" id="{385D9C2C-892E-441A-9A37-31A5FF87F105}"/>
                  </a:ext>
                </a:extLst>
              </p:cNvPr>
              <p:cNvSpPr/>
              <p:nvPr/>
            </p:nvSpPr>
            <p:spPr>
              <a:xfrm rot="10800000">
                <a:off x="5267327" y="3034819"/>
                <a:ext cx="497687" cy="40239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Ovale 113">
                <a:extLst>
                  <a:ext uri="{FF2B5EF4-FFF2-40B4-BE49-F238E27FC236}">
                    <a16:creationId xmlns:a16="http://schemas.microsoft.com/office/drawing/2014/main" id="{9C4572E4-27E9-4C9C-B315-425EF46E0EE7}"/>
                  </a:ext>
                </a:extLst>
              </p:cNvPr>
              <p:cNvSpPr/>
              <p:nvPr/>
            </p:nvSpPr>
            <p:spPr>
              <a:xfrm>
                <a:off x="5356849" y="2694529"/>
                <a:ext cx="316357" cy="316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6" name="Immagine 5">
            <a:extLst>
              <a:ext uri="{FF2B5EF4-FFF2-40B4-BE49-F238E27FC236}">
                <a16:creationId xmlns:a16="http://schemas.microsoft.com/office/drawing/2014/main" id="{E3502180-4C13-408C-9A33-E9C918D5EC6C}"/>
              </a:ext>
            </a:extLst>
          </p:cNvPr>
          <p:cNvPicPr>
            <a:picLocks noChangeAspect="1"/>
          </p:cNvPicPr>
          <p:nvPr/>
        </p:nvPicPr>
        <p:blipFill rotWithShape="1">
          <a:blip r:embed="rId5">
            <a:clrChange>
              <a:clrFrom>
                <a:srgbClr val="FFFFFF"/>
              </a:clrFrom>
              <a:clrTo>
                <a:srgbClr val="FFFFFF">
                  <a:alpha val="0"/>
                </a:srgbClr>
              </a:clrTo>
            </a:clrChange>
          </a:blip>
          <a:srcRect l="13805" r="24000"/>
          <a:stretch/>
        </p:blipFill>
        <p:spPr>
          <a:xfrm>
            <a:off x="7568570" y="3273292"/>
            <a:ext cx="485775" cy="723900"/>
          </a:xfrm>
          <a:prstGeom prst="rect">
            <a:avLst/>
          </a:prstGeom>
        </p:spPr>
      </p:pic>
      <p:sp>
        <p:nvSpPr>
          <p:cNvPr id="145" name="Ovale 144">
            <a:extLst>
              <a:ext uri="{FF2B5EF4-FFF2-40B4-BE49-F238E27FC236}">
                <a16:creationId xmlns:a16="http://schemas.microsoft.com/office/drawing/2014/main" id="{F59419F2-7B59-404E-9FFD-B7649B99A6D4}"/>
              </a:ext>
            </a:extLst>
          </p:cNvPr>
          <p:cNvSpPr/>
          <p:nvPr/>
        </p:nvSpPr>
        <p:spPr>
          <a:xfrm>
            <a:off x="7718318" y="3476132"/>
            <a:ext cx="186278" cy="201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6" name="Immagine 145">
            <a:extLst>
              <a:ext uri="{FF2B5EF4-FFF2-40B4-BE49-F238E27FC236}">
                <a16:creationId xmlns:a16="http://schemas.microsoft.com/office/drawing/2014/main" id="{25835E92-7318-4FA1-A1F9-E58200D5DCAA}"/>
              </a:ext>
            </a:extLst>
          </p:cNvPr>
          <p:cNvPicPr>
            <a:picLocks noChangeAspect="1"/>
          </p:cNvPicPr>
          <p:nvPr/>
        </p:nvPicPr>
        <p:blipFill rotWithShape="1">
          <a:blip r:embed="rId5">
            <a:clrChange>
              <a:clrFrom>
                <a:srgbClr val="FFFFFF"/>
              </a:clrFrom>
              <a:clrTo>
                <a:srgbClr val="FFFFFF">
                  <a:alpha val="0"/>
                </a:srgbClr>
              </a:clrTo>
            </a:clrChange>
          </a:blip>
          <a:srcRect l="13805" r="24000"/>
          <a:stretch/>
        </p:blipFill>
        <p:spPr>
          <a:xfrm>
            <a:off x="9191835" y="1626783"/>
            <a:ext cx="485775" cy="723900"/>
          </a:xfrm>
          <a:prstGeom prst="rect">
            <a:avLst/>
          </a:prstGeom>
        </p:spPr>
      </p:pic>
      <p:sp>
        <p:nvSpPr>
          <p:cNvPr id="147" name="Ovale 146">
            <a:extLst>
              <a:ext uri="{FF2B5EF4-FFF2-40B4-BE49-F238E27FC236}">
                <a16:creationId xmlns:a16="http://schemas.microsoft.com/office/drawing/2014/main" id="{0C795C2C-A314-4256-B33E-1BD2F53802B9}"/>
              </a:ext>
            </a:extLst>
          </p:cNvPr>
          <p:cNvSpPr/>
          <p:nvPr/>
        </p:nvSpPr>
        <p:spPr>
          <a:xfrm>
            <a:off x="9341583" y="1829623"/>
            <a:ext cx="186278" cy="201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9" name="Immagine 148">
            <a:extLst>
              <a:ext uri="{FF2B5EF4-FFF2-40B4-BE49-F238E27FC236}">
                <a16:creationId xmlns:a16="http://schemas.microsoft.com/office/drawing/2014/main" id="{EC5F1213-8805-469A-8409-A18F25668F45}"/>
              </a:ext>
            </a:extLst>
          </p:cNvPr>
          <p:cNvPicPr>
            <a:picLocks noChangeAspect="1"/>
          </p:cNvPicPr>
          <p:nvPr/>
        </p:nvPicPr>
        <p:blipFill rotWithShape="1">
          <a:blip r:embed="rId5">
            <a:clrChange>
              <a:clrFrom>
                <a:srgbClr val="FFFFFF"/>
              </a:clrFrom>
              <a:clrTo>
                <a:srgbClr val="FFFFFF">
                  <a:alpha val="0"/>
                </a:srgbClr>
              </a:clrTo>
            </a:clrChange>
          </a:blip>
          <a:srcRect l="13805" r="24000"/>
          <a:stretch/>
        </p:blipFill>
        <p:spPr>
          <a:xfrm>
            <a:off x="9263153" y="2751326"/>
            <a:ext cx="485775" cy="723900"/>
          </a:xfrm>
          <a:prstGeom prst="rect">
            <a:avLst/>
          </a:prstGeom>
        </p:spPr>
      </p:pic>
      <p:sp>
        <p:nvSpPr>
          <p:cNvPr id="150" name="Ovale 149">
            <a:extLst>
              <a:ext uri="{FF2B5EF4-FFF2-40B4-BE49-F238E27FC236}">
                <a16:creationId xmlns:a16="http://schemas.microsoft.com/office/drawing/2014/main" id="{EDFA9F49-D4EA-477B-ABAB-D5AA4A8004E9}"/>
              </a:ext>
            </a:extLst>
          </p:cNvPr>
          <p:cNvSpPr/>
          <p:nvPr/>
        </p:nvSpPr>
        <p:spPr>
          <a:xfrm>
            <a:off x="9412901" y="2954166"/>
            <a:ext cx="186278" cy="201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1" name="Immagine 150">
            <a:extLst>
              <a:ext uri="{FF2B5EF4-FFF2-40B4-BE49-F238E27FC236}">
                <a16:creationId xmlns:a16="http://schemas.microsoft.com/office/drawing/2014/main" id="{C3656401-A652-49CB-983E-822EBC20BCDB}"/>
              </a:ext>
            </a:extLst>
          </p:cNvPr>
          <p:cNvPicPr>
            <a:picLocks noChangeAspect="1"/>
          </p:cNvPicPr>
          <p:nvPr/>
        </p:nvPicPr>
        <p:blipFill rotWithShape="1">
          <a:blip r:embed="rId5">
            <a:clrChange>
              <a:clrFrom>
                <a:srgbClr val="FFFFFF"/>
              </a:clrFrom>
              <a:clrTo>
                <a:srgbClr val="FFFFFF">
                  <a:alpha val="0"/>
                </a:srgbClr>
              </a:clrTo>
            </a:clrChange>
          </a:blip>
          <a:srcRect l="13805" r="24000"/>
          <a:stretch/>
        </p:blipFill>
        <p:spPr>
          <a:xfrm>
            <a:off x="9650574" y="3553226"/>
            <a:ext cx="485775" cy="723900"/>
          </a:xfrm>
          <a:prstGeom prst="rect">
            <a:avLst/>
          </a:prstGeom>
        </p:spPr>
      </p:pic>
      <p:sp>
        <p:nvSpPr>
          <p:cNvPr id="152" name="Ovale 151">
            <a:extLst>
              <a:ext uri="{FF2B5EF4-FFF2-40B4-BE49-F238E27FC236}">
                <a16:creationId xmlns:a16="http://schemas.microsoft.com/office/drawing/2014/main" id="{AFE5FC04-A10D-4B4F-9920-4AEB7E1FB476}"/>
              </a:ext>
            </a:extLst>
          </p:cNvPr>
          <p:cNvSpPr/>
          <p:nvPr/>
        </p:nvSpPr>
        <p:spPr>
          <a:xfrm>
            <a:off x="9800322" y="3756066"/>
            <a:ext cx="186278" cy="201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3" name="Immagine 152">
            <a:extLst>
              <a:ext uri="{FF2B5EF4-FFF2-40B4-BE49-F238E27FC236}">
                <a16:creationId xmlns:a16="http://schemas.microsoft.com/office/drawing/2014/main" id="{C90F858D-21C4-4126-BB5B-DC3DEE2EE07A}"/>
              </a:ext>
            </a:extLst>
          </p:cNvPr>
          <p:cNvPicPr>
            <a:picLocks noChangeAspect="1"/>
          </p:cNvPicPr>
          <p:nvPr/>
        </p:nvPicPr>
        <p:blipFill rotWithShape="1">
          <a:blip r:embed="rId5">
            <a:clrChange>
              <a:clrFrom>
                <a:srgbClr val="FFFFFF"/>
              </a:clrFrom>
              <a:clrTo>
                <a:srgbClr val="FFFFFF">
                  <a:alpha val="0"/>
                </a:srgbClr>
              </a:clrTo>
            </a:clrChange>
          </a:blip>
          <a:srcRect l="13805" r="24000"/>
          <a:stretch/>
        </p:blipFill>
        <p:spPr>
          <a:xfrm>
            <a:off x="11282976" y="4634393"/>
            <a:ext cx="485775" cy="723900"/>
          </a:xfrm>
          <a:prstGeom prst="rect">
            <a:avLst/>
          </a:prstGeom>
        </p:spPr>
      </p:pic>
      <p:sp>
        <p:nvSpPr>
          <p:cNvPr id="154" name="Ovale 153">
            <a:extLst>
              <a:ext uri="{FF2B5EF4-FFF2-40B4-BE49-F238E27FC236}">
                <a16:creationId xmlns:a16="http://schemas.microsoft.com/office/drawing/2014/main" id="{0970241C-B9C8-42C2-8559-AA935A07D6FB}"/>
              </a:ext>
            </a:extLst>
          </p:cNvPr>
          <p:cNvSpPr/>
          <p:nvPr/>
        </p:nvSpPr>
        <p:spPr>
          <a:xfrm>
            <a:off x="11432724" y="4837233"/>
            <a:ext cx="186278" cy="201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 name="Ovale 154">
            <a:extLst>
              <a:ext uri="{FF2B5EF4-FFF2-40B4-BE49-F238E27FC236}">
                <a16:creationId xmlns:a16="http://schemas.microsoft.com/office/drawing/2014/main" id="{F1AAEE9A-2196-40EA-AF83-21BD2A8E7A55}"/>
              </a:ext>
            </a:extLst>
          </p:cNvPr>
          <p:cNvSpPr/>
          <p:nvPr/>
        </p:nvSpPr>
        <p:spPr>
          <a:xfrm>
            <a:off x="8336988" y="2856372"/>
            <a:ext cx="328976" cy="35520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 name="Triangolo isoscele 155">
            <a:extLst>
              <a:ext uri="{FF2B5EF4-FFF2-40B4-BE49-F238E27FC236}">
                <a16:creationId xmlns:a16="http://schemas.microsoft.com/office/drawing/2014/main" id="{BB0F4D7F-9AE5-4FE8-9AA5-96704F4E0A37}"/>
              </a:ext>
            </a:extLst>
          </p:cNvPr>
          <p:cNvSpPr/>
          <p:nvPr/>
        </p:nvSpPr>
        <p:spPr>
          <a:xfrm rot="10800000">
            <a:off x="8354909" y="3112673"/>
            <a:ext cx="293050" cy="25582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 name="Ovale 156">
            <a:extLst>
              <a:ext uri="{FF2B5EF4-FFF2-40B4-BE49-F238E27FC236}">
                <a16:creationId xmlns:a16="http://schemas.microsoft.com/office/drawing/2014/main" id="{EF16F577-A9D5-4D1A-B203-82184F1BFD31}"/>
              </a:ext>
            </a:extLst>
          </p:cNvPr>
          <p:cNvSpPr/>
          <p:nvPr/>
        </p:nvSpPr>
        <p:spPr>
          <a:xfrm>
            <a:off x="10253897" y="4131171"/>
            <a:ext cx="328976" cy="35520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Triangolo isoscele 157">
            <a:extLst>
              <a:ext uri="{FF2B5EF4-FFF2-40B4-BE49-F238E27FC236}">
                <a16:creationId xmlns:a16="http://schemas.microsoft.com/office/drawing/2014/main" id="{FB74A9A9-77FD-4042-8B79-602A494ED128}"/>
              </a:ext>
            </a:extLst>
          </p:cNvPr>
          <p:cNvSpPr/>
          <p:nvPr/>
        </p:nvSpPr>
        <p:spPr>
          <a:xfrm rot="10800000">
            <a:off x="10271818" y="4387472"/>
            <a:ext cx="293050" cy="25582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0263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500"/>
                                        <p:tgtEl>
                                          <p:spTgt spid="1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500"/>
                                        <p:tgtEl>
                                          <p:spTgt spid="1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fade">
                                      <p:cBhvr>
                                        <p:cTn id="39" dur="500"/>
                                        <p:tgtEl>
                                          <p:spTgt spid="1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500"/>
                                        <p:tgtEl>
                                          <p:spTgt spid="1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4"/>
                                        </p:tgtEl>
                                        <p:attrNameLst>
                                          <p:attrName>style.visibility</p:attrName>
                                        </p:attrNameLst>
                                      </p:cBhvr>
                                      <p:to>
                                        <p:strVal val="visible"/>
                                      </p:to>
                                    </p:set>
                                    <p:animEffect transition="in" filter="fade">
                                      <p:cBhvr>
                                        <p:cTn id="45" dur="500"/>
                                        <p:tgtEl>
                                          <p:spTgt spid="154"/>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146"/>
                                        </p:tgtEl>
                                        <p:attrNameLst>
                                          <p:attrName>style.visibility</p:attrName>
                                        </p:attrNameLst>
                                      </p:cBhvr>
                                      <p:to>
                                        <p:strVal val="visible"/>
                                      </p:to>
                                    </p:set>
                                    <p:animEffect transition="in" filter="fade">
                                      <p:cBhvr>
                                        <p:cTn id="51" dur="500"/>
                                        <p:tgtEl>
                                          <p:spTgt spid="146"/>
                                        </p:tgtEl>
                                      </p:cBhvr>
                                    </p:animEffect>
                                  </p:childTnLst>
                                </p:cTn>
                              </p:par>
                              <p:par>
                                <p:cTn id="52" presetID="10" presetClass="entr" presetSubtype="0" fill="hold" nodeType="withEffect">
                                  <p:stCondLst>
                                    <p:cond delay="0"/>
                                  </p:stCondLst>
                                  <p:childTnLst>
                                    <p:set>
                                      <p:cBhvr>
                                        <p:cTn id="53" dur="1" fill="hold">
                                          <p:stCondLst>
                                            <p:cond delay="0"/>
                                          </p:stCondLst>
                                        </p:cTn>
                                        <p:tgtEl>
                                          <p:spTgt spid="149"/>
                                        </p:tgtEl>
                                        <p:attrNameLst>
                                          <p:attrName>style.visibility</p:attrName>
                                        </p:attrNameLst>
                                      </p:cBhvr>
                                      <p:to>
                                        <p:strVal val="visible"/>
                                      </p:to>
                                    </p:set>
                                    <p:animEffect transition="in" filter="fade">
                                      <p:cBhvr>
                                        <p:cTn id="54" dur="500"/>
                                        <p:tgtEl>
                                          <p:spTgt spid="149"/>
                                        </p:tgtEl>
                                      </p:cBhvr>
                                    </p:animEffect>
                                  </p:childTnLst>
                                </p:cTn>
                              </p:par>
                              <p:par>
                                <p:cTn id="55" presetID="10" presetClass="entr" presetSubtype="0" fill="hold" nodeType="with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par>
                                <p:cTn id="58" presetID="10" presetClass="entr" presetSubtype="0" fill="hold" nodeType="with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fade">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8"/>
                                        </p:tgtEl>
                                        <p:attrNameLst>
                                          <p:attrName>style.visibility</p:attrName>
                                        </p:attrNameLst>
                                      </p:cBhvr>
                                      <p:to>
                                        <p:strVal val="visible"/>
                                      </p:to>
                                    </p:set>
                                    <p:anim calcmode="lin" valueType="num">
                                      <p:cBhvr additive="base">
                                        <p:cTn id="65" dur="500" fill="hold"/>
                                        <p:tgtEl>
                                          <p:spTgt spid="108"/>
                                        </p:tgtEl>
                                        <p:attrNameLst>
                                          <p:attrName>ppt_x</p:attrName>
                                        </p:attrNameLst>
                                      </p:cBhvr>
                                      <p:tavLst>
                                        <p:tav tm="0">
                                          <p:val>
                                            <p:strVal val="#ppt_x"/>
                                          </p:val>
                                        </p:tav>
                                        <p:tav tm="100000">
                                          <p:val>
                                            <p:strVal val="#ppt_x"/>
                                          </p:val>
                                        </p:tav>
                                      </p:tavLst>
                                    </p:anim>
                                    <p:anim calcmode="lin" valueType="num">
                                      <p:cBhvr additive="base">
                                        <p:cTn id="6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5"/>
                                        </p:tgtEl>
                                        <p:attrNameLst>
                                          <p:attrName>style.visibility</p:attrName>
                                        </p:attrNameLst>
                                      </p:cBhvr>
                                      <p:to>
                                        <p:strVal val="visible"/>
                                      </p:to>
                                    </p:set>
                                    <p:animEffect transition="in" filter="fade">
                                      <p:cBhvr>
                                        <p:cTn id="71" dur="500"/>
                                        <p:tgtEl>
                                          <p:spTgt spid="15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7"/>
                                        </p:tgtEl>
                                        <p:attrNameLst>
                                          <p:attrName>style.visibility</p:attrName>
                                        </p:attrNameLst>
                                      </p:cBhvr>
                                      <p:to>
                                        <p:strVal val="visible"/>
                                      </p:to>
                                    </p:set>
                                    <p:animEffect transition="in" filter="fade">
                                      <p:cBhvr>
                                        <p:cTn id="77" dur="500"/>
                                        <p:tgtEl>
                                          <p:spTgt spid="15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8"/>
                                        </p:tgtEl>
                                        <p:attrNameLst>
                                          <p:attrName>style.visibility</p:attrName>
                                        </p:attrNameLst>
                                      </p:cBhvr>
                                      <p:to>
                                        <p:strVal val="visible"/>
                                      </p:to>
                                    </p:set>
                                    <p:animEffect transition="in" filter="fade">
                                      <p:cBhvr>
                                        <p:cTn id="80"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7" grpId="0" animBg="1"/>
      <p:bldP spid="150" grpId="0" animBg="1"/>
      <p:bldP spid="152" grpId="0" animBg="1"/>
      <p:bldP spid="154" grpId="0" animBg="1"/>
      <p:bldP spid="155" grpId="0" animBg="1"/>
      <p:bldP spid="156" grpId="0" animBg="1"/>
      <p:bldP spid="157" grpId="0" animBg="1"/>
      <p:bldP spid="1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FD5695DC-0F79-47F1-811B-95412C275469}"/>
              </a:ext>
            </a:extLst>
          </p:cNvPr>
          <p:cNvSpPr txBox="1">
            <a:spLocks/>
          </p:cNvSpPr>
          <p:nvPr/>
        </p:nvSpPr>
        <p:spPr>
          <a:xfrm>
            <a:off x="1547829" y="1876832"/>
            <a:ext cx="10036159" cy="2031133"/>
          </a:xfrm>
          <a:prstGeom prst="rect">
            <a:avLst/>
          </a:prstGeom>
        </p:spPr>
        <p:txBody>
          <a:bodyPr anchor="ct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800"/>
              </a:spcAft>
              <a:buClrTx/>
              <a:buSzTx/>
              <a:buFontTx/>
              <a:buNone/>
              <a:tabLst/>
              <a:defRPr/>
            </a:pPr>
            <a:r>
              <a:rPr kumimoji="0" lang="it-IT" sz="4800" b="1" i="1" u="none" strike="noStrike" kern="1200" cap="none" spc="0" normalizeH="0" baseline="0" noProof="0">
                <a:ln>
                  <a:noFill/>
                </a:ln>
                <a:solidFill>
                  <a:srgbClr val="DC002E"/>
                </a:solidFill>
                <a:effectLst/>
                <a:uLnTx/>
                <a:uFillTx/>
                <a:latin typeface="Calibri" panose="020F0502020204030204"/>
                <a:ea typeface="+mj-ea"/>
                <a:cs typeface="+mj-cs"/>
              </a:rPr>
              <a:t>Inquadramento generale dell’opera</a:t>
            </a:r>
          </a:p>
          <a:p>
            <a:pPr marL="0" marR="0" lvl="0" indent="0" algn="r" defTabSz="914400" rtl="0" eaLnBrk="1" fontAlgn="auto" latinLnBrk="0" hangingPunct="1">
              <a:lnSpc>
                <a:spcPct val="90000"/>
              </a:lnSpc>
              <a:spcBef>
                <a:spcPct val="0"/>
              </a:spcBef>
              <a:spcAft>
                <a:spcPts val="800"/>
              </a:spcAft>
              <a:buClrTx/>
              <a:buSzTx/>
              <a:buFontTx/>
              <a:buNone/>
              <a:tabLst/>
              <a:defRPr/>
            </a:pPr>
            <a:r>
              <a:rPr lang="it-IT" i="1">
                <a:solidFill>
                  <a:srgbClr val="DC002E"/>
                </a:solidFill>
                <a:latin typeface="Calibri" panose="020F0502020204030204"/>
              </a:rPr>
              <a:t>Lotti specifici e Global Project</a:t>
            </a:r>
            <a:endParaRPr kumimoji="0" lang="it-IT" b="0" i="1" u="none" strike="noStrike" kern="1200" cap="none" spc="0" normalizeH="0" baseline="0" noProof="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4480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23B4A6-E241-4A20-A31D-74E120C41F64}"/>
              </a:ext>
            </a:extLst>
          </p:cNvPr>
          <p:cNvPicPr>
            <a:picLocks noChangeAspect="1"/>
          </p:cNvPicPr>
          <p:nvPr/>
        </p:nvPicPr>
        <p:blipFill>
          <a:blip r:embed="rId3"/>
          <a:stretch>
            <a:fillRect/>
          </a:stretch>
        </p:blipFill>
        <p:spPr>
          <a:xfrm>
            <a:off x="108950" y="1816152"/>
            <a:ext cx="11974100" cy="3225696"/>
          </a:xfrm>
          <a:prstGeom prst="rect">
            <a:avLst/>
          </a:prstGeom>
        </p:spPr>
      </p:pic>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5" name="Freccia in giù 4">
            <a:extLst>
              <a:ext uri="{FF2B5EF4-FFF2-40B4-BE49-F238E27FC236}">
                <a16:creationId xmlns:a16="http://schemas.microsoft.com/office/drawing/2014/main" id="{AC9D210D-B292-471F-A863-58F7A9C6629F}"/>
              </a:ext>
            </a:extLst>
          </p:cNvPr>
          <p:cNvSpPr/>
          <p:nvPr/>
        </p:nvSpPr>
        <p:spPr>
          <a:xfrm rot="11655340">
            <a:off x="2090628" y="3502797"/>
            <a:ext cx="413631" cy="42096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6" name="Freccia in giù 5">
            <a:extLst>
              <a:ext uri="{FF2B5EF4-FFF2-40B4-BE49-F238E27FC236}">
                <a16:creationId xmlns:a16="http://schemas.microsoft.com/office/drawing/2014/main" id="{CF23E44B-5035-45BA-9A3C-ABFFC4A9E421}"/>
              </a:ext>
            </a:extLst>
          </p:cNvPr>
          <p:cNvSpPr/>
          <p:nvPr/>
        </p:nvSpPr>
        <p:spPr>
          <a:xfrm rot="9831088">
            <a:off x="8121469" y="3886992"/>
            <a:ext cx="413631" cy="42096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7" name="CasellaDiTesto 6">
            <a:extLst>
              <a:ext uri="{FF2B5EF4-FFF2-40B4-BE49-F238E27FC236}">
                <a16:creationId xmlns:a16="http://schemas.microsoft.com/office/drawing/2014/main" id="{46B668F3-29EF-4822-85A4-52E680C4A7EF}"/>
              </a:ext>
            </a:extLst>
          </p:cNvPr>
          <p:cNvSpPr txBox="1"/>
          <p:nvPr/>
        </p:nvSpPr>
        <p:spPr>
          <a:xfrm>
            <a:off x="1559912" y="3968213"/>
            <a:ext cx="1375332" cy="461665"/>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200" b="0">
                <a:solidFill>
                  <a:srgbClr val="0070C0"/>
                </a:solidFill>
              </a:rPr>
              <a:t>PENDENZA ECCESSIVA</a:t>
            </a:r>
          </a:p>
        </p:txBody>
      </p:sp>
      <p:sp>
        <p:nvSpPr>
          <p:cNvPr id="9" name="CasellaDiTesto 8">
            <a:extLst>
              <a:ext uri="{FF2B5EF4-FFF2-40B4-BE49-F238E27FC236}">
                <a16:creationId xmlns:a16="http://schemas.microsoft.com/office/drawing/2014/main" id="{FB09F0B0-FB92-481A-8004-A2D7F63958B0}"/>
              </a:ext>
            </a:extLst>
          </p:cNvPr>
          <p:cNvSpPr txBox="1"/>
          <p:nvPr/>
        </p:nvSpPr>
        <p:spPr>
          <a:xfrm>
            <a:off x="7897816" y="4496227"/>
            <a:ext cx="1375332" cy="461665"/>
          </a:xfrm>
          <a:prstGeom prst="rect">
            <a:avLst/>
          </a:prstGeom>
          <a:solidFill>
            <a:schemeClr val="bg1"/>
          </a:solidFill>
        </p:spPr>
        <p:txBody>
          <a:bodyPr wrap="square" rtlCol="0">
            <a:spAutoFit/>
          </a:bodyPr>
          <a:lstStyle>
            <a:defPPr>
              <a:defRPr lang="en-US"/>
            </a:defPPr>
            <a:lvl1pPr>
              <a:defRPr sz="1200" b="0">
                <a:solidFill>
                  <a:srgbClr val="0070C0"/>
                </a:solidFill>
                <a:latin typeface="Arial Black" panose="020B0A04020102020204" pitchFamily="34" charset="0"/>
                <a:cs typeface="Aharoni" panose="02010803020104030203" pitchFamily="2" charset="-79"/>
              </a:defRPr>
            </a:lvl1pPr>
          </a:lstStyle>
          <a:p>
            <a:r>
              <a:rPr lang="it-IT"/>
              <a:t>PENDENZA ECCESSIVA</a:t>
            </a:r>
          </a:p>
        </p:txBody>
      </p:sp>
      <p:sp>
        <p:nvSpPr>
          <p:cNvPr id="10" name="Freccia in giù 9">
            <a:extLst>
              <a:ext uri="{FF2B5EF4-FFF2-40B4-BE49-F238E27FC236}">
                <a16:creationId xmlns:a16="http://schemas.microsoft.com/office/drawing/2014/main" id="{601849F0-A386-42B8-875A-DDEE790AEA59}"/>
              </a:ext>
            </a:extLst>
          </p:cNvPr>
          <p:cNvSpPr/>
          <p:nvPr/>
        </p:nvSpPr>
        <p:spPr>
          <a:xfrm rot="10800000">
            <a:off x="6264914" y="4329522"/>
            <a:ext cx="413631" cy="42096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11" name="CasellaDiTesto 10">
            <a:extLst>
              <a:ext uri="{FF2B5EF4-FFF2-40B4-BE49-F238E27FC236}">
                <a16:creationId xmlns:a16="http://schemas.microsoft.com/office/drawing/2014/main" id="{421DB689-CC73-4545-8985-D6E4F839BD55}"/>
              </a:ext>
            </a:extLst>
          </p:cNvPr>
          <p:cNvSpPr txBox="1"/>
          <p:nvPr/>
        </p:nvSpPr>
        <p:spPr>
          <a:xfrm>
            <a:off x="5912849" y="4848711"/>
            <a:ext cx="1375332" cy="646331"/>
          </a:xfrm>
          <a:prstGeom prst="rect">
            <a:avLst/>
          </a:prstGeom>
          <a:solidFill>
            <a:schemeClr val="bg1"/>
          </a:solidFill>
        </p:spPr>
        <p:txBody>
          <a:bodyPr wrap="square" rtlCol="0">
            <a:spAutoFit/>
          </a:bodyPr>
          <a:lstStyle>
            <a:defPPr>
              <a:defRPr lang="en-US"/>
            </a:defPPr>
            <a:lvl1pPr>
              <a:defRPr sz="1200" b="0">
                <a:solidFill>
                  <a:srgbClr val="0070C0"/>
                </a:solidFill>
                <a:latin typeface="Arial Black" panose="020B0A04020102020204" pitchFamily="34" charset="0"/>
                <a:cs typeface="Aharoni" panose="02010803020104030203" pitchFamily="2" charset="-79"/>
              </a:defRPr>
            </a:lvl1pPr>
          </a:lstStyle>
          <a:p>
            <a:r>
              <a:rPr lang="it-IT"/>
              <a:t>PUNTO DI MINIMO IN GALLERIA</a:t>
            </a:r>
          </a:p>
        </p:txBody>
      </p:sp>
      <p:sp>
        <p:nvSpPr>
          <p:cNvPr id="12" name="Freccia in giù 11">
            <a:extLst>
              <a:ext uri="{FF2B5EF4-FFF2-40B4-BE49-F238E27FC236}">
                <a16:creationId xmlns:a16="http://schemas.microsoft.com/office/drawing/2014/main" id="{4B66056B-403E-4268-BD97-705BFA8B5CCE}"/>
              </a:ext>
            </a:extLst>
          </p:cNvPr>
          <p:cNvSpPr/>
          <p:nvPr/>
        </p:nvSpPr>
        <p:spPr>
          <a:xfrm>
            <a:off x="1825520" y="2253345"/>
            <a:ext cx="138326" cy="931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E6A4B718-62CF-43FA-B429-BB9B2CC34115}"/>
              </a:ext>
            </a:extLst>
          </p:cNvPr>
          <p:cNvSpPr txBox="1"/>
          <p:nvPr/>
        </p:nvSpPr>
        <p:spPr>
          <a:xfrm>
            <a:off x="56621" y="2351451"/>
            <a:ext cx="938835" cy="646331"/>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200">
                <a:solidFill>
                  <a:srgbClr val="00B050"/>
                </a:solidFill>
              </a:rPr>
              <a:t>Stazione Vigna Clara</a:t>
            </a:r>
          </a:p>
        </p:txBody>
      </p:sp>
      <p:sp>
        <p:nvSpPr>
          <p:cNvPr id="15" name="CasellaDiTesto 14">
            <a:extLst>
              <a:ext uri="{FF2B5EF4-FFF2-40B4-BE49-F238E27FC236}">
                <a16:creationId xmlns:a16="http://schemas.microsoft.com/office/drawing/2014/main" id="{CFB6F9F8-92FD-445D-B8DB-7DF49CDEE85B}"/>
              </a:ext>
            </a:extLst>
          </p:cNvPr>
          <p:cNvSpPr txBox="1"/>
          <p:nvPr/>
        </p:nvSpPr>
        <p:spPr>
          <a:xfrm>
            <a:off x="2122476" y="1701139"/>
            <a:ext cx="938835" cy="461665"/>
          </a:xfrm>
          <a:prstGeom prst="rect">
            <a:avLst/>
          </a:prstGeom>
          <a:solidFill>
            <a:schemeClr val="bg1"/>
          </a:solidFill>
        </p:spPr>
        <p:txBody>
          <a:bodyPr wrap="square" rtlCol="0">
            <a:spAutoFit/>
          </a:bodyPr>
          <a:lstStyle>
            <a:defPPr>
              <a:defRPr lang="en-US"/>
            </a:defPPr>
            <a:lvl1pPr>
              <a:defRPr sz="1200" b="1">
                <a:solidFill>
                  <a:schemeClr val="accent1"/>
                </a:solidFill>
                <a:latin typeface="Arial Black" panose="020B0A04020102020204" pitchFamily="34" charset="0"/>
                <a:cs typeface="Aharoni" panose="02010803020104030203" pitchFamily="2" charset="-79"/>
              </a:defRPr>
            </a:lvl1pPr>
          </a:lstStyle>
          <a:p>
            <a:r>
              <a:rPr lang="it-IT"/>
              <a:t>Viale Tor di Quinto</a:t>
            </a:r>
          </a:p>
        </p:txBody>
      </p:sp>
      <p:sp>
        <p:nvSpPr>
          <p:cNvPr id="16" name="Freccia in giù 15">
            <a:extLst>
              <a:ext uri="{FF2B5EF4-FFF2-40B4-BE49-F238E27FC236}">
                <a16:creationId xmlns:a16="http://schemas.microsoft.com/office/drawing/2014/main" id="{49B49580-4535-4F67-B4F4-6EF657BD1F5E}"/>
              </a:ext>
            </a:extLst>
          </p:cNvPr>
          <p:cNvSpPr/>
          <p:nvPr/>
        </p:nvSpPr>
        <p:spPr>
          <a:xfrm>
            <a:off x="4164748" y="2554067"/>
            <a:ext cx="206978" cy="64633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50"/>
              </a:solidFill>
            </a:endParaRPr>
          </a:p>
        </p:txBody>
      </p:sp>
      <p:sp>
        <p:nvSpPr>
          <p:cNvPr id="17" name="CasellaDiTesto 16">
            <a:extLst>
              <a:ext uri="{FF2B5EF4-FFF2-40B4-BE49-F238E27FC236}">
                <a16:creationId xmlns:a16="http://schemas.microsoft.com/office/drawing/2014/main" id="{0419FFF3-180E-421B-BB49-7B6FF9670F59}"/>
              </a:ext>
            </a:extLst>
          </p:cNvPr>
          <p:cNvSpPr txBox="1"/>
          <p:nvPr/>
        </p:nvSpPr>
        <p:spPr>
          <a:xfrm>
            <a:off x="3690319" y="1885559"/>
            <a:ext cx="1306403" cy="646331"/>
          </a:xfrm>
          <a:prstGeom prst="rect">
            <a:avLst/>
          </a:prstGeom>
          <a:solidFill>
            <a:schemeClr val="bg1"/>
          </a:solidFill>
        </p:spPr>
        <p:txBody>
          <a:bodyPr wrap="square" rtlCol="0">
            <a:spAutoFit/>
          </a:bodyPr>
          <a:lstStyle>
            <a:defPPr>
              <a:defRPr lang="en-US"/>
            </a:defPPr>
            <a:lvl1pPr>
              <a:defRPr sz="1200" b="1">
                <a:solidFill>
                  <a:srgbClr val="00B050"/>
                </a:solidFill>
                <a:latin typeface="Arial Black" panose="020B0A04020102020204" pitchFamily="34" charset="0"/>
                <a:cs typeface="Aharoni" panose="02010803020104030203" pitchFamily="2" charset="-79"/>
              </a:defRPr>
            </a:lvl1pPr>
          </a:lstStyle>
          <a:p>
            <a:r>
              <a:rPr lang="it-IT"/>
              <a:t>Stazione interrata di Tor di Quinto</a:t>
            </a:r>
          </a:p>
        </p:txBody>
      </p:sp>
      <p:sp>
        <p:nvSpPr>
          <p:cNvPr id="19" name="CasellaDiTesto 18">
            <a:extLst>
              <a:ext uri="{FF2B5EF4-FFF2-40B4-BE49-F238E27FC236}">
                <a16:creationId xmlns:a16="http://schemas.microsoft.com/office/drawing/2014/main" id="{67D7B940-5D92-4686-A872-154F76DD7E4E}"/>
              </a:ext>
            </a:extLst>
          </p:cNvPr>
          <p:cNvSpPr txBox="1"/>
          <p:nvPr/>
        </p:nvSpPr>
        <p:spPr>
          <a:xfrm>
            <a:off x="7014194" y="2228798"/>
            <a:ext cx="1014459" cy="261610"/>
          </a:xfrm>
          <a:prstGeom prst="rect">
            <a:avLst/>
          </a:prstGeom>
          <a:solidFill>
            <a:schemeClr val="bg1"/>
          </a:solidFill>
        </p:spPr>
        <p:txBody>
          <a:bodyPr wrap="square" rtlCol="0">
            <a:spAutoFit/>
          </a:bodyPr>
          <a:lstStyle>
            <a:defPPr>
              <a:defRPr lang="en-US"/>
            </a:defPPr>
            <a:lvl1pPr>
              <a:defRPr sz="1100" b="1">
                <a:solidFill>
                  <a:schemeClr val="accent1"/>
                </a:solidFill>
                <a:latin typeface="Arial Black" panose="020B0A04020102020204" pitchFamily="34" charset="0"/>
                <a:cs typeface="Aharoni" panose="02010803020104030203" pitchFamily="2" charset="-79"/>
              </a:defRPr>
            </a:lvl1pPr>
          </a:lstStyle>
          <a:p>
            <a:r>
              <a:rPr lang="it-IT"/>
              <a:t>Via Salaria</a:t>
            </a:r>
          </a:p>
        </p:txBody>
      </p:sp>
      <p:sp>
        <p:nvSpPr>
          <p:cNvPr id="21" name="CasellaDiTesto 20">
            <a:extLst>
              <a:ext uri="{FF2B5EF4-FFF2-40B4-BE49-F238E27FC236}">
                <a16:creationId xmlns:a16="http://schemas.microsoft.com/office/drawing/2014/main" id="{823E48C0-123C-467B-95D3-A258D7E62613}"/>
              </a:ext>
            </a:extLst>
          </p:cNvPr>
          <p:cNvSpPr txBox="1"/>
          <p:nvPr/>
        </p:nvSpPr>
        <p:spPr>
          <a:xfrm>
            <a:off x="7959165" y="2447078"/>
            <a:ext cx="744051" cy="307777"/>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400"/>
              <a:t>DD</a:t>
            </a:r>
          </a:p>
        </p:txBody>
      </p:sp>
      <p:sp>
        <p:nvSpPr>
          <p:cNvPr id="22" name="CasellaDiTesto 21">
            <a:extLst>
              <a:ext uri="{FF2B5EF4-FFF2-40B4-BE49-F238E27FC236}">
                <a16:creationId xmlns:a16="http://schemas.microsoft.com/office/drawing/2014/main" id="{16F95A0E-3B99-4E63-ADF1-D5FC71FFEA6A}"/>
              </a:ext>
            </a:extLst>
          </p:cNvPr>
          <p:cNvSpPr txBox="1"/>
          <p:nvPr/>
        </p:nvSpPr>
        <p:spPr>
          <a:xfrm>
            <a:off x="8756566" y="1943035"/>
            <a:ext cx="1020252" cy="600164"/>
          </a:xfrm>
          <a:prstGeom prst="rect">
            <a:avLst/>
          </a:prstGeom>
          <a:solidFill>
            <a:schemeClr val="bg1"/>
          </a:solidFill>
        </p:spPr>
        <p:txBody>
          <a:bodyPr wrap="square" rtlCol="0">
            <a:spAutoFit/>
          </a:bodyPr>
          <a:lstStyle>
            <a:defPPr>
              <a:defRPr lang="en-US"/>
            </a:defPPr>
            <a:lvl1pPr>
              <a:defRPr sz="1100" b="1">
                <a:solidFill>
                  <a:schemeClr val="accent1"/>
                </a:solidFill>
                <a:latin typeface="Arial Black" panose="020B0A04020102020204" pitchFamily="34" charset="0"/>
                <a:cs typeface="Aharoni" panose="02010803020104030203" pitchFamily="2" charset="-79"/>
              </a:defRPr>
            </a:lvl1pPr>
          </a:lstStyle>
          <a:p>
            <a:r>
              <a:rPr lang="it-IT"/>
              <a:t>Via dei Prati Fiscali</a:t>
            </a:r>
          </a:p>
        </p:txBody>
      </p:sp>
      <p:sp>
        <p:nvSpPr>
          <p:cNvPr id="25" name="CasellaDiTesto 24">
            <a:extLst>
              <a:ext uri="{FF2B5EF4-FFF2-40B4-BE49-F238E27FC236}">
                <a16:creationId xmlns:a16="http://schemas.microsoft.com/office/drawing/2014/main" id="{6133D02D-9B6E-4F8D-A028-C54D73C76C96}"/>
              </a:ext>
            </a:extLst>
          </p:cNvPr>
          <p:cNvSpPr txBox="1"/>
          <p:nvPr/>
        </p:nvSpPr>
        <p:spPr>
          <a:xfrm>
            <a:off x="9090109" y="2503567"/>
            <a:ext cx="939664" cy="369332"/>
          </a:xfrm>
          <a:prstGeom prst="rect">
            <a:avLst/>
          </a:prstGeom>
          <a:solidFill>
            <a:schemeClr val="bg1"/>
          </a:solidFill>
        </p:spPr>
        <p:txBody>
          <a:bodyPr wrap="square" rtlCol="0">
            <a:spAutoFit/>
          </a:bodyPr>
          <a:lstStyle>
            <a:defPPr>
              <a:defRPr lang="en-US"/>
            </a:defPPr>
            <a:lvl1pPr>
              <a:defRPr sz="1100" b="1">
                <a:solidFill>
                  <a:schemeClr val="accent1"/>
                </a:solidFill>
                <a:latin typeface="Arial Black" panose="020B0A04020102020204" pitchFamily="34" charset="0"/>
                <a:cs typeface="Aharoni" panose="02010803020104030203" pitchFamily="2" charset="-79"/>
              </a:defRPr>
            </a:lvl1pPr>
          </a:lstStyle>
          <a:p>
            <a:r>
              <a:rPr lang="it-IT" sz="900"/>
              <a:t>CANALE INTERRATO</a:t>
            </a:r>
          </a:p>
        </p:txBody>
      </p:sp>
      <p:sp>
        <p:nvSpPr>
          <p:cNvPr id="26" name="CasellaDiTesto 25">
            <a:extLst>
              <a:ext uri="{FF2B5EF4-FFF2-40B4-BE49-F238E27FC236}">
                <a16:creationId xmlns:a16="http://schemas.microsoft.com/office/drawing/2014/main" id="{D2C84B02-49BE-4719-8B7E-79A66486C504}"/>
              </a:ext>
            </a:extLst>
          </p:cNvPr>
          <p:cNvSpPr txBox="1"/>
          <p:nvPr/>
        </p:nvSpPr>
        <p:spPr>
          <a:xfrm>
            <a:off x="1162748" y="1868753"/>
            <a:ext cx="990980" cy="461665"/>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200"/>
              <a:t>Via Flaminia </a:t>
            </a:r>
          </a:p>
        </p:txBody>
      </p:sp>
      <p:sp>
        <p:nvSpPr>
          <p:cNvPr id="27" name="Freccia in giù 26">
            <a:extLst>
              <a:ext uri="{FF2B5EF4-FFF2-40B4-BE49-F238E27FC236}">
                <a16:creationId xmlns:a16="http://schemas.microsoft.com/office/drawing/2014/main" id="{C4193157-5C6C-4646-85BE-D37FECD64223}"/>
              </a:ext>
            </a:extLst>
          </p:cNvPr>
          <p:cNvSpPr/>
          <p:nvPr/>
        </p:nvSpPr>
        <p:spPr>
          <a:xfrm>
            <a:off x="2364423" y="2515084"/>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in giù 27">
            <a:extLst>
              <a:ext uri="{FF2B5EF4-FFF2-40B4-BE49-F238E27FC236}">
                <a16:creationId xmlns:a16="http://schemas.microsoft.com/office/drawing/2014/main" id="{CC78169B-AAE2-486B-BE47-5A10C410A028}"/>
              </a:ext>
            </a:extLst>
          </p:cNvPr>
          <p:cNvSpPr/>
          <p:nvPr/>
        </p:nvSpPr>
        <p:spPr>
          <a:xfrm>
            <a:off x="2627134" y="2525147"/>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648E5AFA-90DA-47BE-90A1-883143FE2C1C}"/>
              </a:ext>
            </a:extLst>
          </p:cNvPr>
          <p:cNvSpPr txBox="1"/>
          <p:nvPr/>
        </p:nvSpPr>
        <p:spPr>
          <a:xfrm>
            <a:off x="2497248" y="2338623"/>
            <a:ext cx="1177304" cy="430887"/>
          </a:xfrm>
          <a:prstGeom prst="rect">
            <a:avLst/>
          </a:prstGeom>
          <a:solidFill>
            <a:schemeClr val="bg1"/>
          </a:solidFill>
        </p:spPr>
        <p:txBody>
          <a:bodyPr wrap="square" rtlCol="0">
            <a:spAutoFit/>
          </a:bodyPr>
          <a:lstStyle>
            <a:defPPr>
              <a:defRPr lang="en-US"/>
            </a:defPPr>
            <a:lvl1pPr>
              <a:defRPr sz="1200" b="1">
                <a:solidFill>
                  <a:schemeClr val="accent1"/>
                </a:solidFill>
                <a:latin typeface="Arial Black" panose="020B0A04020102020204" pitchFamily="34" charset="0"/>
                <a:cs typeface="Aharoni" panose="02010803020104030203" pitchFamily="2" charset="-79"/>
              </a:defRPr>
            </a:lvl1pPr>
          </a:lstStyle>
          <a:p>
            <a:r>
              <a:rPr lang="it-IT" sz="1100"/>
              <a:t>Via Stazione Tor di Quinto</a:t>
            </a:r>
          </a:p>
        </p:txBody>
      </p:sp>
      <p:sp>
        <p:nvSpPr>
          <p:cNvPr id="30" name="Freccia in giù 29">
            <a:extLst>
              <a:ext uri="{FF2B5EF4-FFF2-40B4-BE49-F238E27FC236}">
                <a16:creationId xmlns:a16="http://schemas.microsoft.com/office/drawing/2014/main" id="{A258D50B-03AB-49AB-9955-DEF63DF8B538}"/>
              </a:ext>
            </a:extLst>
          </p:cNvPr>
          <p:cNvSpPr/>
          <p:nvPr/>
        </p:nvSpPr>
        <p:spPr>
          <a:xfrm>
            <a:off x="6220709" y="2656532"/>
            <a:ext cx="138326" cy="661738"/>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7EF08CB0-6028-4DE7-B2FD-AE203134334F}"/>
              </a:ext>
            </a:extLst>
          </p:cNvPr>
          <p:cNvSpPr txBox="1"/>
          <p:nvPr/>
        </p:nvSpPr>
        <p:spPr>
          <a:xfrm>
            <a:off x="5889617" y="2218299"/>
            <a:ext cx="938835" cy="461665"/>
          </a:xfrm>
          <a:prstGeom prst="rect">
            <a:avLst/>
          </a:prstGeom>
          <a:solidFill>
            <a:schemeClr val="bg1"/>
          </a:solidFill>
        </p:spPr>
        <p:txBody>
          <a:bodyPr wrap="square" rtlCol="0">
            <a:spAutoFit/>
          </a:bodyPr>
          <a:lstStyle>
            <a:defPPr>
              <a:defRPr lang="en-US"/>
            </a:defPPr>
            <a:lvl1pPr>
              <a:defRPr sz="1200" b="1">
                <a:solidFill>
                  <a:schemeClr val="accent1"/>
                </a:solidFill>
                <a:latin typeface="Arial Black" panose="020B0A04020102020204" pitchFamily="34" charset="0"/>
                <a:cs typeface="Aharoni" panose="02010803020104030203" pitchFamily="2" charset="-79"/>
              </a:defRPr>
            </a:lvl1pPr>
          </a:lstStyle>
          <a:p>
            <a:r>
              <a:rPr lang="it-IT">
                <a:solidFill>
                  <a:srgbClr val="0070C0"/>
                </a:solidFill>
              </a:rPr>
              <a:t>FIUME TEVERE</a:t>
            </a:r>
          </a:p>
        </p:txBody>
      </p:sp>
      <p:sp>
        <p:nvSpPr>
          <p:cNvPr id="32" name="Freccia in giù 31">
            <a:extLst>
              <a:ext uri="{FF2B5EF4-FFF2-40B4-BE49-F238E27FC236}">
                <a16:creationId xmlns:a16="http://schemas.microsoft.com/office/drawing/2014/main" id="{048A8BCB-DBE0-4656-85A3-F8461863D64A}"/>
              </a:ext>
            </a:extLst>
          </p:cNvPr>
          <p:cNvSpPr/>
          <p:nvPr/>
        </p:nvSpPr>
        <p:spPr>
          <a:xfrm>
            <a:off x="7709751" y="2489007"/>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in giù 32">
            <a:extLst>
              <a:ext uri="{FF2B5EF4-FFF2-40B4-BE49-F238E27FC236}">
                <a16:creationId xmlns:a16="http://schemas.microsoft.com/office/drawing/2014/main" id="{F726C51D-818E-46A6-A144-A9DE9B940CC0}"/>
              </a:ext>
            </a:extLst>
          </p:cNvPr>
          <p:cNvSpPr/>
          <p:nvPr/>
        </p:nvSpPr>
        <p:spPr>
          <a:xfrm>
            <a:off x="8305210" y="2443442"/>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in giù 33">
            <a:extLst>
              <a:ext uri="{FF2B5EF4-FFF2-40B4-BE49-F238E27FC236}">
                <a16:creationId xmlns:a16="http://schemas.microsoft.com/office/drawing/2014/main" id="{CB3B968E-C2F2-4CEB-B74D-93BDA16BBEA1}"/>
              </a:ext>
            </a:extLst>
          </p:cNvPr>
          <p:cNvSpPr/>
          <p:nvPr/>
        </p:nvSpPr>
        <p:spPr>
          <a:xfrm>
            <a:off x="8467037" y="2379023"/>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EF73E992-3594-4E1B-8AA8-0771CD2440FD}"/>
              </a:ext>
            </a:extLst>
          </p:cNvPr>
          <p:cNvSpPr txBox="1"/>
          <p:nvPr/>
        </p:nvSpPr>
        <p:spPr>
          <a:xfrm>
            <a:off x="8271821" y="2118707"/>
            <a:ext cx="564633" cy="307777"/>
          </a:xfrm>
          <a:prstGeom prst="rect">
            <a:avLst/>
          </a:prstGeom>
          <a:solidFill>
            <a:schemeClr val="bg1"/>
          </a:solidFill>
        </p:spPr>
        <p:txBody>
          <a:bodyPr wrap="square" rtlCol="0">
            <a:spAutoFit/>
          </a:bodyPr>
          <a:lstStyle>
            <a:defPPr>
              <a:defRPr lang="en-US"/>
            </a:defPPr>
            <a:lvl1pPr>
              <a:defRPr b="1">
                <a:solidFill>
                  <a:schemeClr val="accent1"/>
                </a:solidFill>
                <a:latin typeface="Arial Black" panose="020B0A04020102020204" pitchFamily="34" charset="0"/>
                <a:cs typeface="Aharoni" panose="02010803020104030203" pitchFamily="2" charset="-79"/>
              </a:defRPr>
            </a:lvl1pPr>
          </a:lstStyle>
          <a:p>
            <a:r>
              <a:rPr lang="it-IT" sz="1400"/>
              <a:t>FL1</a:t>
            </a:r>
          </a:p>
        </p:txBody>
      </p:sp>
      <p:sp>
        <p:nvSpPr>
          <p:cNvPr id="36" name="Freccia in giù 35">
            <a:extLst>
              <a:ext uri="{FF2B5EF4-FFF2-40B4-BE49-F238E27FC236}">
                <a16:creationId xmlns:a16="http://schemas.microsoft.com/office/drawing/2014/main" id="{DBD68302-7CA3-40A5-A5F0-7A8D5BE6442D}"/>
              </a:ext>
            </a:extLst>
          </p:cNvPr>
          <p:cNvSpPr/>
          <p:nvPr/>
        </p:nvSpPr>
        <p:spPr>
          <a:xfrm>
            <a:off x="8760842" y="2512569"/>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in giù 36">
            <a:extLst>
              <a:ext uri="{FF2B5EF4-FFF2-40B4-BE49-F238E27FC236}">
                <a16:creationId xmlns:a16="http://schemas.microsoft.com/office/drawing/2014/main" id="{20D8DA72-1D05-4177-A49E-895995183CB4}"/>
              </a:ext>
            </a:extLst>
          </p:cNvPr>
          <p:cNvSpPr/>
          <p:nvPr/>
        </p:nvSpPr>
        <p:spPr>
          <a:xfrm>
            <a:off x="8979227" y="2570703"/>
            <a:ext cx="138326" cy="661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in giù 37">
            <a:extLst>
              <a:ext uri="{FF2B5EF4-FFF2-40B4-BE49-F238E27FC236}">
                <a16:creationId xmlns:a16="http://schemas.microsoft.com/office/drawing/2014/main" id="{6D9D3C41-FDFC-4170-AD2B-26B50A01A732}"/>
              </a:ext>
            </a:extLst>
          </p:cNvPr>
          <p:cNvSpPr/>
          <p:nvPr/>
        </p:nvSpPr>
        <p:spPr>
          <a:xfrm>
            <a:off x="10029794" y="2574492"/>
            <a:ext cx="206978" cy="64633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50"/>
              </a:solidFill>
            </a:endParaRPr>
          </a:p>
        </p:txBody>
      </p:sp>
      <p:sp>
        <p:nvSpPr>
          <p:cNvPr id="39" name="CasellaDiTesto 38">
            <a:extLst>
              <a:ext uri="{FF2B5EF4-FFF2-40B4-BE49-F238E27FC236}">
                <a16:creationId xmlns:a16="http://schemas.microsoft.com/office/drawing/2014/main" id="{C13067F7-A14F-4877-811D-53B039132782}"/>
              </a:ext>
            </a:extLst>
          </p:cNvPr>
          <p:cNvSpPr txBox="1"/>
          <p:nvPr/>
        </p:nvSpPr>
        <p:spPr>
          <a:xfrm>
            <a:off x="10010239" y="1868752"/>
            <a:ext cx="1306403" cy="646331"/>
          </a:xfrm>
          <a:prstGeom prst="rect">
            <a:avLst/>
          </a:prstGeom>
          <a:solidFill>
            <a:schemeClr val="bg1"/>
          </a:solidFill>
        </p:spPr>
        <p:txBody>
          <a:bodyPr wrap="square" rtlCol="0">
            <a:spAutoFit/>
          </a:bodyPr>
          <a:lstStyle>
            <a:defPPr>
              <a:defRPr lang="en-US"/>
            </a:defPPr>
            <a:lvl1pPr>
              <a:defRPr sz="1200" b="1">
                <a:solidFill>
                  <a:srgbClr val="00B050"/>
                </a:solidFill>
                <a:latin typeface="Arial Black" panose="020B0A04020102020204" pitchFamily="34" charset="0"/>
                <a:cs typeface="Aharoni" panose="02010803020104030203" pitchFamily="2" charset="-79"/>
              </a:defRPr>
            </a:lvl1pPr>
          </a:lstStyle>
          <a:p>
            <a:r>
              <a:rPr lang="it-IT"/>
              <a:t>Stazione interrata di Val d’Ala</a:t>
            </a:r>
          </a:p>
        </p:txBody>
      </p:sp>
      <p:sp>
        <p:nvSpPr>
          <p:cNvPr id="40" name="Segnaposto contenuto 3">
            <a:extLst>
              <a:ext uri="{FF2B5EF4-FFF2-40B4-BE49-F238E27FC236}">
                <a16:creationId xmlns:a16="http://schemas.microsoft.com/office/drawing/2014/main" id="{AA701C03-A38E-4E45-8F19-26B5743BD6B4}"/>
              </a:ext>
            </a:extLst>
          </p:cNvPr>
          <p:cNvSpPr txBox="1">
            <a:spLocks/>
          </p:cNvSpPr>
          <p:nvPr/>
        </p:nvSpPr>
        <p:spPr>
          <a:xfrm>
            <a:off x="270046" y="662120"/>
            <a:ext cx="9148588" cy="34495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STUDIO SOLUZIONE IN GALLERIA LOTTO 1B - 2</a:t>
            </a:r>
            <a:endParaRPr lang="it-IT">
              <a:solidFill>
                <a:schemeClr val="accent2"/>
              </a:solidFill>
            </a:endParaRPr>
          </a:p>
        </p:txBody>
      </p:sp>
      <p:sp>
        <p:nvSpPr>
          <p:cNvPr id="43" name="CasellaDiTesto 42">
            <a:extLst>
              <a:ext uri="{FF2B5EF4-FFF2-40B4-BE49-F238E27FC236}">
                <a16:creationId xmlns:a16="http://schemas.microsoft.com/office/drawing/2014/main" id="{D6D201DA-991E-46D0-B121-E26B45523894}"/>
              </a:ext>
            </a:extLst>
          </p:cNvPr>
          <p:cNvSpPr txBox="1"/>
          <p:nvPr/>
        </p:nvSpPr>
        <p:spPr>
          <a:xfrm>
            <a:off x="4291839" y="5768216"/>
            <a:ext cx="71305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rgbClr val="DC002E"/>
                </a:solidFill>
                <a:cs typeface="Calibri"/>
              </a:rPr>
              <a:t>La soluzione non è stata ritenuta geometricamente fattibile</a:t>
            </a:r>
          </a:p>
          <a:p>
            <a:r>
              <a:rPr lang="it-IT" b="1">
                <a:solidFill>
                  <a:srgbClr val="DC002E"/>
                </a:solidFill>
                <a:cs typeface="Calibri"/>
              </a:rPr>
              <a:t> anche nell’alternative miste galleria - scoperto</a:t>
            </a:r>
            <a:endParaRPr lang="it-IT"/>
          </a:p>
        </p:txBody>
      </p:sp>
      <p:sp>
        <p:nvSpPr>
          <p:cNvPr id="44" name="Freccia in giù 43">
            <a:extLst>
              <a:ext uri="{FF2B5EF4-FFF2-40B4-BE49-F238E27FC236}">
                <a16:creationId xmlns:a16="http://schemas.microsoft.com/office/drawing/2014/main" id="{33727F4A-524F-45EF-BF87-6BE11254AEA4}"/>
              </a:ext>
            </a:extLst>
          </p:cNvPr>
          <p:cNvSpPr/>
          <p:nvPr/>
        </p:nvSpPr>
        <p:spPr>
          <a:xfrm rot="9831088">
            <a:off x="10975575" y="3593866"/>
            <a:ext cx="413631" cy="42096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45" name="CasellaDiTesto 44">
            <a:extLst>
              <a:ext uri="{FF2B5EF4-FFF2-40B4-BE49-F238E27FC236}">
                <a16:creationId xmlns:a16="http://schemas.microsoft.com/office/drawing/2014/main" id="{DA7D462C-BAFF-45AD-A70E-29B99D853647}"/>
              </a:ext>
            </a:extLst>
          </p:cNvPr>
          <p:cNvSpPr txBox="1"/>
          <p:nvPr/>
        </p:nvSpPr>
        <p:spPr>
          <a:xfrm>
            <a:off x="10751922" y="4203101"/>
            <a:ext cx="1375332" cy="707886"/>
          </a:xfrm>
          <a:prstGeom prst="rect">
            <a:avLst/>
          </a:prstGeom>
          <a:solidFill>
            <a:schemeClr val="bg1"/>
          </a:solidFill>
        </p:spPr>
        <p:txBody>
          <a:bodyPr wrap="square" rtlCol="0">
            <a:spAutoFit/>
          </a:bodyPr>
          <a:lstStyle>
            <a:defPPr>
              <a:defRPr lang="en-US"/>
            </a:defPPr>
            <a:lvl1pPr>
              <a:defRPr sz="1200" b="0">
                <a:solidFill>
                  <a:srgbClr val="0070C0"/>
                </a:solidFill>
                <a:latin typeface="Arial Black" panose="020B0A04020102020204" pitchFamily="34" charset="0"/>
                <a:cs typeface="Aharoni" panose="02010803020104030203" pitchFamily="2" charset="-79"/>
              </a:defRPr>
            </a:lvl1pPr>
          </a:lstStyle>
          <a:p>
            <a:r>
              <a:rPr lang="it-IT"/>
              <a:t>PENDENZA ECCESSIVA (42 </a:t>
            </a:r>
            <a:r>
              <a:rPr lang="it-IT" sz="1600"/>
              <a:t>‰)</a:t>
            </a:r>
          </a:p>
        </p:txBody>
      </p:sp>
    </p:spTree>
    <p:extLst>
      <p:ext uri="{BB962C8B-B14F-4D97-AF65-F5344CB8AC3E}">
        <p14:creationId xmlns:p14="http://schemas.microsoft.com/office/powerpoint/2010/main" val="3502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6" name="Segnaposto contenuto 3">
            <a:extLst>
              <a:ext uri="{FF2B5EF4-FFF2-40B4-BE49-F238E27FC236}">
                <a16:creationId xmlns:a16="http://schemas.microsoft.com/office/drawing/2014/main" id="{44E8F662-F94F-4C1C-BDA2-7A80DE4AF233}"/>
              </a:ext>
            </a:extLst>
          </p:cNvPr>
          <p:cNvSpPr txBox="1">
            <a:spLocks/>
          </p:cNvSpPr>
          <p:nvPr/>
        </p:nvSpPr>
        <p:spPr>
          <a:xfrm>
            <a:off x="306018" y="665725"/>
            <a:ext cx="9148588" cy="34495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SOLUZIONE ALLO SCOPERTO LOTTO 1B – 2 – INTERSCAMBIO LINEA ASTRAL RM-VT</a:t>
            </a:r>
            <a:endParaRPr lang="it-IT">
              <a:solidFill>
                <a:schemeClr val="accent2"/>
              </a:solidFill>
            </a:endParaRPr>
          </a:p>
        </p:txBody>
      </p:sp>
      <p:sp>
        <p:nvSpPr>
          <p:cNvPr id="22" name="CasellaDiTesto 21">
            <a:extLst>
              <a:ext uri="{FF2B5EF4-FFF2-40B4-BE49-F238E27FC236}">
                <a16:creationId xmlns:a16="http://schemas.microsoft.com/office/drawing/2014/main" id="{131FDAC0-7EF3-472C-892E-FF4D08579EF3}"/>
              </a:ext>
            </a:extLst>
          </p:cNvPr>
          <p:cNvSpPr txBox="1"/>
          <p:nvPr/>
        </p:nvSpPr>
        <p:spPr>
          <a:xfrm>
            <a:off x="89673" y="1285051"/>
            <a:ext cx="3515800" cy="452462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sz="1400" b="1">
                <a:solidFill>
                  <a:schemeClr val="accent2"/>
                </a:solidFill>
                <a:latin typeface="+mj-lt"/>
                <a:cs typeface="Aharoni" panose="02010803020104030203" pitchFamily="2" charset="-79"/>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indent="0">
              <a:buNone/>
            </a:pPr>
            <a:r>
              <a:rPr lang="it-IT">
                <a:solidFill>
                  <a:schemeClr val="tx2"/>
                </a:solidFill>
                <a:cs typeface="Aharoni"/>
              </a:rPr>
              <a:t>Posizionamento della Nuova Stazione di interscambio</a:t>
            </a:r>
          </a:p>
          <a:p>
            <a:pPr marL="0" indent="0">
              <a:buNone/>
            </a:pPr>
            <a:endParaRPr lang="it-IT">
              <a:solidFill>
                <a:schemeClr val="tx2"/>
              </a:solidFill>
              <a:cs typeface="Aharoni"/>
            </a:endParaRPr>
          </a:p>
          <a:p>
            <a:r>
              <a:rPr lang="it-IT">
                <a:cs typeface="Aharoni"/>
              </a:rPr>
              <a:t>Stazione prevista nell’ambito del Modello di Esercizio</a:t>
            </a:r>
            <a:endParaRPr lang="it-IT">
              <a:ea typeface="Calibri"/>
              <a:cs typeface="Aharoni"/>
            </a:endParaRPr>
          </a:p>
          <a:p>
            <a:r>
              <a:rPr lang="it-IT">
                <a:cs typeface="Aharoni"/>
              </a:rPr>
              <a:t>Favorire un buon inserimento territoriale e il migliore interscambio con la linea ASTRAL</a:t>
            </a:r>
            <a:endParaRPr lang="it-IT">
              <a:ea typeface="Calibri"/>
              <a:cs typeface="Aharoni"/>
            </a:endParaRPr>
          </a:p>
          <a:p>
            <a:r>
              <a:rPr lang="it-IT">
                <a:cs typeface="Aharoni"/>
              </a:rPr>
              <a:t>Posizionare il nuovo impianto nella porzione di territorio compreso tra la linea Roma – Civita Castellana – Viterbo e l’ippodromo</a:t>
            </a:r>
            <a:endParaRPr lang="it-IT">
              <a:ea typeface="Calibri"/>
              <a:cs typeface="Aharoni"/>
            </a:endParaRPr>
          </a:p>
          <a:p>
            <a:r>
              <a:rPr lang="it-IT">
                <a:cs typeface="Aharoni"/>
              </a:rPr>
              <a:t>nelle aree oggi occupate dalla linea RM-VI e dalla stazione esistente</a:t>
            </a:r>
            <a:endParaRPr lang="it-IT"/>
          </a:p>
          <a:p>
            <a:r>
              <a:rPr lang="it-IT">
                <a:cs typeface="Aharoni"/>
              </a:rPr>
              <a:t> Demolizione stazione esistente</a:t>
            </a:r>
            <a:endParaRPr lang="it-IT">
              <a:ea typeface="Calibri"/>
              <a:cs typeface="Aharoni"/>
            </a:endParaRPr>
          </a:p>
          <a:p>
            <a:r>
              <a:rPr lang="it-IT">
                <a:cs typeface="Aharoni"/>
              </a:rPr>
              <a:t> ricostruzione di una nuova stazione         a </a:t>
            </a:r>
            <a:r>
              <a:rPr lang="it-IT">
                <a:ea typeface="+mj-lt"/>
                <a:cs typeface="+mj-lt"/>
              </a:rPr>
              <a:t>due livelli,</a:t>
            </a:r>
            <a:r>
              <a:rPr lang="it-IT">
                <a:cs typeface="Calibri"/>
              </a:rPr>
              <a:t> che ospita contemporaneamente i servizi di entrambe le linee</a:t>
            </a:r>
            <a:endParaRPr lang="it-IT" b="0">
              <a:ea typeface="+mj-lt"/>
              <a:cs typeface="+mj-lt"/>
            </a:endParaRPr>
          </a:p>
          <a:p>
            <a:pPr marL="0" indent="0">
              <a:buNone/>
            </a:pPr>
            <a:endParaRPr lang="it-IT">
              <a:ea typeface="Calibri"/>
              <a:cs typeface="Aharoni"/>
            </a:endParaRPr>
          </a:p>
        </p:txBody>
      </p:sp>
      <p:grpSp>
        <p:nvGrpSpPr>
          <p:cNvPr id="24" name="Gruppo 23">
            <a:extLst>
              <a:ext uri="{FF2B5EF4-FFF2-40B4-BE49-F238E27FC236}">
                <a16:creationId xmlns:a16="http://schemas.microsoft.com/office/drawing/2014/main" id="{5776D891-74A5-4C63-A3C1-B369DCE1DEA1}"/>
              </a:ext>
            </a:extLst>
          </p:cNvPr>
          <p:cNvGrpSpPr/>
          <p:nvPr/>
        </p:nvGrpSpPr>
        <p:grpSpPr>
          <a:xfrm>
            <a:off x="3927597" y="1354079"/>
            <a:ext cx="7814964" cy="4293394"/>
            <a:chOff x="3786486" y="1476375"/>
            <a:chExt cx="7814964" cy="4293394"/>
          </a:xfrm>
        </p:grpSpPr>
        <p:pic>
          <p:nvPicPr>
            <p:cNvPr id="2" name="Immagine 1">
              <a:extLst>
                <a:ext uri="{FF2B5EF4-FFF2-40B4-BE49-F238E27FC236}">
                  <a16:creationId xmlns:a16="http://schemas.microsoft.com/office/drawing/2014/main" id="{1087585E-D0A9-4A40-8FE0-F39765ED6BCE}"/>
                </a:ext>
              </a:extLst>
            </p:cNvPr>
            <p:cNvPicPr>
              <a:picLocks noChangeAspect="1"/>
            </p:cNvPicPr>
            <p:nvPr/>
          </p:nvPicPr>
          <p:blipFill>
            <a:blip r:embed="rId3"/>
            <a:stretch>
              <a:fillRect/>
            </a:stretch>
          </p:blipFill>
          <p:spPr>
            <a:xfrm>
              <a:off x="3786486" y="1476375"/>
              <a:ext cx="7814964" cy="4287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a:extLst>
                <a:ext uri="{FF2B5EF4-FFF2-40B4-BE49-F238E27FC236}">
                  <a16:creationId xmlns:a16="http://schemas.microsoft.com/office/drawing/2014/main" id="{09AC758A-24DC-4761-9ADA-9F5385277C5C}"/>
                </a:ext>
              </a:extLst>
            </p:cNvPr>
            <p:cNvSpPr txBox="1"/>
            <p:nvPr/>
          </p:nvSpPr>
          <p:spPr>
            <a:xfrm rot="2271609">
              <a:off x="7431407" y="3947367"/>
              <a:ext cx="1794772" cy="307777"/>
            </a:xfrm>
            <a:prstGeom prst="rect">
              <a:avLst/>
            </a:prstGeom>
            <a:noFill/>
          </p:spPr>
          <p:txBody>
            <a:bodyPr wrap="square" rtlCol="0">
              <a:spAutoFit/>
            </a:bodyPr>
            <a:lstStyle/>
            <a:p>
              <a:r>
                <a:rPr lang="it-IT" sz="1400" b="1">
                  <a:solidFill>
                    <a:schemeClr val="bg1"/>
                  </a:solidFill>
                </a:rPr>
                <a:t>IPPODROMO</a:t>
              </a:r>
            </a:p>
          </p:txBody>
        </p:sp>
        <p:sp>
          <p:nvSpPr>
            <p:cNvPr id="10" name="Figura a mano libera: forma 9">
              <a:extLst>
                <a:ext uri="{FF2B5EF4-FFF2-40B4-BE49-F238E27FC236}">
                  <a16:creationId xmlns:a16="http://schemas.microsoft.com/office/drawing/2014/main" id="{5EF9F3A6-67B3-4C56-87F6-90F5D89B5A43}"/>
                </a:ext>
              </a:extLst>
            </p:cNvPr>
            <p:cNvSpPr/>
            <p:nvPr/>
          </p:nvSpPr>
          <p:spPr>
            <a:xfrm>
              <a:off x="6945086" y="1551214"/>
              <a:ext cx="1426037" cy="1755859"/>
            </a:xfrm>
            <a:custGeom>
              <a:avLst/>
              <a:gdLst>
                <a:gd name="connsiteX0" fmla="*/ 0 w 1426037"/>
                <a:gd name="connsiteY0" fmla="*/ 0 h 1755859"/>
                <a:gd name="connsiteX1" fmla="*/ 21771 w 1426037"/>
                <a:gd name="connsiteY1" fmla="*/ 27215 h 1755859"/>
                <a:gd name="connsiteX2" fmla="*/ 27214 w 1426037"/>
                <a:gd name="connsiteY2" fmla="*/ 43543 h 1755859"/>
                <a:gd name="connsiteX3" fmla="*/ 43543 w 1426037"/>
                <a:gd name="connsiteY3" fmla="*/ 70757 h 1755859"/>
                <a:gd name="connsiteX4" fmla="*/ 48985 w 1426037"/>
                <a:gd name="connsiteY4" fmla="*/ 92529 h 1755859"/>
                <a:gd name="connsiteX5" fmla="*/ 54428 w 1426037"/>
                <a:gd name="connsiteY5" fmla="*/ 119743 h 1755859"/>
                <a:gd name="connsiteX6" fmla="*/ 70757 w 1426037"/>
                <a:gd name="connsiteY6" fmla="*/ 146957 h 1755859"/>
                <a:gd name="connsiteX7" fmla="*/ 87085 w 1426037"/>
                <a:gd name="connsiteY7" fmla="*/ 185057 h 1755859"/>
                <a:gd name="connsiteX8" fmla="*/ 92528 w 1426037"/>
                <a:gd name="connsiteY8" fmla="*/ 201386 h 1755859"/>
                <a:gd name="connsiteX9" fmla="*/ 103414 w 1426037"/>
                <a:gd name="connsiteY9" fmla="*/ 217715 h 1755859"/>
                <a:gd name="connsiteX10" fmla="*/ 108857 w 1426037"/>
                <a:gd name="connsiteY10" fmla="*/ 234043 h 1755859"/>
                <a:gd name="connsiteX11" fmla="*/ 130628 w 1426037"/>
                <a:gd name="connsiteY11" fmla="*/ 272143 h 1755859"/>
                <a:gd name="connsiteX12" fmla="*/ 136071 w 1426037"/>
                <a:gd name="connsiteY12" fmla="*/ 288472 h 1755859"/>
                <a:gd name="connsiteX13" fmla="*/ 152400 w 1426037"/>
                <a:gd name="connsiteY13" fmla="*/ 304800 h 1755859"/>
                <a:gd name="connsiteX14" fmla="*/ 168728 w 1426037"/>
                <a:gd name="connsiteY14" fmla="*/ 353786 h 1755859"/>
                <a:gd name="connsiteX15" fmla="*/ 174171 w 1426037"/>
                <a:gd name="connsiteY15" fmla="*/ 370115 h 1755859"/>
                <a:gd name="connsiteX16" fmla="*/ 185057 w 1426037"/>
                <a:gd name="connsiteY16" fmla="*/ 424543 h 1755859"/>
                <a:gd name="connsiteX17" fmla="*/ 206828 w 1426037"/>
                <a:gd name="connsiteY17" fmla="*/ 500743 h 1755859"/>
                <a:gd name="connsiteX18" fmla="*/ 212271 w 1426037"/>
                <a:gd name="connsiteY18" fmla="*/ 517072 h 1755859"/>
                <a:gd name="connsiteX19" fmla="*/ 217714 w 1426037"/>
                <a:gd name="connsiteY19" fmla="*/ 544286 h 1755859"/>
                <a:gd name="connsiteX20" fmla="*/ 228600 w 1426037"/>
                <a:gd name="connsiteY20" fmla="*/ 560615 h 1755859"/>
                <a:gd name="connsiteX21" fmla="*/ 234043 w 1426037"/>
                <a:gd name="connsiteY21" fmla="*/ 598715 h 1755859"/>
                <a:gd name="connsiteX22" fmla="*/ 244928 w 1426037"/>
                <a:gd name="connsiteY22" fmla="*/ 620486 h 1755859"/>
                <a:gd name="connsiteX23" fmla="*/ 250371 w 1426037"/>
                <a:gd name="connsiteY23" fmla="*/ 658586 h 1755859"/>
                <a:gd name="connsiteX24" fmla="*/ 255814 w 1426037"/>
                <a:gd name="connsiteY24" fmla="*/ 685800 h 1755859"/>
                <a:gd name="connsiteX25" fmla="*/ 266700 w 1426037"/>
                <a:gd name="connsiteY25" fmla="*/ 718457 h 1755859"/>
                <a:gd name="connsiteX26" fmla="*/ 272143 w 1426037"/>
                <a:gd name="connsiteY26" fmla="*/ 745672 h 1755859"/>
                <a:gd name="connsiteX27" fmla="*/ 283028 w 1426037"/>
                <a:gd name="connsiteY27" fmla="*/ 767443 h 1755859"/>
                <a:gd name="connsiteX28" fmla="*/ 299357 w 1426037"/>
                <a:gd name="connsiteY28" fmla="*/ 816429 h 1755859"/>
                <a:gd name="connsiteX29" fmla="*/ 304800 w 1426037"/>
                <a:gd name="connsiteY29" fmla="*/ 832757 h 1755859"/>
                <a:gd name="connsiteX30" fmla="*/ 315685 w 1426037"/>
                <a:gd name="connsiteY30" fmla="*/ 854529 h 1755859"/>
                <a:gd name="connsiteX31" fmla="*/ 321128 w 1426037"/>
                <a:gd name="connsiteY31" fmla="*/ 870857 h 1755859"/>
                <a:gd name="connsiteX32" fmla="*/ 332014 w 1426037"/>
                <a:gd name="connsiteY32" fmla="*/ 887186 h 1755859"/>
                <a:gd name="connsiteX33" fmla="*/ 348343 w 1426037"/>
                <a:gd name="connsiteY33" fmla="*/ 919843 h 1755859"/>
                <a:gd name="connsiteX34" fmla="*/ 370114 w 1426037"/>
                <a:gd name="connsiteY34" fmla="*/ 968829 h 1755859"/>
                <a:gd name="connsiteX35" fmla="*/ 381000 w 1426037"/>
                <a:gd name="connsiteY35" fmla="*/ 996043 h 1755859"/>
                <a:gd name="connsiteX36" fmla="*/ 386443 w 1426037"/>
                <a:gd name="connsiteY36" fmla="*/ 1017815 h 1755859"/>
                <a:gd name="connsiteX37" fmla="*/ 402771 w 1426037"/>
                <a:gd name="connsiteY37" fmla="*/ 1034143 h 1755859"/>
                <a:gd name="connsiteX38" fmla="*/ 419100 w 1426037"/>
                <a:gd name="connsiteY38" fmla="*/ 1066800 h 1755859"/>
                <a:gd name="connsiteX39" fmla="*/ 440871 w 1426037"/>
                <a:gd name="connsiteY39" fmla="*/ 1099457 h 1755859"/>
                <a:gd name="connsiteX40" fmla="*/ 462643 w 1426037"/>
                <a:gd name="connsiteY40" fmla="*/ 1126672 h 1755859"/>
                <a:gd name="connsiteX41" fmla="*/ 468085 w 1426037"/>
                <a:gd name="connsiteY41" fmla="*/ 1143000 h 1755859"/>
                <a:gd name="connsiteX42" fmla="*/ 489857 w 1426037"/>
                <a:gd name="connsiteY42" fmla="*/ 1175657 h 1755859"/>
                <a:gd name="connsiteX43" fmla="*/ 500743 w 1426037"/>
                <a:gd name="connsiteY43" fmla="*/ 1191986 h 1755859"/>
                <a:gd name="connsiteX44" fmla="*/ 511628 w 1426037"/>
                <a:gd name="connsiteY44" fmla="*/ 1208315 h 1755859"/>
                <a:gd name="connsiteX45" fmla="*/ 533400 w 1426037"/>
                <a:gd name="connsiteY45" fmla="*/ 1240972 h 1755859"/>
                <a:gd name="connsiteX46" fmla="*/ 555171 w 1426037"/>
                <a:gd name="connsiteY46" fmla="*/ 1268186 h 1755859"/>
                <a:gd name="connsiteX47" fmla="*/ 560614 w 1426037"/>
                <a:gd name="connsiteY47" fmla="*/ 1284515 h 1755859"/>
                <a:gd name="connsiteX48" fmla="*/ 571500 w 1426037"/>
                <a:gd name="connsiteY48" fmla="*/ 1300843 h 1755859"/>
                <a:gd name="connsiteX49" fmla="*/ 604157 w 1426037"/>
                <a:gd name="connsiteY49" fmla="*/ 1333500 h 1755859"/>
                <a:gd name="connsiteX50" fmla="*/ 636814 w 1426037"/>
                <a:gd name="connsiteY50" fmla="*/ 1360715 h 1755859"/>
                <a:gd name="connsiteX51" fmla="*/ 653143 w 1426037"/>
                <a:gd name="connsiteY51" fmla="*/ 1366157 h 1755859"/>
                <a:gd name="connsiteX52" fmla="*/ 685800 w 1426037"/>
                <a:gd name="connsiteY52" fmla="*/ 1382486 h 1755859"/>
                <a:gd name="connsiteX53" fmla="*/ 702128 w 1426037"/>
                <a:gd name="connsiteY53" fmla="*/ 1393372 h 1755859"/>
                <a:gd name="connsiteX54" fmla="*/ 718457 w 1426037"/>
                <a:gd name="connsiteY54" fmla="*/ 1398815 h 1755859"/>
                <a:gd name="connsiteX55" fmla="*/ 734785 w 1426037"/>
                <a:gd name="connsiteY55" fmla="*/ 1409700 h 1755859"/>
                <a:gd name="connsiteX56" fmla="*/ 767443 w 1426037"/>
                <a:gd name="connsiteY56" fmla="*/ 1420586 h 1755859"/>
                <a:gd name="connsiteX57" fmla="*/ 783771 w 1426037"/>
                <a:gd name="connsiteY57" fmla="*/ 1431472 h 1755859"/>
                <a:gd name="connsiteX58" fmla="*/ 821871 w 1426037"/>
                <a:gd name="connsiteY58" fmla="*/ 1447800 h 1755859"/>
                <a:gd name="connsiteX59" fmla="*/ 876300 w 1426037"/>
                <a:gd name="connsiteY59" fmla="*/ 1480457 h 1755859"/>
                <a:gd name="connsiteX60" fmla="*/ 892628 w 1426037"/>
                <a:gd name="connsiteY60" fmla="*/ 1485900 h 1755859"/>
                <a:gd name="connsiteX61" fmla="*/ 925285 w 1426037"/>
                <a:gd name="connsiteY61" fmla="*/ 1507672 h 1755859"/>
                <a:gd name="connsiteX62" fmla="*/ 957943 w 1426037"/>
                <a:gd name="connsiteY62" fmla="*/ 1518557 h 1755859"/>
                <a:gd name="connsiteX63" fmla="*/ 974271 w 1426037"/>
                <a:gd name="connsiteY63" fmla="*/ 1529443 h 1755859"/>
                <a:gd name="connsiteX64" fmla="*/ 990600 w 1426037"/>
                <a:gd name="connsiteY64" fmla="*/ 1534886 h 1755859"/>
                <a:gd name="connsiteX65" fmla="*/ 1023257 w 1426037"/>
                <a:gd name="connsiteY65" fmla="*/ 1556657 h 1755859"/>
                <a:gd name="connsiteX66" fmla="*/ 1061357 w 1426037"/>
                <a:gd name="connsiteY66" fmla="*/ 1572986 h 1755859"/>
                <a:gd name="connsiteX67" fmla="*/ 1077685 w 1426037"/>
                <a:gd name="connsiteY67" fmla="*/ 1578429 h 1755859"/>
                <a:gd name="connsiteX68" fmla="*/ 1115785 w 1426037"/>
                <a:gd name="connsiteY68" fmla="*/ 1594757 h 1755859"/>
                <a:gd name="connsiteX69" fmla="*/ 1148443 w 1426037"/>
                <a:gd name="connsiteY69" fmla="*/ 1611086 h 1755859"/>
                <a:gd name="connsiteX70" fmla="*/ 1164771 w 1426037"/>
                <a:gd name="connsiteY70" fmla="*/ 1621972 h 1755859"/>
                <a:gd name="connsiteX71" fmla="*/ 1181100 w 1426037"/>
                <a:gd name="connsiteY71" fmla="*/ 1627415 h 1755859"/>
                <a:gd name="connsiteX72" fmla="*/ 1219200 w 1426037"/>
                <a:gd name="connsiteY72" fmla="*/ 1643743 h 1755859"/>
                <a:gd name="connsiteX73" fmla="*/ 1273628 w 1426037"/>
                <a:gd name="connsiteY73" fmla="*/ 1670957 h 1755859"/>
                <a:gd name="connsiteX74" fmla="*/ 1289957 w 1426037"/>
                <a:gd name="connsiteY74" fmla="*/ 1687286 h 1755859"/>
                <a:gd name="connsiteX75" fmla="*/ 1322614 w 1426037"/>
                <a:gd name="connsiteY75" fmla="*/ 1698172 h 1755859"/>
                <a:gd name="connsiteX76" fmla="*/ 1338943 w 1426037"/>
                <a:gd name="connsiteY76" fmla="*/ 1703615 h 1755859"/>
                <a:gd name="connsiteX77" fmla="*/ 1371600 w 1426037"/>
                <a:gd name="connsiteY77" fmla="*/ 1719943 h 1755859"/>
                <a:gd name="connsiteX78" fmla="*/ 1393371 w 1426037"/>
                <a:gd name="connsiteY78" fmla="*/ 1730829 h 1755859"/>
                <a:gd name="connsiteX79" fmla="*/ 1426028 w 1426037"/>
                <a:gd name="connsiteY79" fmla="*/ 1747157 h 175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26037" h="1755859">
                  <a:moveTo>
                    <a:pt x="0" y="0"/>
                  </a:moveTo>
                  <a:cubicBezTo>
                    <a:pt x="7257" y="9072"/>
                    <a:pt x="15614" y="17364"/>
                    <a:pt x="21771" y="27215"/>
                  </a:cubicBezTo>
                  <a:cubicBezTo>
                    <a:pt x="24812" y="32080"/>
                    <a:pt x="24648" y="38412"/>
                    <a:pt x="27214" y="43543"/>
                  </a:cubicBezTo>
                  <a:cubicBezTo>
                    <a:pt x="31945" y="53005"/>
                    <a:pt x="38100" y="61686"/>
                    <a:pt x="43543" y="70757"/>
                  </a:cubicBezTo>
                  <a:cubicBezTo>
                    <a:pt x="45357" y="78014"/>
                    <a:pt x="47362" y="85227"/>
                    <a:pt x="48985" y="92529"/>
                  </a:cubicBezTo>
                  <a:cubicBezTo>
                    <a:pt x="50992" y="101560"/>
                    <a:pt x="50992" y="111154"/>
                    <a:pt x="54428" y="119743"/>
                  </a:cubicBezTo>
                  <a:cubicBezTo>
                    <a:pt x="58357" y="129565"/>
                    <a:pt x="65314" y="137886"/>
                    <a:pt x="70757" y="146957"/>
                  </a:cubicBezTo>
                  <a:cubicBezTo>
                    <a:pt x="82085" y="192270"/>
                    <a:pt x="68292" y="147469"/>
                    <a:pt x="87085" y="185057"/>
                  </a:cubicBezTo>
                  <a:cubicBezTo>
                    <a:pt x="89651" y="190189"/>
                    <a:pt x="89962" y="196254"/>
                    <a:pt x="92528" y="201386"/>
                  </a:cubicBezTo>
                  <a:cubicBezTo>
                    <a:pt x="95454" y="207237"/>
                    <a:pt x="100488" y="211864"/>
                    <a:pt x="103414" y="217715"/>
                  </a:cubicBezTo>
                  <a:cubicBezTo>
                    <a:pt x="105980" y="222846"/>
                    <a:pt x="106291" y="228912"/>
                    <a:pt x="108857" y="234043"/>
                  </a:cubicBezTo>
                  <a:cubicBezTo>
                    <a:pt x="136181" y="288689"/>
                    <a:pt x="102012" y="205370"/>
                    <a:pt x="130628" y="272143"/>
                  </a:cubicBezTo>
                  <a:cubicBezTo>
                    <a:pt x="132888" y="277417"/>
                    <a:pt x="132888" y="283698"/>
                    <a:pt x="136071" y="288472"/>
                  </a:cubicBezTo>
                  <a:cubicBezTo>
                    <a:pt x="140341" y="294877"/>
                    <a:pt x="146957" y="299357"/>
                    <a:pt x="152400" y="304800"/>
                  </a:cubicBezTo>
                  <a:lnTo>
                    <a:pt x="168728" y="353786"/>
                  </a:lnTo>
                  <a:cubicBezTo>
                    <a:pt x="170542" y="359229"/>
                    <a:pt x="172779" y="364549"/>
                    <a:pt x="174171" y="370115"/>
                  </a:cubicBezTo>
                  <a:cubicBezTo>
                    <a:pt x="191335" y="438770"/>
                    <a:pt x="165040" y="331135"/>
                    <a:pt x="185057" y="424543"/>
                  </a:cubicBezTo>
                  <a:cubicBezTo>
                    <a:pt x="193257" y="462809"/>
                    <a:pt x="195407" y="466477"/>
                    <a:pt x="206828" y="500743"/>
                  </a:cubicBezTo>
                  <a:cubicBezTo>
                    <a:pt x="208642" y="506186"/>
                    <a:pt x="211146" y="511446"/>
                    <a:pt x="212271" y="517072"/>
                  </a:cubicBezTo>
                  <a:cubicBezTo>
                    <a:pt x="214085" y="526143"/>
                    <a:pt x="214466" y="535624"/>
                    <a:pt x="217714" y="544286"/>
                  </a:cubicBezTo>
                  <a:cubicBezTo>
                    <a:pt x="220011" y="550411"/>
                    <a:pt x="224971" y="555172"/>
                    <a:pt x="228600" y="560615"/>
                  </a:cubicBezTo>
                  <a:cubicBezTo>
                    <a:pt x="230414" y="573315"/>
                    <a:pt x="230668" y="586338"/>
                    <a:pt x="234043" y="598715"/>
                  </a:cubicBezTo>
                  <a:cubicBezTo>
                    <a:pt x="236178" y="606543"/>
                    <a:pt x="242793" y="612658"/>
                    <a:pt x="244928" y="620486"/>
                  </a:cubicBezTo>
                  <a:cubicBezTo>
                    <a:pt x="248303" y="632863"/>
                    <a:pt x="248262" y="645932"/>
                    <a:pt x="250371" y="658586"/>
                  </a:cubicBezTo>
                  <a:cubicBezTo>
                    <a:pt x="251892" y="667711"/>
                    <a:pt x="253380" y="676875"/>
                    <a:pt x="255814" y="685800"/>
                  </a:cubicBezTo>
                  <a:cubicBezTo>
                    <a:pt x="258833" y="696870"/>
                    <a:pt x="264450" y="707205"/>
                    <a:pt x="266700" y="718457"/>
                  </a:cubicBezTo>
                  <a:cubicBezTo>
                    <a:pt x="268514" y="727529"/>
                    <a:pt x="269218" y="736895"/>
                    <a:pt x="272143" y="745672"/>
                  </a:cubicBezTo>
                  <a:cubicBezTo>
                    <a:pt x="274709" y="753369"/>
                    <a:pt x="280015" y="759910"/>
                    <a:pt x="283028" y="767443"/>
                  </a:cubicBezTo>
                  <a:cubicBezTo>
                    <a:pt x="283031" y="767451"/>
                    <a:pt x="296634" y="808261"/>
                    <a:pt x="299357" y="816429"/>
                  </a:cubicBezTo>
                  <a:cubicBezTo>
                    <a:pt x="301171" y="821872"/>
                    <a:pt x="302234" y="827625"/>
                    <a:pt x="304800" y="832757"/>
                  </a:cubicBezTo>
                  <a:cubicBezTo>
                    <a:pt x="308428" y="840014"/>
                    <a:pt x="312489" y="847071"/>
                    <a:pt x="315685" y="854529"/>
                  </a:cubicBezTo>
                  <a:cubicBezTo>
                    <a:pt x="317945" y="859802"/>
                    <a:pt x="318562" y="865726"/>
                    <a:pt x="321128" y="870857"/>
                  </a:cubicBezTo>
                  <a:cubicBezTo>
                    <a:pt x="324054" y="876708"/>
                    <a:pt x="329088" y="881335"/>
                    <a:pt x="332014" y="887186"/>
                  </a:cubicBezTo>
                  <a:cubicBezTo>
                    <a:pt x="354546" y="932250"/>
                    <a:pt x="317149" y="873055"/>
                    <a:pt x="348343" y="919843"/>
                  </a:cubicBezTo>
                  <a:cubicBezTo>
                    <a:pt x="358727" y="961388"/>
                    <a:pt x="346575" y="921752"/>
                    <a:pt x="370114" y="968829"/>
                  </a:cubicBezTo>
                  <a:cubicBezTo>
                    <a:pt x="374483" y="977568"/>
                    <a:pt x="377910" y="986774"/>
                    <a:pt x="381000" y="996043"/>
                  </a:cubicBezTo>
                  <a:cubicBezTo>
                    <a:pt x="383366" y="1003140"/>
                    <a:pt x="382732" y="1011320"/>
                    <a:pt x="386443" y="1017815"/>
                  </a:cubicBezTo>
                  <a:cubicBezTo>
                    <a:pt x="390262" y="1024498"/>
                    <a:pt x="397328" y="1028700"/>
                    <a:pt x="402771" y="1034143"/>
                  </a:cubicBezTo>
                  <a:cubicBezTo>
                    <a:pt x="416452" y="1075187"/>
                    <a:pt x="397997" y="1024595"/>
                    <a:pt x="419100" y="1066800"/>
                  </a:cubicBezTo>
                  <a:cubicBezTo>
                    <a:pt x="434855" y="1098309"/>
                    <a:pt x="409917" y="1068503"/>
                    <a:pt x="440871" y="1099457"/>
                  </a:cubicBezTo>
                  <a:cubicBezTo>
                    <a:pt x="454552" y="1140501"/>
                    <a:pt x="434506" y="1091500"/>
                    <a:pt x="462643" y="1126672"/>
                  </a:cubicBezTo>
                  <a:cubicBezTo>
                    <a:pt x="466227" y="1131152"/>
                    <a:pt x="465299" y="1137985"/>
                    <a:pt x="468085" y="1143000"/>
                  </a:cubicBezTo>
                  <a:cubicBezTo>
                    <a:pt x="474439" y="1154437"/>
                    <a:pt x="482600" y="1164771"/>
                    <a:pt x="489857" y="1175657"/>
                  </a:cubicBezTo>
                  <a:lnTo>
                    <a:pt x="500743" y="1191986"/>
                  </a:lnTo>
                  <a:cubicBezTo>
                    <a:pt x="504371" y="1197429"/>
                    <a:pt x="509559" y="1202109"/>
                    <a:pt x="511628" y="1208315"/>
                  </a:cubicBezTo>
                  <a:cubicBezTo>
                    <a:pt x="519505" y="1231946"/>
                    <a:pt x="513014" y="1220586"/>
                    <a:pt x="533400" y="1240972"/>
                  </a:cubicBezTo>
                  <a:cubicBezTo>
                    <a:pt x="547082" y="1282015"/>
                    <a:pt x="527035" y="1233014"/>
                    <a:pt x="555171" y="1268186"/>
                  </a:cubicBezTo>
                  <a:cubicBezTo>
                    <a:pt x="558755" y="1272666"/>
                    <a:pt x="558048" y="1279383"/>
                    <a:pt x="560614" y="1284515"/>
                  </a:cubicBezTo>
                  <a:cubicBezTo>
                    <a:pt x="563539" y="1290366"/>
                    <a:pt x="567154" y="1295954"/>
                    <a:pt x="571500" y="1300843"/>
                  </a:cubicBezTo>
                  <a:cubicBezTo>
                    <a:pt x="581728" y="1312349"/>
                    <a:pt x="593271" y="1322614"/>
                    <a:pt x="604157" y="1333500"/>
                  </a:cubicBezTo>
                  <a:cubicBezTo>
                    <a:pt x="616195" y="1345538"/>
                    <a:pt x="621657" y="1353137"/>
                    <a:pt x="636814" y="1360715"/>
                  </a:cubicBezTo>
                  <a:cubicBezTo>
                    <a:pt x="641946" y="1363281"/>
                    <a:pt x="647700" y="1364343"/>
                    <a:pt x="653143" y="1366157"/>
                  </a:cubicBezTo>
                  <a:cubicBezTo>
                    <a:pt x="699936" y="1397354"/>
                    <a:pt x="640732" y="1359951"/>
                    <a:pt x="685800" y="1382486"/>
                  </a:cubicBezTo>
                  <a:cubicBezTo>
                    <a:pt x="691651" y="1385411"/>
                    <a:pt x="696277" y="1390447"/>
                    <a:pt x="702128" y="1393372"/>
                  </a:cubicBezTo>
                  <a:cubicBezTo>
                    <a:pt x="707260" y="1395938"/>
                    <a:pt x="713325" y="1396249"/>
                    <a:pt x="718457" y="1398815"/>
                  </a:cubicBezTo>
                  <a:cubicBezTo>
                    <a:pt x="724308" y="1401740"/>
                    <a:pt x="728808" y="1407043"/>
                    <a:pt x="734785" y="1409700"/>
                  </a:cubicBezTo>
                  <a:cubicBezTo>
                    <a:pt x="745271" y="1414360"/>
                    <a:pt x="767443" y="1420586"/>
                    <a:pt x="767443" y="1420586"/>
                  </a:cubicBezTo>
                  <a:cubicBezTo>
                    <a:pt x="772886" y="1424215"/>
                    <a:pt x="777920" y="1428547"/>
                    <a:pt x="783771" y="1431472"/>
                  </a:cubicBezTo>
                  <a:cubicBezTo>
                    <a:pt x="828818" y="1453996"/>
                    <a:pt x="765242" y="1413823"/>
                    <a:pt x="821871" y="1447800"/>
                  </a:cubicBezTo>
                  <a:cubicBezTo>
                    <a:pt x="854129" y="1467155"/>
                    <a:pt x="847260" y="1468012"/>
                    <a:pt x="876300" y="1480457"/>
                  </a:cubicBezTo>
                  <a:cubicBezTo>
                    <a:pt x="881573" y="1482717"/>
                    <a:pt x="887613" y="1483114"/>
                    <a:pt x="892628" y="1485900"/>
                  </a:cubicBezTo>
                  <a:cubicBezTo>
                    <a:pt x="904065" y="1492254"/>
                    <a:pt x="912873" y="1503535"/>
                    <a:pt x="925285" y="1507672"/>
                  </a:cubicBezTo>
                  <a:lnTo>
                    <a:pt x="957943" y="1518557"/>
                  </a:lnTo>
                  <a:cubicBezTo>
                    <a:pt x="963386" y="1522186"/>
                    <a:pt x="968420" y="1526518"/>
                    <a:pt x="974271" y="1529443"/>
                  </a:cubicBezTo>
                  <a:cubicBezTo>
                    <a:pt x="979403" y="1532009"/>
                    <a:pt x="985585" y="1532100"/>
                    <a:pt x="990600" y="1534886"/>
                  </a:cubicBezTo>
                  <a:cubicBezTo>
                    <a:pt x="1002037" y="1541240"/>
                    <a:pt x="1010846" y="1552520"/>
                    <a:pt x="1023257" y="1556657"/>
                  </a:cubicBezTo>
                  <a:cubicBezTo>
                    <a:pt x="1061549" y="1569422"/>
                    <a:pt x="1014277" y="1552808"/>
                    <a:pt x="1061357" y="1572986"/>
                  </a:cubicBezTo>
                  <a:cubicBezTo>
                    <a:pt x="1066630" y="1575246"/>
                    <a:pt x="1072554" y="1575863"/>
                    <a:pt x="1077685" y="1578429"/>
                  </a:cubicBezTo>
                  <a:cubicBezTo>
                    <a:pt x="1115269" y="1597222"/>
                    <a:pt x="1070480" y="1583432"/>
                    <a:pt x="1115785" y="1594757"/>
                  </a:cubicBezTo>
                  <a:cubicBezTo>
                    <a:pt x="1162586" y="1625958"/>
                    <a:pt x="1103369" y="1588548"/>
                    <a:pt x="1148443" y="1611086"/>
                  </a:cubicBezTo>
                  <a:cubicBezTo>
                    <a:pt x="1154294" y="1614011"/>
                    <a:pt x="1158920" y="1619047"/>
                    <a:pt x="1164771" y="1621972"/>
                  </a:cubicBezTo>
                  <a:cubicBezTo>
                    <a:pt x="1169903" y="1624538"/>
                    <a:pt x="1175826" y="1625155"/>
                    <a:pt x="1181100" y="1627415"/>
                  </a:cubicBezTo>
                  <a:cubicBezTo>
                    <a:pt x="1228181" y="1647592"/>
                    <a:pt x="1180905" y="1630978"/>
                    <a:pt x="1219200" y="1643743"/>
                  </a:cubicBezTo>
                  <a:cubicBezTo>
                    <a:pt x="1258081" y="1669664"/>
                    <a:pt x="1239164" y="1662342"/>
                    <a:pt x="1273628" y="1670957"/>
                  </a:cubicBezTo>
                  <a:cubicBezTo>
                    <a:pt x="1279071" y="1676400"/>
                    <a:pt x="1283228" y="1683548"/>
                    <a:pt x="1289957" y="1687286"/>
                  </a:cubicBezTo>
                  <a:cubicBezTo>
                    <a:pt x="1299988" y="1692859"/>
                    <a:pt x="1311728" y="1694543"/>
                    <a:pt x="1322614" y="1698172"/>
                  </a:cubicBezTo>
                  <a:cubicBezTo>
                    <a:pt x="1328057" y="1699986"/>
                    <a:pt x="1334169" y="1700433"/>
                    <a:pt x="1338943" y="1703615"/>
                  </a:cubicBezTo>
                  <a:cubicBezTo>
                    <a:pt x="1370324" y="1724535"/>
                    <a:pt x="1340049" y="1706421"/>
                    <a:pt x="1371600" y="1719943"/>
                  </a:cubicBezTo>
                  <a:cubicBezTo>
                    <a:pt x="1379058" y="1723139"/>
                    <a:pt x="1386414" y="1726655"/>
                    <a:pt x="1393371" y="1730829"/>
                  </a:cubicBezTo>
                  <a:cubicBezTo>
                    <a:pt x="1427538" y="1751329"/>
                    <a:pt x="1426028" y="1765999"/>
                    <a:pt x="1426028" y="174715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id="{F8160758-AAEB-4A78-A09A-4BAE14AC5B3B}"/>
                </a:ext>
              </a:extLst>
            </p:cNvPr>
            <p:cNvSpPr/>
            <p:nvPr/>
          </p:nvSpPr>
          <p:spPr>
            <a:xfrm>
              <a:off x="8407400" y="3312160"/>
              <a:ext cx="1239520" cy="2439281"/>
            </a:xfrm>
            <a:custGeom>
              <a:avLst/>
              <a:gdLst>
                <a:gd name="connsiteX0" fmla="*/ 0 w 1239520"/>
                <a:gd name="connsiteY0" fmla="*/ 0 h 2439281"/>
                <a:gd name="connsiteX1" fmla="*/ 55880 w 1239520"/>
                <a:gd name="connsiteY1" fmla="*/ 35560 h 2439281"/>
                <a:gd name="connsiteX2" fmla="*/ 71120 w 1239520"/>
                <a:gd name="connsiteY2" fmla="*/ 50800 h 2439281"/>
                <a:gd name="connsiteX3" fmla="*/ 81280 w 1239520"/>
                <a:gd name="connsiteY3" fmla="*/ 66040 h 2439281"/>
                <a:gd name="connsiteX4" fmla="*/ 111760 w 1239520"/>
                <a:gd name="connsiteY4" fmla="*/ 91440 h 2439281"/>
                <a:gd name="connsiteX5" fmla="*/ 121920 w 1239520"/>
                <a:gd name="connsiteY5" fmla="*/ 106680 h 2439281"/>
                <a:gd name="connsiteX6" fmla="*/ 152400 w 1239520"/>
                <a:gd name="connsiteY6" fmla="*/ 132080 h 2439281"/>
                <a:gd name="connsiteX7" fmla="*/ 162560 w 1239520"/>
                <a:gd name="connsiteY7" fmla="*/ 147320 h 2439281"/>
                <a:gd name="connsiteX8" fmla="*/ 177800 w 1239520"/>
                <a:gd name="connsiteY8" fmla="*/ 157480 h 2439281"/>
                <a:gd name="connsiteX9" fmla="*/ 198120 w 1239520"/>
                <a:gd name="connsiteY9" fmla="*/ 187960 h 2439281"/>
                <a:gd name="connsiteX10" fmla="*/ 213360 w 1239520"/>
                <a:gd name="connsiteY10" fmla="*/ 203200 h 2439281"/>
                <a:gd name="connsiteX11" fmla="*/ 233680 w 1239520"/>
                <a:gd name="connsiteY11" fmla="*/ 233680 h 2439281"/>
                <a:gd name="connsiteX12" fmla="*/ 243840 w 1239520"/>
                <a:gd name="connsiteY12" fmla="*/ 248920 h 2439281"/>
                <a:gd name="connsiteX13" fmla="*/ 259080 w 1239520"/>
                <a:gd name="connsiteY13" fmla="*/ 259080 h 2439281"/>
                <a:gd name="connsiteX14" fmla="*/ 269240 w 1239520"/>
                <a:gd name="connsiteY14" fmla="*/ 274320 h 2439281"/>
                <a:gd name="connsiteX15" fmla="*/ 299720 w 1239520"/>
                <a:gd name="connsiteY15" fmla="*/ 294640 h 2439281"/>
                <a:gd name="connsiteX16" fmla="*/ 314960 w 1239520"/>
                <a:gd name="connsiteY16" fmla="*/ 304800 h 2439281"/>
                <a:gd name="connsiteX17" fmla="*/ 330200 w 1239520"/>
                <a:gd name="connsiteY17" fmla="*/ 320040 h 2439281"/>
                <a:gd name="connsiteX18" fmla="*/ 340360 w 1239520"/>
                <a:gd name="connsiteY18" fmla="*/ 335280 h 2439281"/>
                <a:gd name="connsiteX19" fmla="*/ 370840 w 1239520"/>
                <a:gd name="connsiteY19" fmla="*/ 360680 h 2439281"/>
                <a:gd name="connsiteX20" fmla="*/ 386080 w 1239520"/>
                <a:gd name="connsiteY20" fmla="*/ 381000 h 2439281"/>
                <a:gd name="connsiteX21" fmla="*/ 401320 w 1239520"/>
                <a:gd name="connsiteY21" fmla="*/ 396240 h 2439281"/>
                <a:gd name="connsiteX22" fmla="*/ 421640 w 1239520"/>
                <a:gd name="connsiteY22" fmla="*/ 426720 h 2439281"/>
                <a:gd name="connsiteX23" fmla="*/ 436880 w 1239520"/>
                <a:gd name="connsiteY23" fmla="*/ 441960 h 2439281"/>
                <a:gd name="connsiteX24" fmla="*/ 457200 w 1239520"/>
                <a:gd name="connsiteY24" fmla="*/ 472440 h 2439281"/>
                <a:gd name="connsiteX25" fmla="*/ 472440 w 1239520"/>
                <a:gd name="connsiteY25" fmla="*/ 487680 h 2439281"/>
                <a:gd name="connsiteX26" fmla="*/ 487680 w 1239520"/>
                <a:gd name="connsiteY26" fmla="*/ 497840 h 2439281"/>
                <a:gd name="connsiteX27" fmla="*/ 508000 w 1239520"/>
                <a:gd name="connsiteY27" fmla="*/ 513080 h 2439281"/>
                <a:gd name="connsiteX28" fmla="*/ 523240 w 1239520"/>
                <a:gd name="connsiteY28" fmla="*/ 523240 h 2439281"/>
                <a:gd name="connsiteX29" fmla="*/ 538480 w 1239520"/>
                <a:gd name="connsiteY29" fmla="*/ 538480 h 2439281"/>
                <a:gd name="connsiteX30" fmla="*/ 553720 w 1239520"/>
                <a:gd name="connsiteY30" fmla="*/ 548640 h 2439281"/>
                <a:gd name="connsiteX31" fmla="*/ 568960 w 1239520"/>
                <a:gd name="connsiteY31" fmla="*/ 563880 h 2439281"/>
                <a:gd name="connsiteX32" fmla="*/ 604520 w 1239520"/>
                <a:gd name="connsiteY32" fmla="*/ 584200 h 2439281"/>
                <a:gd name="connsiteX33" fmla="*/ 619760 w 1239520"/>
                <a:gd name="connsiteY33" fmla="*/ 599440 h 2439281"/>
                <a:gd name="connsiteX34" fmla="*/ 650240 w 1239520"/>
                <a:gd name="connsiteY34" fmla="*/ 619760 h 2439281"/>
                <a:gd name="connsiteX35" fmla="*/ 665480 w 1239520"/>
                <a:gd name="connsiteY35" fmla="*/ 635000 h 2439281"/>
                <a:gd name="connsiteX36" fmla="*/ 680720 w 1239520"/>
                <a:gd name="connsiteY36" fmla="*/ 640080 h 2439281"/>
                <a:gd name="connsiteX37" fmla="*/ 701040 w 1239520"/>
                <a:gd name="connsiteY37" fmla="*/ 650240 h 2439281"/>
                <a:gd name="connsiteX38" fmla="*/ 721360 w 1239520"/>
                <a:gd name="connsiteY38" fmla="*/ 665480 h 2439281"/>
                <a:gd name="connsiteX39" fmla="*/ 756920 w 1239520"/>
                <a:gd name="connsiteY39" fmla="*/ 680720 h 2439281"/>
                <a:gd name="connsiteX40" fmla="*/ 787400 w 1239520"/>
                <a:gd name="connsiteY40" fmla="*/ 706120 h 2439281"/>
                <a:gd name="connsiteX41" fmla="*/ 802640 w 1239520"/>
                <a:gd name="connsiteY41" fmla="*/ 711200 h 2439281"/>
                <a:gd name="connsiteX42" fmla="*/ 822960 w 1239520"/>
                <a:gd name="connsiteY42" fmla="*/ 726440 h 2439281"/>
                <a:gd name="connsiteX43" fmla="*/ 838200 w 1239520"/>
                <a:gd name="connsiteY43" fmla="*/ 731520 h 2439281"/>
                <a:gd name="connsiteX44" fmla="*/ 868680 w 1239520"/>
                <a:gd name="connsiteY44" fmla="*/ 751840 h 2439281"/>
                <a:gd name="connsiteX45" fmla="*/ 883920 w 1239520"/>
                <a:gd name="connsiteY45" fmla="*/ 767080 h 2439281"/>
                <a:gd name="connsiteX46" fmla="*/ 899160 w 1239520"/>
                <a:gd name="connsiteY46" fmla="*/ 777240 h 2439281"/>
                <a:gd name="connsiteX47" fmla="*/ 924560 w 1239520"/>
                <a:gd name="connsiteY47" fmla="*/ 797560 h 2439281"/>
                <a:gd name="connsiteX48" fmla="*/ 939800 w 1239520"/>
                <a:gd name="connsiteY48" fmla="*/ 812800 h 2439281"/>
                <a:gd name="connsiteX49" fmla="*/ 955040 w 1239520"/>
                <a:gd name="connsiteY49" fmla="*/ 822960 h 2439281"/>
                <a:gd name="connsiteX50" fmla="*/ 985520 w 1239520"/>
                <a:gd name="connsiteY50" fmla="*/ 853440 h 2439281"/>
                <a:gd name="connsiteX51" fmla="*/ 1016000 w 1239520"/>
                <a:gd name="connsiteY51" fmla="*/ 883920 h 2439281"/>
                <a:gd name="connsiteX52" fmla="*/ 1046480 w 1239520"/>
                <a:gd name="connsiteY52" fmla="*/ 914400 h 2439281"/>
                <a:gd name="connsiteX53" fmla="*/ 1061720 w 1239520"/>
                <a:gd name="connsiteY53" fmla="*/ 929640 h 2439281"/>
                <a:gd name="connsiteX54" fmla="*/ 1071880 w 1239520"/>
                <a:gd name="connsiteY54" fmla="*/ 960120 h 2439281"/>
                <a:gd name="connsiteX55" fmla="*/ 1082040 w 1239520"/>
                <a:gd name="connsiteY55" fmla="*/ 995680 h 2439281"/>
                <a:gd name="connsiteX56" fmla="*/ 1092200 w 1239520"/>
                <a:gd name="connsiteY56" fmla="*/ 1016000 h 2439281"/>
                <a:gd name="connsiteX57" fmla="*/ 1097280 w 1239520"/>
                <a:gd name="connsiteY57" fmla="*/ 1036320 h 2439281"/>
                <a:gd name="connsiteX58" fmla="*/ 1107440 w 1239520"/>
                <a:gd name="connsiteY58" fmla="*/ 1066800 h 2439281"/>
                <a:gd name="connsiteX59" fmla="*/ 1112520 w 1239520"/>
                <a:gd name="connsiteY59" fmla="*/ 1087120 h 2439281"/>
                <a:gd name="connsiteX60" fmla="*/ 1122680 w 1239520"/>
                <a:gd name="connsiteY60" fmla="*/ 1102360 h 2439281"/>
                <a:gd name="connsiteX61" fmla="*/ 1132840 w 1239520"/>
                <a:gd name="connsiteY61" fmla="*/ 1153160 h 2439281"/>
                <a:gd name="connsiteX62" fmla="*/ 1148080 w 1239520"/>
                <a:gd name="connsiteY62" fmla="*/ 1168400 h 2439281"/>
                <a:gd name="connsiteX63" fmla="*/ 1153160 w 1239520"/>
                <a:gd name="connsiteY63" fmla="*/ 1198880 h 2439281"/>
                <a:gd name="connsiteX64" fmla="*/ 1158240 w 1239520"/>
                <a:gd name="connsiteY64" fmla="*/ 1214120 h 2439281"/>
                <a:gd name="connsiteX65" fmla="*/ 1163320 w 1239520"/>
                <a:gd name="connsiteY65" fmla="*/ 1244600 h 2439281"/>
                <a:gd name="connsiteX66" fmla="*/ 1173480 w 1239520"/>
                <a:gd name="connsiteY66" fmla="*/ 1524000 h 2439281"/>
                <a:gd name="connsiteX67" fmla="*/ 1178560 w 1239520"/>
                <a:gd name="connsiteY67" fmla="*/ 1539240 h 2439281"/>
                <a:gd name="connsiteX68" fmla="*/ 1183640 w 1239520"/>
                <a:gd name="connsiteY68" fmla="*/ 1640840 h 2439281"/>
                <a:gd name="connsiteX69" fmla="*/ 1193800 w 1239520"/>
                <a:gd name="connsiteY69" fmla="*/ 1737360 h 2439281"/>
                <a:gd name="connsiteX70" fmla="*/ 1198880 w 1239520"/>
                <a:gd name="connsiteY70" fmla="*/ 1798320 h 2439281"/>
                <a:gd name="connsiteX71" fmla="*/ 1203960 w 1239520"/>
                <a:gd name="connsiteY71" fmla="*/ 1828800 h 2439281"/>
                <a:gd name="connsiteX72" fmla="*/ 1209040 w 1239520"/>
                <a:gd name="connsiteY72" fmla="*/ 1874520 h 2439281"/>
                <a:gd name="connsiteX73" fmla="*/ 1214120 w 1239520"/>
                <a:gd name="connsiteY73" fmla="*/ 1910080 h 2439281"/>
                <a:gd name="connsiteX74" fmla="*/ 1219200 w 1239520"/>
                <a:gd name="connsiteY74" fmla="*/ 2164080 h 2439281"/>
                <a:gd name="connsiteX75" fmla="*/ 1224280 w 1239520"/>
                <a:gd name="connsiteY75" fmla="*/ 2194560 h 2439281"/>
                <a:gd name="connsiteX76" fmla="*/ 1229360 w 1239520"/>
                <a:gd name="connsiteY76" fmla="*/ 2245360 h 2439281"/>
                <a:gd name="connsiteX77" fmla="*/ 1239520 w 1239520"/>
                <a:gd name="connsiteY77" fmla="*/ 2321560 h 2439281"/>
                <a:gd name="connsiteX78" fmla="*/ 1234440 w 1239520"/>
                <a:gd name="connsiteY78" fmla="*/ 2438400 h 2439281"/>
                <a:gd name="connsiteX79" fmla="*/ 1229360 w 1239520"/>
                <a:gd name="connsiteY79" fmla="*/ 2423160 h 243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39520" h="2439281">
                  <a:moveTo>
                    <a:pt x="0" y="0"/>
                  </a:moveTo>
                  <a:cubicBezTo>
                    <a:pt x="9796" y="5878"/>
                    <a:pt x="49431" y="29111"/>
                    <a:pt x="55880" y="35560"/>
                  </a:cubicBezTo>
                  <a:cubicBezTo>
                    <a:pt x="60960" y="40640"/>
                    <a:pt x="66521" y="45281"/>
                    <a:pt x="71120" y="50800"/>
                  </a:cubicBezTo>
                  <a:cubicBezTo>
                    <a:pt x="75029" y="55490"/>
                    <a:pt x="76963" y="61723"/>
                    <a:pt x="81280" y="66040"/>
                  </a:cubicBezTo>
                  <a:cubicBezTo>
                    <a:pt x="121240" y="106000"/>
                    <a:pt x="70149" y="41507"/>
                    <a:pt x="111760" y="91440"/>
                  </a:cubicBezTo>
                  <a:cubicBezTo>
                    <a:pt x="115669" y="96130"/>
                    <a:pt x="118011" y="101990"/>
                    <a:pt x="121920" y="106680"/>
                  </a:cubicBezTo>
                  <a:cubicBezTo>
                    <a:pt x="134143" y="121348"/>
                    <a:pt x="137415" y="122090"/>
                    <a:pt x="152400" y="132080"/>
                  </a:cubicBezTo>
                  <a:cubicBezTo>
                    <a:pt x="155787" y="137160"/>
                    <a:pt x="158243" y="143003"/>
                    <a:pt x="162560" y="147320"/>
                  </a:cubicBezTo>
                  <a:cubicBezTo>
                    <a:pt x="166877" y="151637"/>
                    <a:pt x="173780" y="152885"/>
                    <a:pt x="177800" y="157480"/>
                  </a:cubicBezTo>
                  <a:cubicBezTo>
                    <a:pt x="185841" y="166670"/>
                    <a:pt x="189486" y="179326"/>
                    <a:pt x="198120" y="187960"/>
                  </a:cubicBezTo>
                  <a:cubicBezTo>
                    <a:pt x="203200" y="193040"/>
                    <a:pt x="208949" y="197529"/>
                    <a:pt x="213360" y="203200"/>
                  </a:cubicBezTo>
                  <a:cubicBezTo>
                    <a:pt x="220857" y="212839"/>
                    <a:pt x="226907" y="223520"/>
                    <a:pt x="233680" y="233680"/>
                  </a:cubicBezTo>
                  <a:cubicBezTo>
                    <a:pt x="237067" y="238760"/>
                    <a:pt x="238760" y="245533"/>
                    <a:pt x="243840" y="248920"/>
                  </a:cubicBezTo>
                  <a:lnTo>
                    <a:pt x="259080" y="259080"/>
                  </a:lnTo>
                  <a:cubicBezTo>
                    <a:pt x="262467" y="264160"/>
                    <a:pt x="264645" y="270300"/>
                    <a:pt x="269240" y="274320"/>
                  </a:cubicBezTo>
                  <a:cubicBezTo>
                    <a:pt x="278430" y="282361"/>
                    <a:pt x="289560" y="287867"/>
                    <a:pt x="299720" y="294640"/>
                  </a:cubicBezTo>
                  <a:cubicBezTo>
                    <a:pt x="304800" y="298027"/>
                    <a:pt x="310643" y="300483"/>
                    <a:pt x="314960" y="304800"/>
                  </a:cubicBezTo>
                  <a:cubicBezTo>
                    <a:pt x="320040" y="309880"/>
                    <a:pt x="325601" y="314521"/>
                    <a:pt x="330200" y="320040"/>
                  </a:cubicBezTo>
                  <a:cubicBezTo>
                    <a:pt x="334109" y="324730"/>
                    <a:pt x="336043" y="330963"/>
                    <a:pt x="340360" y="335280"/>
                  </a:cubicBezTo>
                  <a:cubicBezTo>
                    <a:pt x="387392" y="382312"/>
                    <a:pt x="320907" y="302424"/>
                    <a:pt x="370840" y="360680"/>
                  </a:cubicBezTo>
                  <a:cubicBezTo>
                    <a:pt x="376350" y="367108"/>
                    <a:pt x="380570" y="374572"/>
                    <a:pt x="386080" y="381000"/>
                  </a:cubicBezTo>
                  <a:cubicBezTo>
                    <a:pt x="390755" y="386455"/>
                    <a:pt x="396909" y="390569"/>
                    <a:pt x="401320" y="396240"/>
                  </a:cubicBezTo>
                  <a:cubicBezTo>
                    <a:pt x="408817" y="405879"/>
                    <a:pt x="413006" y="418086"/>
                    <a:pt x="421640" y="426720"/>
                  </a:cubicBezTo>
                  <a:cubicBezTo>
                    <a:pt x="426720" y="431800"/>
                    <a:pt x="432469" y="436289"/>
                    <a:pt x="436880" y="441960"/>
                  </a:cubicBezTo>
                  <a:cubicBezTo>
                    <a:pt x="444377" y="451599"/>
                    <a:pt x="448566" y="463806"/>
                    <a:pt x="457200" y="472440"/>
                  </a:cubicBezTo>
                  <a:cubicBezTo>
                    <a:pt x="462280" y="477520"/>
                    <a:pt x="466921" y="483081"/>
                    <a:pt x="472440" y="487680"/>
                  </a:cubicBezTo>
                  <a:cubicBezTo>
                    <a:pt x="477130" y="491589"/>
                    <a:pt x="482712" y="494291"/>
                    <a:pt x="487680" y="497840"/>
                  </a:cubicBezTo>
                  <a:cubicBezTo>
                    <a:pt x="494570" y="502761"/>
                    <a:pt x="501110" y="508159"/>
                    <a:pt x="508000" y="513080"/>
                  </a:cubicBezTo>
                  <a:cubicBezTo>
                    <a:pt x="512968" y="516629"/>
                    <a:pt x="518550" y="519331"/>
                    <a:pt x="523240" y="523240"/>
                  </a:cubicBezTo>
                  <a:cubicBezTo>
                    <a:pt x="528759" y="527839"/>
                    <a:pt x="532961" y="533881"/>
                    <a:pt x="538480" y="538480"/>
                  </a:cubicBezTo>
                  <a:cubicBezTo>
                    <a:pt x="543170" y="542389"/>
                    <a:pt x="549030" y="544731"/>
                    <a:pt x="553720" y="548640"/>
                  </a:cubicBezTo>
                  <a:cubicBezTo>
                    <a:pt x="559239" y="553239"/>
                    <a:pt x="563441" y="559281"/>
                    <a:pt x="568960" y="563880"/>
                  </a:cubicBezTo>
                  <a:cubicBezTo>
                    <a:pt x="597757" y="587877"/>
                    <a:pt x="569739" y="559357"/>
                    <a:pt x="604520" y="584200"/>
                  </a:cubicBezTo>
                  <a:cubicBezTo>
                    <a:pt x="610366" y="588376"/>
                    <a:pt x="614089" y="595029"/>
                    <a:pt x="619760" y="599440"/>
                  </a:cubicBezTo>
                  <a:cubicBezTo>
                    <a:pt x="629399" y="606937"/>
                    <a:pt x="641606" y="611126"/>
                    <a:pt x="650240" y="619760"/>
                  </a:cubicBezTo>
                  <a:cubicBezTo>
                    <a:pt x="655320" y="624840"/>
                    <a:pt x="659502" y="631015"/>
                    <a:pt x="665480" y="635000"/>
                  </a:cubicBezTo>
                  <a:cubicBezTo>
                    <a:pt x="669935" y="637970"/>
                    <a:pt x="675798" y="637971"/>
                    <a:pt x="680720" y="640080"/>
                  </a:cubicBezTo>
                  <a:cubicBezTo>
                    <a:pt x="687681" y="643063"/>
                    <a:pt x="694618" y="646226"/>
                    <a:pt x="701040" y="650240"/>
                  </a:cubicBezTo>
                  <a:cubicBezTo>
                    <a:pt x="708220" y="654727"/>
                    <a:pt x="714180" y="660993"/>
                    <a:pt x="721360" y="665480"/>
                  </a:cubicBezTo>
                  <a:cubicBezTo>
                    <a:pt x="735708" y="674448"/>
                    <a:pt x="742105" y="675782"/>
                    <a:pt x="756920" y="680720"/>
                  </a:cubicBezTo>
                  <a:cubicBezTo>
                    <a:pt x="768155" y="691955"/>
                    <a:pt x="773255" y="699047"/>
                    <a:pt x="787400" y="706120"/>
                  </a:cubicBezTo>
                  <a:cubicBezTo>
                    <a:pt x="792189" y="708515"/>
                    <a:pt x="797560" y="709507"/>
                    <a:pt x="802640" y="711200"/>
                  </a:cubicBezTo>
                  <a:cubicBezTo>
                    <a:pt x="809413" y="716280"/>
                    <a:pt x="815609" y="722239"/>
                    <a:pt x="822960" y="726440"/>
                  </a:cubicBezTo>
                  <a:cubicBezTo>
                    <a:pt x="827609" y="729097"/>
                    <a:pt x="833745" y="728550"/>
                    <a:pt x="838200" y="731520"/>
                  </a:cubicBezTo>
                  <a:cubicBezTo>
                    <a:pt x="876253" y="756889"/>
                    <a:pt x="832443" y="739761"/>
                    <a:pt x="868680" y="751840"/>
                  </a:cubicBezTo>
                  <a:cubicBezTo>
                    <a:pt x="873760" y="756920"/>
                    <a:pt x="878401" y="762481"/>
                    <a:pt x="883920" y="767080"/>
                  </a:cubicBezTo>
                  <a:cubicBezTo>
                    <a:pt x="888610" y="770989"/>
                    <a:pt x="894843" y="772923"/>
                    <a:pt x="899160" y="777240"/>
                  </a:cubicBezTo>
                  <a:cubicBezTo>
                    <a:pt x="922138" y="800218"/>
                    <a:pt x="894891" y="787670"/>
                    <a:pt x="924560" y="797560"/>
                  </a:cubicBezTo>
                  <a:cubicBezTo>
                    <a:pt x="929640" y="802640"/>
                    <a:pt x="934281" y="808201"/>
                    <a:pt x="939800" y="812800"/>
                  </a:cubicBezTo>
                  <a:cubicBezTo>
                    <a:pt x="944490" y="816709"/>
                    <a:pt x="950477" y="818904"/>
                    <a:pt x="955040" y="822960"/>
                  </a:cubicBezTo>
                  <a:cubicBezTo>
                    <a:pt x="965779" y="832506"/>
                    <a:pt x="975360" y="843280"/>
                    <a:pt x="985520" y="853440"/>
                  </a:cubicBezTo>
                  <a:lnTo>
                    <a:pt x="1016000" y="883920"/>
                  </a:lnTo>
                  <a:lnTo>
                    <a:pt x="1046480" y="914400"/>
                  </a:lnTo>
                  <a:lnTo>
                    <a:pt x="1061720" y="929640"/>
                  </a:lnTo>
                  <a:cubicBezTo>
                    <a:pt x="1065107" y="939800"/>
                    <a:pt x="1069283" y="949730"/>
                    <a:pt x="1071880" y="960120"/>
                  </a:cubicBezTo>
                  <a:cubicBezTo>
                    <a:pt x="1074458" y="970431"/>
                    <a:pt x="1077667" y="985477"/>
                    <a:pt x="1082040" y="995680"/>
                  </a:cubicBezTo>
                  <a:cubicBezTo>
                    <a:pt x="1085023" y="1002641"/>
                    <a:pt x="1089541" y="1008909"/>
                    <a:pt x="1092200" y="1016000"/>
                  </a:cubicBezTo>
                  <a:cubicBezTo>
                    <a:pt x="1094651" y="1022537"/>
                    <a:pt x="1095274" y="1029633"/>
                    <a:pt x="1097280" y="1036320"/>
                  </a:cubicBezTo>
                  <a:cubicBezTo>
                    <a:pt x="1100357" y="1046578"/>
                    <a:pt x="1104843" y="1056410"/>
                    <a:pt x="1107440" y="1066800"/>
                  </a:cubicBezTo>
                  <a:cubicBezTo>
                    <a:pt x="1109133" y="1073573"/>
                    <a:pt x="1109770" y="1080703"/>
                    <a:pt x="1112520" y="1087120"/>
                  </a:cubicBezTo>
                  <a:cubicBezTo>
                    <a:pt x="1114925" y="1092732"/>
                    <a:pt x="1119293" y="1097280"/>
                    <a:pt x="1122680" y="1102360"/>
                  </a:cubicBezTo>
                  <a:cubicBezTo>
                    <a:pt x="1123110" y="1105372"/>
                    <a:pt x="1126392" y="1143488"/>
                    <a:pt x="1132840" y="1153160"/>
                  </a:cubicBezTo>
                  <a:cubicBezTo>
                    <a:pt x="1136825" y="1159138"/>
                    <a:pt x="1143000" y="1163320"/>
                    <a:pt x="1148080" y="1168400"/>
                  </a:cubicBezTo>
                  <a:cubicBezTo>
                    <a:pt x="1149773" y="1178560"/>
                    <a:pt x="1150926" y="1188825"/>
                    <a:pt x="1153160" y="1198880"/>
                  </a:cubicBezTo>
                  <a:cubicBezTo>
                    <a:pt x="1154322" y="1204107"/>
                    <a:pt x="1157078" y="1208893"/>
                    <a:pt x="1158240" y="1214120"/>
                  </a:cubicBezTo>
                  <a:cubicBezTo>
                    <a:pt x="1160474" y="1224175"/>
                    <a:pt x="1161627" y="1234440"/>
                    <a:pt x="1163320" y="1244600"/>
                  </a:cubicBezTo>
                  <a:cubicBezTo>
                    <a:pt x="1163933" y="1270345"/>
                    <a:pt x="1164493" y="1452106"/>
                    <a:pt x="1173480" y="1524000"/>
                  </a:cubicBezTo>
                  <a:cubicBezTo>
                    <a:pt x="1174144" y="1529313"/>
                    <a:pt x="1176867" y="1534160"/>
                    <a:pt x="1178560" y="1539240"/>
                  </a:cubicBezTo>
                  <a:cubicBezTo>
                    <a:pt x="1180253" y="1573107"/>
                    <a:pt x="1181525" y="1606997"/>
                    <a:pt x="1183640" y="1640840"/>
                  </a:cubicBezTo>
                  <a:cubicBezTo>
                    <a:pt x="1191192" y="1761677"/>
                    <a:pt x="1184968" y="1653461"/>
                    <a:pt x="1193800" y="1737360"/>
                  </a:cubicBezTo>
                  <a:cubicBezTo>
                    <a:pt x="1195935" y="1757638"/>
                    <a:pt x="1196628" y="1778054"/>
                    <a:pt x="1198880" y="1798320"/>
                  </a:cubicBezTo>
                  <a:cubicBezTo>
                    <a:pt x="1200017" y="1808557"/>
                    <a:pt x="1202599" y="1818590"/>
                    <a:pt x="1203960" y="1828800"/>
                  </a:cubicBezTo>
                  <a:cubicBezTo>
                    <a:pt x="1205987" y="1843999"/>
                    <a:pt x="1207138" y="1859305"/>
                    <a:pt x="1209040" y="1874520"/>
                  </a:cubicBezTo>
                  <a:cubicBezTo>
                    <a:pt x="1210525" y="1886401"/>
                    <a:pt x="1212427" y="1898227"/>
                    <a:pt x="1214120" y="1910080"/>
                  </a:cubicBezTo>
                  <a:cubicBezTo>
                    <a:pt x="1215813" y="1994747"/>
                    <a:pt x="1216178" y="2079450"/>
                    <a:pt x="1219200" y="2164080"/>
                  </a:cubicBezTo>
                  <a:cubicBezTo>
                    <a:pt x="1219568" y="2174374"/>
                    <a:pt x="1223002" y="2184339"/>
                    <a:pt x="1224280" y="2194560"/>
                  </a:cubicBezTo>
                  <a:cubicBezTo>
                    <a:pt x="1226391" y="2211446"/>
                    <a:pt x="1227332" y="2228463"/>
                    <a:pt x="1229360" y="2245360"/>
                  </a:cubicBezTo>
                  <a:cubicBezTo>
                    <a:pt x="1232413" y="2270802"/>
                    <a:pt x="1236133" y="2296160"/>
                    <a:pt x="1239520" y="2321560"/>
                  </a:cubicBezTo>
                  <a:cubicBezTo>
                    <a:pt x="1237827" y="2360507"/>
                    <a:pt x="1238319" y="2399610"/>
                    <a:pt x="1234440" y="2438400"/>
                  </a:cubicBezTo>
                  <a:cubicBezTo>
                    <a:pt x="1233907" y="2443728"/>
                    <a:pt x="1229360" y="2423160"/>
                    <a:pt x="1229360" y="242316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6B47AC2A-72CF-485E-90E6-401A82E18864}"/>
                </a:ext>
              </a:extLst>
            </p:cNvPr>
            <p:cNvSpPr txBox="1"/>
            <p:nvPr/>
          </p:nvSpPr>
          <p:spPr>
            <a:xfrm rot="2105179">
              <a:off x="8623315" y="3451163"/>
              <a:ext cx="1794772" cy="307777"/>
            </a:xfrm>
            <a:prstGeom prst="rect">
              <a:avLst/>
            </a:prstGeom>
            <a:noFill/>
          </p:spPr>
          <p:txBody>
            <a:bodyPr wrap="square" lIns="91440" tIns="45720" rIns="91440" bIns="45720" rtlCol="0" anchor="t">
              <a:spAutoFit/>
            </a:bodyPr>
            <a:lstStyle/>
            <a:p>
              <a:r>
                <a:rPr lang="it-IT" sz="1400" b="1">
                  <a:solidFill>
                    <a:schemeClr val="bg1"/>
                  </a:solidFill>
                </a:rPr>
                <a:t>Via Camposampiero</a:t>
              </a:r>
            </a:p>
          </p:txBody>
        </p:sp>
        <p:sp>
          <p:nvSpPr>
            <p:cNvPr id="14" name="Callout: freccia a destra 13">
              <a:extLst>
                <a:ext uri="{FF2B5EF4-FFF2-40B4-BE49-F238E27FC236}">
                  <a16:creationId xmlns:a16="http://schemas.microsoft.com/office/drawing/2014/main" id="{D4DA6995-8FC2-495B-BE5D-5B0D8DA76459}"/>
                </a:ext>
              </a:extLst>
            </p:cNvPr>
            <p:cNvSpPr/>
            <p:nvPr/>
          </p:nvSpPr>
          <p:spPr>
            <a:xfrm>
              <a:off x="6165317" y="1693629"/>
              <a:ext cx="905933" cy="545230"/>
            </a:xfrm>
            <a:prstGeom prst="right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100">
                  <a:ln w="0"/>
                  <a:solidFill>
                    <a:schemeClr val="tx1"/>
                  </a:solidFill>
                  <a:effectLst>
                    <a:outerShdw blurRad="38100" dist="19050" dir="2700000" algn="tl" rotWithShape="0">
                      <a:schemeClr val="dk1">
                        <a:alpha val="40000"/>
                      </a:schemeClr>
                    </a:outerShdw>
                  </a:effectLst>
                </a:rPr>
                <a:t>LINEA RM-VT</a:t>
              </a:r>
            </a:p>
          </p:txBody>
        </p:sp>
        <p:sp>
          <p:nvSpPr>
            <p:cNvPr id="15" name="CasellaDiTesto 14">
              <a:extLst>
                <a:ext uri="{FF2B5EF4-FFF2-40B4-BE49-F238E27FC236}">
                  <a16:creationId xmlns:a16="http://schemas.microsoft.com/office/drawing/2014/main" id="{15FB6BED-95EC-4456-A650-6C0F7DCFEF56}"/>
                </a:ext>
              </a:extLst>
            </p:cNvPr>
            <p:cNvSpPr txBox="1"/>
            <p:nvPr/>
          </p:nvSpPr>
          <p:spPr>
            <a:xfrm>
              <a:off x="7431501" y="2308086"/>
              <a:ext cx="1456924" cy="461665"/>
            </a:xfrm>
            <a:prstGeom prst="rect">
              <a:avLst/>
            </a:prstGeom>
            <a:noFill/>
          </p:spPr>
          <p:txBody>
            <a:bodyPr wrap="square" rtlCol="0">
              <a:spAutoFit/>
            </a:bodyPr>
            <a:lstStyle/>
            <a:p>
              <a:r>
                <a:rPr lang="it-IT" sz="1200" b="1">
                  <a:solidFill>
                    <a:schemeClr val="bg1"/>
                  </a:solidFill>
                </a:rPr>
                <a:t>STAZIONE ASTRAL  TOR DI QUINTO</a:t>
              </a:r>
            </a:p>
          </p:txBody>
        </p:sp>
        <p:grpSp>
          <p:nvGrpSpPr>
            <p:cNvPr id="16" name="Gruppo 15">
              <a:extLst>
                <a:ext uri="{FF2B5EF4-FFF2-40B4-BE49-F238E27FC236}">
                  <a16:creationId xmlns:a16="http://schemas.microsoft.com/office/drawing/2014/main" id="{76434B88-9FAC-4AE6-B718-DB38A1C8ED42}"/>
                </a:ext>
              </a:extLst>
            </p:cNvPr>
            <p:cNvGrpSpPr/>
            <p:nvPr/>
          </p:nvGrpSpPr>
          <p:grpSpPr>
            <a:xfrm>
              <a:off x="7693968" y="2729861"/>
              <a:ext cx="271551" cy="344950"/>
              <a:chOff x="5236898" y="2378999"/>
              <a:chExt cx="558702" cy="805525"/>
            </a:xfrm>
          </p:grpSpPr>
          <p:sp>
            <p:nvSpPr>
              <p:cNvPr id="17" name="Ovale 16">
                <a:extLst>
                  <a:ext uri="{FF2B5EF4-FFF2-40B4-BE49-F238E27FC236}">
                    <a16:creationId xmlns:a16="http://schemas.microsoft.com/office/drawing/2014/main" id="{72886D07-CFFA-49CF-AC1F-42B2FAE47452}"/>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isoscele 17">
                <a:extLst>
                  <a:ext uri="{FF2B5EF4-FFF2-40B4-BE49-F238E27FC236}">
                    <a16:creationId xmlns:a16="http://schemas.microsoft.com/office/drawing/2014/main" id="{3461F2D9-FFAB-4682-AF81-A10F596F3F96}"/>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900A81C9-0ECC-40EB-8593-34C677E4CA36}"/>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CasellaDiTesto 19">
              <a:extLst>
                <a:ext uri="{FF2B5EF4-FFF2-40B4-BE49-F238E27FC236}">
                  <a16:creationId xmlns:a16="http://schemas.microsoft.com/office/drawing/2014/main" id="{32B8A72C-9CA0-48C2-B52F-C94A0C862F3C}"/>
                </a:ext>
              </a:extLst>
            </p:cNvPr>
            <p:cNvSpPr txBox="1"/>
            <p:nvPr/>
          </p:nvSpPr>
          <p:spPr>
            <a:xfrm>
              <a:off x="3985557" y="3531913"/>
              <a:ext cx="1218519" cy="461665"/>
            </a:xfrm>
            <a:prstGeom prst="rect">
              <a:avLst/>
            </a:prstGeom>
            <a:noFill/>
          </p:spPr>
          <p:txBody>
            <a:bodyPr wrap="square" rtlCol="0">
              <a:spAutoFit/>
            </a:bodyPr>
            <a:lstStyle/>
            <a:p>
              <a:r>
                <a:rPr lang="it-IT" sz="1200" b="1">
                  <a:solidFill>
                    <a:schemeClr val="bg1"/>
                  </a:solidFill>
                </a:rPr>
                <a:t>STAZIONE FS VIGNA CLARA</a:t>
              </a:r>
            </a:p>
          </p:txBody>
        </p:sp>
        <p:sp>
          <p:nvSpPr>
            <p:cNvPr id="21" name="Freccia destra rientrata 20">
              <a:extLst>
                <a:ext uri="{FF2B5EF4-FFF2-40B4-BE49-F238E27FC236}">
                  <a16:creationId xmlns:a16="http://schemas.microsoft.com/office/drawing/2014/main" id="{6BD23CA4-5598-41A6-86E7-FE210285A6F9}"/>
                </a:ext>
              </a:extLst>
            </p:cNvPr>
            <p:cNvSpPr/>
            <p:nvPr/>
          </p:nvSpPr>
          <p:spPr>
            <a:xfrm>
              <a:off x="10460578" y="5366908"/>
              <a:ext cx="1071152" cy="402861"/>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a:ln w="0"/>
                  <a:solidFill>
                    <a:schemeClr val="accent1"/>
                  </a:solidFill>
                  <a:effectLst>
                    <a:outerShdw blurRad="38100" dist="25400" dir="5400000" algn="ctr" rotWithShape="0">
                      <a:srgbClr val="6E747A">
                        <a:alpha val="43000"/>
                      </a:srgbClr>
                    </a:outerShdw>
                  </a:effectLst>
                </a:rPr>
                <a:t>Tiburtina</a:t>
              </a:r>
            </a:p>
          </p:txBody>
        </p:sp>
        <p:sp>
          <p:nvSpPr>
            <p:cNvPr id="23" name="CasellaDiTesto 22">
              <a:extLst>
                <a:ext uri="{FF2B5EF4-FFF2-40B4-BE49-F238E27FC236}">
                  <a16:creationId xmlns:a16="http://schemas.microsoft.com/office/drawing/2014/main" id="{71EDE612-BFA6-4CC8-9F0B-43219C5F52DC}"/>
                </a:ext>
              </a:extLst>
            </p:cNvPr>
            <p:cNvSpPr txBox="1"/>
            <p:nvPr/>
          </p:nvSpPr>
          <p:spPr>
            <a:xfrm rot="1928757">
              <a:off x="9218129" y="3072767"/>
              <a:ext cx="1794772" cy="307777"/>
            </a:xfrm>
            <a:prstGeom prst="rect">
              <a:avLst/>
            </a:prstGeom>
            <a:noFill/>
          </p:spPr>
          <p:txBody>
            <a:bodyPr wrap="square" rtlCol="0">
              <a:spAutoFit/>
            </a:bodyPr>
            <a:lstStyle/>
            <a:p>
              <a:r>
                <a:rPr lang="it-IT" sz="1400" b="1">
                  <a:solidFill>
                    <a:schemeClr val="bg1"/>
                  </a:solidFill>
                </a:rPr>
                <a:t>FIUME TEVERE</a:t>
              </a:r>
            </a:p>
          </p:txBody>
        </p:sp>
      </p:grpSp>
      <p:sp>
        <p:nvSpPr>
          <p:cNvPr id="25" name="CasellaDiTesto 24">
            <a:extLst>
              <a:ext uri="{FF2B5EF4-FFF2-40B4-BE49-F238E27FC236}">
                <a16:creationId xmlns:a16="http://schemas.microsoft.com/office/drawing/2014/main" id="{8F7A2DC3-E8AE-44CD-8C21-8D99E1F90182}"/>
              </a:ext>
            </a:extLst>
          </p:cNvPr>
          <p:cNvSpPr txBox="1"/>
          <p:nvPr/>
        </p:nvSpPr>
        <p:spPr>
          <a:xfrm rot="5400000">
            <a:off x="5910610" y="2982357"/>
            <a:ext cx="1794772" cy="307777"/>
          </a:xfrm>
          <a:prstGeom prst="rect">
            <a:avLst/>
          </a:prstGeom>
          <a:noFill/>
        </p:spPr>
        <p:txBody>
          <a:bodyPr wrap="square" rtlCol="0">
            <a:spAutoFit/>
          </a:bodyPr>
          <a:lstStyle/>
          <a:p>
            <a:r>
              <a:rPr lang="it-IT" sz="1400" b="1">
                <a:solidFill>
                  <a:schemeClr val="bg1"/>
                </a:solidFill>
              </a:rPr>
              <a:t>Viale Tor di Quinto</a:t>
            </a:r>
          </a:p>
        </p:txBody>
      </p:sp>
    </p:spTree>
    <p:extLst>
      <p:ext uri="{BB962C8B-B14F-4D97-AF65-F5344CB8AC3E}">
        <p14:creationId xmlns:p14="http://schemas.microsoft.com/office/powerpoint/2010/main" val="353296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6" name="Segnaposto contenuto 3">
            <a:extLst>
              <a:ext uri="{FF2B5EF4-FFF2-40B4-BE49-F238E27FC236}">
                <a16:creationId xmlns:a16="http://schemas.microsoft.com/office/drawing/2014/main" id="{44E8F662-F94F-4C1C-BDA2-7A80DE4AF233}"/>
              </a:ext>
            </a:extLst>
          </p:cNvPr>
          <p:cNvSpPr txBox="1">
            <a:spLocks/>
          </p:cNvSpPr>
          <p:nvPr/>
        </p:nvSpPr>
        <p:spPr>
          <a:xfrm>
            <a:off x="306018" y="665725"/>
            <a:ext cx="10463582" cy="34495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SOLUZIONE ALLO SCOPERTO LOTTO 1B – 2 –    VERSO LA SOLUZIONE DI PROGETTO</a:t>
            </a:r>
            <a:endParaRPr lang="it-IT">
              <a:solidFill>
                <a:schemeClr val="accent2"/>
              </a:solidFill>
            </a:endParaRPr>
          </a:p>
        </p:txBody>
      </p:sp>
      <p:pic>
        <p:nvPicPr>
          <p:cNvPr id="25" name="Immagine 24">
            <a:extLst>
              <a:ext uri="{FF2B5EF4-FFF2-40B4-BE49-F238E27FC236}">
                <a16:creationId xmlns:a16="http://schemas.microsoft.com/office/drawing/2014/main" id="{1D228C57-65AC-41A7-BB9C-C588233B7BED}"/>
              </a:ext>
            </a:extLst>
          </p:cNvPr>
          <p:cNvPicPr>
            <a:picLocks noChangeAspect="1"/>
          </p:cNvPicPr>
          <p:nvPr/>
        </p:nvPicPr>
        <p:blipFill>
          <a:blip r:embed="rId3"/>
          <a:stretch>
            <a:fillRect/>
          </a:stretch>
        </p:blipFill>
        <p:spPr>
          <a:xfrm>
            <a:off x="1739053" y="1106691"/>
            <a:ext cx="8124664" cy="424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Stella a 5 punte 26">
            <a:extLst>
              <a:ext uri="{FF2B5EF4-FFF2-40B4-BE49-F238E27FC236}">
                <a16:creationId xmlns:a16="http://schemas.microsoft.com/office/drawing/2014/main" id="{43C1D0BE-18AD-4120-9E89-6C1532219EFF}"/>
              </a:ext>
            </a:extLst>
          </p:cNvPr>
          <p:cNvSpPr/>
          <p:nvPr/>
        </p:nvSpPr>
        <p:spPr>
          <a:xfrm>
            <a:off x="2102305" y="2359754"/>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30" name="CasellaDiTesto 29">
            <a:extLst>
              <a:ext uri="{FF2B5EF4-FFF2-40B4-BE49-F238E27FC236}">
                <a16:creationId xmlns:a16="http://schemas.microsoft.com/office/drawing/2014/main" id="{D4C1AAF5-AA11-4679-8B2D-C02A9004469D}"/>
              </a:ext>
            </a:extLst>
          </p:cNvPr>
          <p:cNvSpPr txBox="1"/>
          <p:nvPr/>
        </p:nvSpPr>
        <p:spPr>
          <a:xfrm>
            <a:off x="1838228" y="2746829"/>
            <a:ext cx="1266720"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a:solidFill>
                  <a:schemeClr val="bg1"/>
                </a:solidFill>
                <a:latin typeface="Cooper Black" panose="0208090404030B020404" pitchFamily="18" charset="0"/>
              </a:defRPr>
            </a:lvl1pPr>
          </a:lstStyle>
          <a:p>
            <a:r>
              <a:rPr lang="it-IT" sz="1000">
                <a:latin typeface="Arial Black" panose="020B0A04020102020204" pitchFamily="34" charset="0"/>
              </a:rPr>
              <a:t>INIZIO INTERVENTO  STAZIONE VIGNA CLARA </a:t>
            </a:r>
          </a:p>
        </p:txBody>
      </p:sp>
      <p:sp>
        <p:nvSpPr>
          <p:cNvPr id="31" name="CasellaDiTesto 30">
            <a:extLst>
              <a:ext uri="{FF2B5EF4-FFF2-40B4-BE49-F238E27FC236}">
                <a16:creationId xmlns:a16="http://schemas.microsoft.com/office/drawing/2014/main" id="{0FEAA85C-C62D-44FF-8B74-C9BF5A02F80C}"/>
              </a:ext>
            </a:extLst>
          </p:cNvPr>
          <p:cNvSpPr txBox="1"/>
          <p:nvPr/>
        </p:nvSpPr>
        <p:spPr>
          <a:xfrm>
            <a:off x="5102645" y="1894703"/>
            <a:ext cx="1432894" cy="55399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sz="1400">
                <a:solidFill>
                  <a:schemeClr val="bg1"/>
                </a:solidFill>
                <a:latin typeface="Arial Black" panose="020B0A04020102020204" pitchFamily="34" charset="0"/>
              </a:defRPr>
            </a:lvl1pPr>
          </a:lstStyle>
          <a:p>
            <a:r>
              <a:rPr lang="it-IT" sz="1000"/>
              <a:t>INTERSCAMBIO CON LINEA ASTRAL RM-VT</a:t>
            </a:r>
          </a:p>
        </p:txBody>
      </p:sp>
      <p:sp>
        <p:nvSpPr>
          <p:cNvPr id="32" name="CasellaDiTesto 31">
            <a:extLst>
              <a:ext uri="{FF2B5EF4-FFF2-40B4-BE49-F238E27FC236}">
                <a16:creationId xmlns:a16="http://schemas.microsoft.com/office/drawing/2014/main" id="{FCC21529-6BB9-482B-8FCD-217E10661966}"/>
              </a:ext>
            </a:extLst>
          </p:cNvPr>
          <p:cNvSpPr txBox="1"/>
          <p:nvPr/>
        </p:nvSpPr>
        <p:spPr>
          <a:xfrm>
            <a:off x="7804712" y="4262992"/>
            <a:ext cx="2003427" cy="553998"/>
          </a:xfrm>
          <a:prstGeom prst="rect">
            <a:avLst/>
          </a:prstGeom>
          <a:noFill/>
          <a:effectLst>
            <a:outerShdw blurRad="50800" dist="50800" dir="5400000" algn="ctr" rotWithShape="0">
              <a:srgbClr val="000000">
                <a:alpha val="83000"/>
              </a:srgbClr>
            </a:outerShdw>
            <a:softEdge rad="419100"/>
          </a:effectLst>
        </p:spPr>
        <p:txBody>
          <a:bodyPr wrap="square" rtlCol="0">
            <a:spAutoFit/>
          </a:bodyPr>
          <a:lstStyle>
            <a:defPPr>
              <a:defRPr lang="en-US"/>
            </a:defPPr>
            <a:lvl1pPr>
              <a:defRPr>
                <a:solidFill>
                  <a:schemeClr val="bg1"/>
                </a:solidFill>
                <a:latin typeface="Cooper Black" panose="0208090404030B020404" pitchFamily="18" charset="0"/>
              </a:defRPr>
            </a:lvl1pPr>
          </a:lstStyle>
          <a:p>
            <a:r>
              <a:rPr lang="it-IT" sz="1000"/>
              <a:t>FINE INTERVENTO BIVIO A LIVELLI SFALSATI SU LINEA MERCI</a:t>
            </a:r>
          </a:p>
        </p:txBody>
      </p:sp>
      <p:sp>
        <p:nvSpPr>
          <p:cNvPr id="34" name="CasellaDiTesto 33">
            <a:extLst>
              <a:ext uri="{FF2B5EF4-FFF2-40B4-BE49-F238E27FC236}">
                <a16:creationId xmlns:a16="http://schemas.microsoft.com/office/drawing/2014/main" id="{3E0F0AB9-630B-495D-8607-C7D3C1BD462C}"/>
              </a:ext>
            </a:extLst>
          </p:cNvPr>
          <p:cNvSpPr txBox="1"/>
          <p:nvPr/>
        </p:nvSpPr>
        <p:spPr>
          <a:xfrm>
            <a:off x="7349793" y="1567200"/>
            <a:ext cx="2003426" cy="55399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50800" dir="5400000" algn="ctr" rotWithShape="0">
              <a:srgbClr val="000000">
                <a:alpha val="83000"/>
              </a:srgbClr>
            </a:outerShdw>
            <a:softEdge rad="419100"/>
          </a:effectLst>
        </p:spPr>
        <p:txBody>
          <a:bodyPr wrap="square" rtlCol="0">
            <a:spAutoFit/>
          </a:bodyPr>
          <a:lstStyle/>
          <a:p>
            <a:r>
              <a:rPr lang="it-IT" sz="1000">
                <a:solidFill>
                  <a:schemeClr val="bg1"/>
                </a:solidFill>
                <a:latin typeface="Cooper Black" panose="0208090404030B020404" pitchFamily="18" charset="0"/>
              </a:rPr>
              <a:t>COLLEGAMENTO IMPIANTO DI SMISTAMENTO</a:t>
            </a:r>
          </a:p>
        </p:txBody>
      </p:sp>
      <p:sp>
        <p:nvSpPr>
          <p:cNvPr id="35" name="Stella a 5 punte 34">
            <a:extLst>
              <a:ext uri="{FF2B5EF4-FFF2-40B4-BE49-F238E27FC236}">
                <a16:creationId xmlns:a16="http://schemas.microsoft.com/office/drawing/2014/main" id="{9C0194A6-2A7A-40AB-9E37-4FA6257AB416}"/>
              </a:ext>
            </a:extLst>
          </p:cNvPr>
          <p:cNvSpPr/>
          <p:nvPr/>
        </p:nvSpPr>
        <p:spPr>
          <a:xfrm>
            <a:off x="4917118" y="2359230"/>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36" name="Stella a 5 punte 35">
            <a:extLst>
              <a:ext uri="{FF2B5EF4-FFF2-40B4-BE49-F238E27FC236}">
                <a16:creationId xmlns:a16="http://schemas.microsoft.com/office/drawing/2014/main" id="{76D6957F-8CBB-4BFD-A2C6-193842E401BA}"/>
              </a:ext>
            </a:extLst>
          </p:cNvPr>
          <p:cNvSpPr/>
          <p:nvPr/>
        </p:nvSpPr>
        <p:spPr>
          <a:xfrm>
            <a:off x="6978739" y="1709825"/>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37" name="Stella a 5 punte 36">
            <a:extLst>
              <a:ext uri="{FF2B5EF4-FFF2-40B4-BE49-F238E27FC236}">
                <a16:creationId xmlns:a16="http://schemas.microsoft.com/office/drawing/2014/main" id="{4F621AEF-E85E-4BCA-A8CD-6DE16D5FE163}"/>
              </a:ext>
            </a:extLst>
          </p:cNvPr>
          <p:cNvSpPr/>
          <p:nvPr/>
        </p:nvSpPr>
        <p:spPr>
          <a:xfrm>
            <a:off x="8435372" y="3893237"/>
            <a:ext cx="371054" cy="369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p>
        </p:txBody>
      </p:sp>
      <p:sp>
        <p:nvSpPr>
          <p:cNvPr id="38" name="CasellaDiTesto 37">
            <a:extLst>
              <a:ext uri="{FF2B5EF4-FFF2-40B4-BE49-F238E27FC236}">
                <a16:creationId xmlns:a16="http://schemas.microsoft.com/office/drawing/2014/main" id="{574DD6C1-387C-4122-B83D-9BC7EE47FF29}"/>
              </a:ext>
            </a:extLst>
          </p:cNvPr>
          <p:cNvSpPr txBox="1"/>
          <p:nvPr/>
        </p:nvSpPr>
        <p:spPr>
          <a:xfrm>
            <a:off x="452127" y="5012595"/>
            <a:ext cx="5551950" cy="461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buFont typeface="Arial" panose="020B0604020202020204" pitchFamily="34" charset="0"/>
              <a:buChar char="•"/>
              <a:defRPr sz="2000">
                <a:cs typeface="Calibri"/>
              </a:defRPr>
            </a:lvl1pPr>
          </a:lstStyle>
          <a:p>
            <a:pPr marL="0" indent="0">
              <a:buNone/>
            </a:pPr>
            <a:r>
              <a:rPr lang="it-IT" sz="1200">
                <a:solidFill>
                  <a:srgbClr val="FF0000"/>
                </a:solidFill>
                <a:latin typeface="Arial Black" panose="020B0A04020102020204" pitchFamily="34" charset="0"/>
              </a:rPr>
              <a:t>LINEA CON CARATTERISTICHE PRESTAZIONALI  ADEGUATE A UN TRAFFICO MISTO MERCI + PASSEGGERI</a:t>
            </a:r>
          </a:p>
        </p:txBody>
      </p:sp>
      <p:sp>
        <p:nvSpPr>
          <p:cNvPr id="15" name="CasellaDiTesto 14">
            <a:extLst>
              <a:ext uri="{FF2B5EF4-FFF2-40B4-BE49-F238E27FC236}">
                <a16:creationId xmlns:a16="http://schemas.microsoft.com/office/drawing/2014/main" id="{8E46B546-9622-428C-9611-1D319E6F54D5}"/>
              </a:ext>
            </a:extLst>
          </p:cNvPr>
          <p:cNvSpPr txBox="1"/>
          <p:nvPr/>
        </p:nvSpPr>
        <p:spPr>
          <a:xfrm>
            <a:off x="4582899" y="5885286"/>
            <a:ext cx="6839453" cy="646986"/>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it-IT" sz="1600" b="1">
                <a:solidFill>
                  <a:schemeClr val="tx2"/>
                </a:solidFill>
              </a:rPr>
              <a:t>IL PROGETTO E’ STATO SVILUPPATO CON LA METODOLOGIA BIM (BULDING INFORMATION MODELING) IN LINEA CON IL DM 560/ 2017 e </a:t>
            </a:r>
            <a:r>
              <a:rPr lang="it-IT" sz="1600" b="1" err="1">
                <a:solidFill>
                  <a:schemeClr val="tx2"/>
                </a:solidFill>
              </a:rPr>
              <a:t>s.m.i.</a:t>
            </a:r>
            <a:endParaRPr lang="it-IT" sz="1600" b="1">
              <a:solidFill>
                <a:schemeClr val="accent4"/>
              </a:solidFill>
            </a:endParaRPr>
          </a:p>
        </p:txBody>
      </p:sp>
    </p:spTree>
    <p:extLst>
      <p:ext uri="{BB962C8B-B14F-4D97-AF65-F5344CB8AC3E}">
        <p14:creationId xmlns:p14="http://schemas.microsoft.com/office/powerpoint/2010/main" val="10727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a:t>
            </a:r>
            <a:endParaRPr lang="it-IT">
              <a:solidFill>
                <a:schemeClr val="accent2"/>
              </a:solidFill>
            </a:endParaRPr>
          </a:p>
        </p:txBody>
      </p:sp>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graphicFrame>
        <p:nvGraphicFramePr>
          <p:cNvPr id="12" name="Tabella 11">
            <a:extLst>
              <a:ext uri="{FF2B5EF4-FFF2-40B4-BE49-F238E27FC236}">
                <a16:creationId xmlns:a16="http://schemas.microsoft.com/office/drawing/2014/main" id="{B3B92A89-82EA-446E-867E-1E8DF6E2F9AC}"/>
              </a:ext>
            </a:extLst>
          </p:cNvPr>
          <p:cNvGraphicFramePr>
            <a:graphicFrameLocks noGrp="1"/>
          </p:cNvGraphicFramePr>
          <p:nvPr/>
        </p:nvGraphicFramePr>
        <p:xfrm>
          <a:off x="1236657" y="5028614"/>
          <a:ext cx="7740852" cy="1143993"/>
        </p:xfrm>
        <a:graphic>
          <a:graphicData uri="http://schemas.openxmlformats.org/drawingml/2006/table">
            <a:tbl>
              <a:tblPr firstRow="1" firstCol="1" bandRow="1">
                <a:tableStyleId>{5C22544A-7EE6-4342-B048-85BDC9FD1C3A}</a:tableStyleId>
              </a:tblPr>
              <a:tblGrid>
                <a:gridCol w="5938781">
                  <a:extLst>
                    <a:ext uri="{9D8B030D-6E8A-4147-A177-3AD203B41FA5}">
                      <a16:colId xmlns:a16="http://schemas.microsoft.com/office/drawing/2014/main" val="1784317955"/>
                    </a:ext>
                  </a:extLst>
                </a:gridCol>
                <a:gridCol w="1802071">
                  <a:extLst>
                    <a:ext uri="{9D8B030D-6E8A-4147-A177-3AD203B41FA5}">
                      <a16:colId xmlns:a16="http://schemas.microsoft.com/office/drawing/2014/main" val="4267453661"/>
                    </a:ext>
                  </a:extLst>
                </a:gridCol>
              </a:tblGrid>
              <a:tr h="240613">
                <a:tc>
                  <a:txBody>
                    <a:bodyPr/>
                    <a:lstStyle/>
                    <a:p>
                      <a:pPr algn="ctr">
                        <a:lnSpc>
                          <a:spcPct val="105000"/>
                        </a:lnSpc>
                        <a:spcBef>
                          <a:spcPts val="600"/>
                        </a:spcBef>
                        <a:spcAft>
                          <a:spcPts val="600"/>
                        </a:spcAft>
                      </a:pPr>
                      <a:r>
                        <a:rPr lang="it-IT" sz="1400">
                          <a:effectLst/>
                        </a:rPr>
                        <a:t>Opere principali</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1400">
                          <a:effectLst/>
                        </a:rPr>
                        <a:t>Lunghezza (m)</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238622420"/>
                  </a:ext>
                </a:extLst>
              </a:tr>
              <a:tr h="293140">
                <a:tc>
                  <a:txBody>
                    <a:bodyPr/>
                    <a:lstStyle/>
                    <a:p>
                      <a:pPr algn="l">
                        <a:lnSpc>
                          <a:spcPct val="105000"/>
                        </a:lnSpc>
                        <a:spcBef>
                          <a:spcPts val="600"/>
                        </a:spcBef>
                        <a:spcAft>
                          <a:spcPts val="600"/>
                        </a:spcAft>
                      </a:pPr>
                      <a:r>
                        <a:rPr lang="it-IT" sz="1400">
                          <a:effectLst/>
                        </a:rPr>
                        <a:t>VI01 – viadotto di scavalco via Flaminia e via di Tor di Quinto</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1400">
                          <a:effectLst/>
                        </a:rPr>
                        <a:t>790</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433006130"/>
                  </a:ext>
                </a:extLst>
              </a:tr>
              <a:tr h="369627">
                <a:tc>
                  <a:txBody>
                    <a:bodyPr/>
                    <a:lstStyle/>
                    <a:p>
                      <a:pPr algn="l">
                        <a:lnSpc>
                          <a:spcPct val="105000"/>
                        </a:lnSpc>
                        <a:spcBef>
                          <a:spcPts val="600"/>
                        </a:spcBef>
                        <a:spcAft>
                          <a:spcPts val="600"/>
                        </a:spcAft>
                      </a:pPr>
                      <a:r>
                        <a:rPr lang="it-IT" sz="1400">
                          <a:effectLst/>
                        </a:rPr>
                        <a:t>FV01 – fabbricato viaggiatori / Stazione Tor di Quinto</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1400">
                          <a:effectLst/>
                        </a:rPr>
                        <a:t>550</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576533072"/>
                  </a:ext>
                </a:extLst>
              </a:tr>
              <a:tr h="240613">
                <a:tc>
                  <a:txBody>
                    <a:bodyPr/>
                    <a:lstStyle/>
                    <a:p>
                      <a:pPr algn="l">
                        <a:lnSpc>
                          <a:spcPct val="105000"/>
                        </a:lnSpc>
                        <a:spcBef>
                          <a:spcPts val="600"/>
                        </a:spcBef>
                        <a:spcAft>
                          <a:spcPts val="600"/>
                        </a:spcAft>
                      </a:pPr>
                      <a:r>
                        <a:rPr lang="it-IT" sz="1400">
                          <a:effectLst/>
                        </a:rPr>
                        <a:t>GA01 – galleria artificiale di scavalco linea Roma Civitacastellana Viterbo</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1400">
                          <a:effectLst/>
                        </a:rPr>
                        <a:t>117</a:t>
                      </a:r>
                      <a:endParaRPr lang="it-IT" sz="14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38367366"/>
                  </a:ext>
                </a:extLst>
              </a:tr>
            </a:tbl>
          </a:graphicData>
        </a:graphic>
      </p:graphicFrame>
      <p:grpSp>
        <p:nvGrpSpPr>
          <p:cNvPr id="2" name="Gruppo 1">
            <a:extLst>
              <a:ext uri="{FF2B5EF4-FFF2-40B4-BE49-F238E27FC236}">
                <a16:creationId xmlns:a16="http://schemas.microsoft.com/office/drawing/2014/main" id="{20C020FB-0C4C-4312-857D-742BCB1471E9}"/>
              </a:ext>
            </a:extLst>
          </p:cNvPr>
          <p:cNvGrpSpPr/>
          <p:nvPr/>
        </p:nvGrpSpPr>
        <p:grpSpPr>
          <a:xfrm>
            <a:off x="432431" y="1192008"/>
            <a:ext cx="9032315" cy="3537507"/>
            <a:chOff x="889631" y="1263093"/>
            <a:chExt cx="9032315" cy="3537507"/>
          </a:xfrm>
        </p:grpSpPr>
        <p:pic>
          <p:nvPicPr>
            <p:cNvPr id="6" name="Immagine 5">
              <a:extLst>
                <a:ext uri="{FF2B5EF4-FFF2-40B4-BE49-F238E27FC236}">
                  <a16:creationId xmlns:a16="http://schemas.microsoft.com/office/drawing/2014/main" id="{0897AAD2-B265-40E2-AEDA-FCAAFB4980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631" y="1263093"/>
              <a:ext cx="9032315" cy="3537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a:extLst>
                <a:ext uri="{FF2B5EF4-FFF2-40B4-BE49-F238E27FC236}">
                  <a16:creationId xmlns:a16="http://schemas.microsoft.com/office/drawing/2014/main" id="{C7F4C05F-B552-40EB-B841-967D615DD01C}"/>
                </a:ext>
              </a:extLst>
            </p:cNvPr>
            <p:cNvSpPr txBox="1"/>
            <p:nvPr/>
          </p:nvSpPr>
          <p:spPr>
            <a:xfrm>
              <a:off x="1319255" y="1443483"/>
              <a:ext cx="1018118" cy="461665"/>
            </a:xfrm>
            <a:prstGeom prst="rect">
              <a:avLst/>
            </a:prstGeom>
            <a:solidFill>
              <a:srgbClr val="92D050"/>
            </a:solidFill>
          </p:spPr>
          <p:txBody>
            <a:bodyPr wrap="square" rtlCol="0">
              <a:spAutoFit/>
            </a:bodyPr>
            <a:lstStyle/>
            <a:p>
              <a:pPr algn="ctr"/>
              <a:r>
                <a:rPr lang="it-IT" sz="1200" b="1"/>
                <a:t>Fermata di Vigna Clara </a:t>
              </a:r>
            </a:p>
          </p:txBody>
        </p:sp>
        <p:sp>
          <p:nvSpPr>
            <p:cNvPr id="11" name="CasellaDiTesto 10">
              <a:extLst>
                <a:ext uri="{FF2B5EF4-FFF2-40B4-BE49-F238E27FC236}">
                  <a16:creationId xmlns:a16="http://schemas.microsoft.com/office/drawing/2014/main" id="{A8B46A8F-655E-47FB-9F28-4DBDAF1BA76C}"/>
                </a:ext>
              </a:extLst>
            </p:cNvPr>
            <p:cNvSpPr txBox="1"/>
            <p:nvPr/>
          </p:nvSpPr>
          <p:spPr>
            <a:xfrm rot="2303384">
              <a:off x="8167352" y="2180276"/>
              <a:ext cx="1265686" cy="461665"/>
            </a:xfrm>
            <a:prstGeom prst="rect">
              <a:avLst/>
            </a:prstGeom>
            <a:solidFill>
              <a:srgbClr val="92D050"/>
            </a:solidFill>
          </p:spPr>
          <p:txBody>
            <a:bodyPr wrap="square" rtlCol="0">
              <a:spAutoFit/>
            </a:bodyPr>
            <a:lstStyle>
              <a:defPPr>
                <a:defRPr lang="en-US"/>
              </a:defPPr>
              <a:lvl1pPr algn="ctr">
                <a:defRPr sz="1200" b="1"/>
              </a:lvl1pPr>
            </a:lstStyle>
            <a:p>
              <a:r>
                <a:rPr lang="it-IT"/>
                <a:t>Nuova Stazione di Tor di Quinto</a:t>
              </a:r>
            </a:p>
          </p:txBody>
        </p:sp>
        <p:grpSp>
          <p:nvGrpSpPr>
            <p:cNvPr id="13" name="Gruppo 12">
              <a:extLst>
                <a:ext uri="{FF2B5EF4-FFF2-40B4-BE49-F238E27FC236}">
                  <a16:creationId xmlns:a16="http://schemas.microsoft.com/office/drawing/2014/main" id="{14731268-82DE-4B0E-92FB-663196D980AC}"/>
                </a:ext>
              </a:extLst>
            </p:cNvPr>
            <p:cNvGrpSpPr/>
            <p:nvPr/>
          </p:nvGrpSpPr>
          <p:grpSpPr>
            <a:xfrm>
              <a:off x="1448415" y="2017480"/>
              <a:ext cx="401902" cy="580396"/>
              <a:chOff x="5236898" y="2378999"/>
              <a:chExt cx="558702" cy="805525"/>
            </a:xfrm>
          </p:grpSpPr>
          <p:sp>
            <p:nvSpPr>
              <p:cNvPr id="14" name="Ovale 13">
                <a:extLst>
                  <a:ext uri="{FF2B5EF4-FFF2-40B4-BE49-F238E27FC236}">
                    <a16:creationId xmlns:a16="http://schemas.microsoft.com/office/drawing/2014/main" id="{4CB859CB-27E0-430C-8DA1-8D6FBC00F3C9}"/>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a:extLst>
                  <a:ext uri="{FF2B5EF4-FFF2-40B4-BE49-F238E27FC236}">
                    <a16:creationId xmlns:a16="http://schemas.microsoft.com/office/drawing/2014/main" id="{ABB3E1FB-8255-4984-93B7-D11E9EC32D84}"/>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5416CF33-683F-44B7-8932-2BADFC7F9FAB}"/>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uppo 16">
              <a:extLst>
                <a:ext uri="{FF2B5EF4-FFF2-40B4-BE49-F238E27FC236}">
                  <a16:creationId xmlns:a16="http://schemas.microsoft.com/office/drawing/2014/main" id="{76D85240-423D-43AE-8475-8BBA1E03F408}"/>
                </a:ext>
              </a:extLst>
            </p:cNvPr>
            <p:cNvGrpSpPr/>
            <p:nvPr/>
          </p:nvGrpSpPr>
          <p:grpSpPr>
            <a:xfrm>
              <a:off x="8160821" y="2539270"/>
              <a:ext cx="401902" cy="580396"/>
              <a:chOff x="5236898" y="2378999"/>
              <a:chExt cx="558702" cy="805525"/>
            </a:xfrm>
          </p:grpSpPr>
          <p:sp>
            <p:nvSpPr>
              <p:cNvPr id="18" name="Ovale 17">
                <a:extLst>
                  <a:ext uri="{FF2B5EF4-FFF2-40B4-BE49-F238E27FC236}">
                    <a16:creationId xmlns:a16="http://schemas.microsoft.com/office/drawing/2014/main" id="{63A06A6D-C01C-4C82-9055-235177EC57DB}"/>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riangolo isoscele 18">
                <a:extLst>
                  <a:ext uri="{FF2B5EF4-FFF2-40B4-BE49-F238E27FC236}">
                    <a16:creationId xmlns:a16="http://schemas.microsoft.com/office/drawing/2014/main" id="{9F129D1C-EC72-475C-9A25-0D3ECC64AC27}"/>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76C329D3-5482-4782-9DC0-96DFDBBF8D80}"/>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21" name="Immagine 20">
            <a:extLst>
              <a:ext uri="{FF2B5EF4-FFF2-40B4-BE49-F238E27FC236}">
                <a16:creationId xmlns:a16="http://schemas.microsoft.com/office/drawing/2014/main" id="{FD0B3E35-6D02-4893-82DF-C9083032A12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9038" t="31758" r="13136"/>
          <a:stretch/>
        </p:blipFill>
        <p:spPr>
          <a:xfrm>
            <a:off x="9598982" y="664161"/>
            <a:ext cx="2268279" cy="2296600"/>
          </a:xfrm>
          <a:prstGeom prst="rect">
            <a:avLst/>
          </a:prstGeom>
        </p:spPr>
      </p:pic>
    </p:spTree>
    <p:extLst>
      <p:ext uri="{BB962C8B-B14F-4D97-AF65-F5344CB8AC3E}">
        <p14:creationId xmlns:p14="http://schemas.microsoft.com/office/powerpoint/2010/main" val="273216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F7FB290-0CC9-4738-AD30-ABF8F0BE70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016" y="1149145"/>
            <a:ext cx="3705222" cy="2000820"/>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inizio intervento</a:t>
            </a:r>
            <a:endParaRPr lang="it-IT">
              <a:solidFill>
                <a:schemeClr val="accent2"/>
              </a:solidFill>
            </a:endParaRPr>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311896" y="3332598"/>
            <a:ext cx="3784877" cy="261896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b="1">
                <a:solidFill>
                  <a:schemeClr val="accent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pPr marL="0" indent="0">
              <a:buNone/>
            </a:pPr>
            <a:r>
              <a:rPr lang="it-IT" sz="1400">
                <a:solidFill>
                  <a:schemeClr val="tx2"/>
                </a:solidFill>
              </a:rPr>
              <a:t>Fermata Vigna Clara</a:t>
            </a:r>
            <a:r>
              <a:rPr lang="it-IT" sz="1400"/>
              <a:t>:</a:t>
            </a:r>
          </a:p>
          <a:p>
            <a:r>
              <a:rPr lang="it-IT" sz="1400"/>
              <a:t>Prolungamento marciapiedi esistenti per garantire lunghezza funzionale all’esodo in caso di incendio, lunghezza finale marciapiede di esodo pari a 330m</a:t>
            </a:r>
          </a:p>
          <a:p>
            <a:r>
              <a:rPr lang="it-IT" sz="1400"/>
              <a:t>Inserimento di un sottopasso per l’esodo in caso di incendio a fine marciapiedi</a:t>
            </a:r>
          </a:p>
          <a:p>
            <a:r>
              <a:rPr lang="it-IT" sz="1400"/>
              <a:t>Rilevato in uscita da Vigna Clara:</a:t>
            </a:r>
          </a:p>
          <a:p>
            <a:r>
              <a:rPr lang="it-IT" sz="1400"/>
              <a:t>Primo tratto di rilevato (RI01) all’interno delle aree ferroviarie</a:t>
            </a:r>
          </a:p>
        </p:txBody>
      </p:sp>
      <p:sp>
        <p:nvSpPr>
          <p:cNvPr id="24" name="Stella a 5 punte 23">
            <a:extLst>
              <a:ext uri="{FF2B5EF4-FFF2-40B4-BE49-F238E27FC236}">
                <a16:creationId xmlns:a16="http://schemas.microsoft.com/office/drawing/2014/main" id="{77780988-4828-4BF0-9E74-400193B46837}"/>
              </a:ext>
            </a:extLst>
          </p:cNvPr>
          <p:cNvSpPr>
            <a:spLocks noChangeAspect="1"/>
          </p:cNvSpPr>
          <p:nvPr/>
        </p:nvSpPr>
        <p:spPr>
          <a:xfrm>
            <a:off x="3089481" y="1885655"/>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tella a 5 punte 24">
            <a:extLst>
              <a:ext uri="{FF2B5EF4-FFF2-40B4-BE49-F238E27FC236}">
                <a16:creationId xmlns:a16="http://schemas.microsoft.com/office/drawing/2014/main" id="{0005B4A9-4983-40EB-9213-93DD51E5A787}"/>
              </a:ext>
            </a:extLst>
          </p:cNvPr>
          <p:cNvSpPr>
            <a:spLocks noChangeAspect="1"/>
          </p:cNvSpPr>
          <p:nvPr/>
        </p:nvSpPr>
        <p:spPr>
          <a:xfrm>
            <a:off x="607538" y="2016283"/>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DC627450-492B-42B2-9E5D-0A4C45668943}"/>
              </a:ext>
            </a:extLst>
          </p:cNvPr>
          <p:cNvSpPr txBox="1"/>
          <p:nvPr/>
        </p:nvSpPr>
        <p:spPr>
          <a:xfrm>
            <a:off x="6367973" y="6264695"/>
            <a:ext cx="4073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chemeClr val="tx2"/>
                </a:solidFill>
                <a:cs typeface="Calibri"/>
              </a:defRPr>
            </a:lvl1pPr>
          </a:lstStyle>
          <a:p>
            <a:r>
              <a:rPr lang="it-IT"/>
              <a:t>Inizio progetto – tratto in rilevato </a:t>
            </a:r>
          </a:p>
        </p:txBody>
      </p:sp>
      <p:grpSp>
        <p:nvGrpSpPr>
          <p:cNvPr id="32" name="Gruppo 31">
            <a:extLst>
              <a:ext uri="{FF2B5EF4-FFF2-40B4-BE49-F238E27FC236}">
                <a16:creationId xmlns:a16="http://schemas.microsoft.com/office/drawing/2014/main" id="{CFDEB763-4B48-47A5-AC52-683801A4E857}"/>
              </a:ext>
            </a:extLst>
          </p:cNvPr>
          <p:cNvGrpSpPr/>
          <p:nvPr/>
        </p:nvGrpSpPr>
        <p:grpSpPr>
          <a:xfrm>
            <a:off x="4312760" y="2589105"/>
            <a:ext cx="7283490" cy="3449745"/>
            <a:chOff x="4323713" y="1588980"/>
            <a:chExt cx="7195392" cy="3285327"/>
          </a:xfrm>
        </p:grpSpPr>
        <p:pic>
          <p:nvPicPr>
            <p:cNvPr id="22" name="Immagine 21">
              <a:extLst>
                <a:ext uri="{FF2B5EF4-FFF2-40B4-BE49-F238E27FC236}">
                  <a16:creationId xmlns:a16="http://schemas.microsoft.com/office/drawing/2014/main" id="{93B93612-1164-4F4D-B0AB-42DD2D6C1489}"/>
                </a:ext>
              </a:extLst>
            </p:cNvPr>
            <p:cNvPicPr>
              <a:picLocks noChangeAspect="1"/>
            </p:cNvPicPr>
            <p:nvPr/>
          </p:nvPicPr>
          <p:blipFill>
            <a:blip r:embed="rId4"/>
            <a:stretch>
              <a:fillRect/>
            </a:stretch>
          </p:blipFill>
          <p:spPr>
            <a:xfrm>
              <a:off x="4424982" y="1588980"/>
              <a:ext cx="6992854" cy="3285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uppo 10">
              <a:extLst>
                <a:ext uri="{FF2B5EF4-FFF2-40B4-BE49-F238E27FC236}">
                  <a16:creationId xmlns:a16="http://schemas.microsoft.com/office/drawing/2014/main" id="{D5DCAABF-9434-4891-B81B-2169415D3D4B}"/>
                </a:ext>
              </a:extLst>
            </p:cNvPr>
            <p:cNvGrpSpPr/>
            <p:nvPr/>
          </p:nvGrpSpPr>
          <p:grpSpPr>
            <a:xfrm>
              <a:off x="4566855" y="2441789"/>
              <a:ext cx="365750" cy="542983"/>
              <a:chOff x="5236898" y="2378999"/>
              <a:chExt cx="558702" cy="805525"/>
            </a:xfrm>
          </p:grpSpPr>
          <p:sp>
            <p:nvSpPr>
              <p:cNvPr id="12" name="Ovale 11">
                <a:extLst>
                  <a:ext uri="{FF2B5EF4-FFF2-40B4-BE49-F238E27FC236}">
                    <a16:creationId xmlns:a16="http://schemas.microsoft.com/office/drawing/2014/main" id="{481988BB-EB59-4CF6-B552-5A4F93A3FFEE}"/>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a:extLst>
                  <a:ext uri="{FF2B5EF4-FFF2-40B4-BE49-F238E27FC236}">
                    <a16:creationId xmlns:a16="http://schemas.microsoft.com/office/drawing/2014/main" id="{DA33CFD2-2EE5-4E5D-B8EE-DA3668B84ECB}"/>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09E4BE7B-2AC9-4C17-8C75-6A1B1724DF50}"/>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CasellaDiTesto 20">
              <a:extLst>
                <a:ext uri="{FF2B5EF4-FFF2-40B4-BE49-F238E27FC236}">
                  <a16:creationId xmlns:a16="http://schemas.microsoft.com/office/drawing/2014/main" id="{11E498CE-8E80-407B-A684-C8439BDF798A}"/>
                </a:ext>
              </a:extLst>
            </p:cNvPr>
            <p:cNvSpPr txBox="1"/>
            <p:nvPr/>
          </p:nvSpPr>
          <p:spPr>
            <a:xfrm>
              <a:off x="7200848" y="1995826"/>
              <a:ext cx="1492378" cy="338554"/>
            </a:xfrm>
            <a:prstGeom prst="rect">
              <a:avLst/>
            </a:prstGeom>
            <a:solidFill>
              <a:srgbClr val="92D050">
                <a:alpha val="52000"/>
              </a:srgbClr>
            </a:solidFill>
          </p:spPr>
          <p:txBody>
            <a:bodyPr wrap="square" rtlCol="0">
              <a:spAutoFit/>
            </a:bodyPr>
            <a:lstStyle/>
            <a:p>
              <a:pPr algn="ctr"/>
              <a:r>
                <a:rPr lang="it-IT" sz="1600" b="1">
                  <a:solidFill>
                    <a:schemeClr val="bg1"/>
                  </a:solidFill>
                </a:rPr>
                <a:t>RILEVATO</a:t>
              </a:r>
            </a:p>
          </p:txBody>
        </p:sp>
        <p:sp>
          <p:nvSpPr>
            <p:cNvPr id="26" name="CasellaDiTesto 25">
              <a:extLst>
                <a:ext uri="{FF2B5EF4-FFF2-40B4-BE49-F238E27FC236}">
                  <a16:creationId xmlns:a16="http://schemas.microsoft.com/office/drawing/2014/main" id="{FFE882DF-28B1-4AD8-8B5C-6D05E232B4D6}"/>
                </a:ext>
              </a:extLst>
            </p:cNvPr>
            <p:cNvSpPr txBox="1"/>
            <p:nvPr/>
          </p:nvSpPr>
          <p:spPr>
            <a:xfrm>
              <a:off x="4323713" y="1835372"/>
              <a:ext cx="1018118" cy="461665"/>
            </a:xfrm>
            <a:prstGeom prst="rect">
              <a:avLst/>
            </a:prstGeom>
            <a:solidFill>
              <a:srgbClr val="92D050"/>
            </a:solidFill>
          </p:spPr>
          <p:txBody>
            <a:bodyPr wrap="square" rtlCol="0">
              <a:spAutoFit/>
            </a:bodyPr>
            <a:lstStyle/>
            <a:p>
              <a:pPr algn="ctr"/>
              <a:r>
                <a:rPr lang="it-IT" sz="1200" b="1">
                  <a:solidFill>
                    <a:schemeClr val="bg1"/>
                  </a:solidFill>
                </a:rPr>
                <a:t>Fermata di Vigna Clara </a:t>
              </a:r>
            </a:p>
          </p:txBody>
        </p:sp>
        <p:sp>
          <p:nvSpPr>
            <p:cNvPr id="27" name="CasellaDiTesto 26">
              <a:extLst>
                <a:ext uri="{FF2B5EF4-FFF2-40B4-BE49-F238E27FC236}">
                  <a16:creationId xmlns:a16="http://schemas.microsoft.com/office/drawing/2014/main" id="{C8C6DEF1-9D38-4700-B58F-8855F973FEDE}"/>
                </a:ext>
              </a:extLst>
            </p:cNvPr>
            <p:cNvSpPr txBox="1"/>
            <p:nvPr/>
          </p:nvSpPr>
          <p:spPr>
            <a:xfrm>
              <a:off x="10454974" y="2067200"/>
              <a:ext cx="1064131" cy="615553"/>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sz="1600"/>
                <a:t>Viadotto</a:t>
              </a:r>
              <a:r>
                <a:rPr lang="it-IT"/>
                <a:t> </a:t>
              </a:r>
              <a:r>
                <a:rPr lang="it-IT" sz="1600"/>
                <a:t>VI01</a:t>
              </a:r>
              <a:endParaRPr lang="it-IT"/>
            </a:p>
          </p:txBody>
        </p:sp>
        <p:cxnSp>
          <p:nvCxnSpPr>
            <p:cNvPr id="5" name="Connettore 2 4">
              <a:extLst>
                <a:ext uri="{FF2B5EF4-FFF2-40B4-BE49-F238E27FC236}">
                  <a16:creationId xmlns:a16="http://schemas.microsoft.com/office/drawing/2014/main" id="{1F4E91C0-199F-43B0-B453-BF7903AB9E8F}"/>
                </a:ext>
              </a:extLst>
            </p:cNvPr>
            <p:cNvCxnSpPr>
              <a:cxnSpLocks/>
            </p:cNvCxnSpPr>
            <p:nvPr/>
          </p:nvCxnSpPr>
          <p:spPr>
            <a:xfrm flipV="1">
              <a:off x="10744200" y="3149967"/>
              <a:ext cx="1" cy="7362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Freccia destra rientrata 30">
              <a:extLst>
                <a:ext uri="{FF2B5EF4-FFF2-40B4-BE49-F238E27FC236}">
                  <a16:creationId xmlns:a16="http://schemas.microsoft.com/office/drawing/2014/main" id="{C239CA74-7932-412F-B496-725FA50BC45B}"/>
                </a:ext>
              </a:extLst>
            </p:cNvPr>
            <p:cNvSpPr/>
            <p:nvPr/>
          </p:nvSpPr>
          <p:spPr>
            <a:xfrm>
              <a:off x="10052863" y="4329941"/>
              <a:ext cx="1352779" cy="494871"/>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grpSp>
      <p:sp>
        <p:nvSpPr>
          <p:cNvPr id="33" name="Titolo 1">
            <a:extLst>
              <a:ext uri="{FF2B5EF4-FFF2-40B4-BE49-F238E27FC236}">
                <a16:creationId xmlns:a16="http://schemas.microsoft.com/office/drawing/2014/main" id="{EF1AB5ED-1451-45E9-BDD0-B0BF0C5FEF3B}"/>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34" name="Immagine 33">
            <a:extLst>
              <a:ext uri="{FF2B5EF4-FFF2-40B4-BE49-F238E27FC236}">
                <a16:creationId xmlns:a16="http://schemas.microsoft.com/office/drawing/2014/main" id="{CBFA10E2-851A-4AC2-9398-86EE964E41E1}"/>
              </a:ext>
            </a:extLst>
          </p:cNvPr>
          <p:cNvPicPr>
            <a:picLocks noChangeAspect="1"/>
          </p:cNvPicPr>
          <p:nvPr/>
        </p:nvPicPr>
        <p:blipFill>
          <a:blip r:embed="rId5"/>
          <a:stretch>
            <a:fillRect/>
          </a:stretch>
        </p:blipFill>
        <p:spPr>
          <a:xfrm>
            <a:off x="7489485" y="254093"/>
            <a:ext cx="3209856" cy="2182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6" name="Connettore 2 35">
            <a:extLst>
              <a:ext uri="{FF2B5EF4-FFF2-40B4-BE49-F238E27FC236}">
                <a16:creationId xmlns:a16="http://schemas.microsoft.com/office/drawing/2014/main" id="{565D27CF-A24C-460F-853F-21AF02B0312E}"/>
              </a:ext>
            </a:extLst>
          </p:cNvPr>
          <p:cNvCxnSpPr>
            <a:cxnSpLocks/>
          </p:cNvCxnSpPr>
          <p:nvPr/>
        </p:nvCxnSpPr>
        <p:spPr>
          <a:xfrm flipV="1">
            <a:off x="4988432" y="1885655"/>
            <a:ext cx="3028606" cy="185196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4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4208BCB9-E544-402B-A3D6-DF79811B6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283" y="1781717"/>
            <a:ext cx="3704400" cy="2010296"/>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20340" y="634701"/>
            <a:ext cx="6139260" cy="144554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a:t>
            </a:r>
          </a:p>
          <a:p>
            <a:pPr>
              <a:spcBef>
                <a:spcPts val="1200"/>
              </a:spcBef>
            </a:pPr>
            <a:r>
              <a:rPr lang="it-IT" b="1">
                <a:solidFill>
                  <a:schemeClr val="accent2"/>
                </a:solidFill>
              </a:rPr>
              <a:t>scavalco via Flaminia Vecchia e via di Tor di Quinto</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730748" y="244475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997698" y="2525735"/>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47CA760D-D791-4B8A-903A-266ED5F7972C}"/>
              </a:ext>
            </a:extLst>
          </p:cNvPr>
          <p:cNvSpPr txBox="1"/>
          <p:nvPr/>
        </p:nvSpPr>
        <p:spPr>
          <a:xfrm>
            <a:off x="5111198" y="6172608"/>
            <a:ext cx="5954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chemeClr val="tx2"/>
                </a:solidFill>
                <a:cs typeface="Calibri"/>
              </a:defRPr>
            </a:lvl1pPr>
          </a:lstStyle>
          <a:p>
            <a:pPr algn="ctr"/>
            <a:r>
              <a:rPr lang="it-IT"/>
              <a:t>Vista aerea viadotto VI01</a:t>
            </a:r>
          </a:p>
          <a:p>
            <a:pPr algn="ctr"/>
            <a:r>
              <a:rPr lang="it-IT"/>
              <a:t>scavalco via Flaminia Vecchia – viale di Tor di Quinto</a:t>
            </a:r>
          </a:p>
        </p:txBody>
      </p:sp>
      <p:sp>
        <p:nvSpPr>
          <p:cNvPr id="22" name="CasellaDiTesto 21">
            <a:extLst>
              <a:ext uri="{FF2B5EF4-FFF2-40B4-BE49-F238E27FC236}">
                <a16:creationId xmlns:a16="http://schemas.microsoft.com/office/drawing/2014/main" id="{6054069D-378B-46AF-B859-E39F473BE639}"/>
              </a:ext>
            </a:extLst>
          </p:cNvPr>
          <p:cNvSpPr txBox="1"/>
          <p:nvPr/>
        </p:nvSpPr>
        <p:spPr>
          <a:xfrm>
            <a:off x="238768" y="4069080"/>
            <a:ext cx="3755452" cy="135312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sz="1600"/>
              <a:t>Viadotto VI01</a:t>
            </a:r>
          </a:p>
          <a:p>
            <a:pPr marL="285750" indent="-285750">
              <a:buFont typeface="Wingdings" panose="05000000000000000000" pitchFamily="2" charset="2"/>
              <a:buChar char="ü"/>
            </a:pPr>
            <a:r>
              <a:rPr lang="it-IT" sz="1600">
                <a:solidFill>
                  <a:schemeClr val="accent2"/>
                </a:solidFill>
              </a:rPr>
              <a:t>Sviluppo pari a 790 m</a:t>
            </a:r>
          </a:p>
          <a:p>
            <a:pPr marL="285750" indent="-285750">
              <a:buFont typeface="Wingdings" panose="05000000000000000000" pitchFamily="2" charset="2"/>
              <a:buChar char="ü"/>
            </a:pPr>
            <a:r>
              <a:rPr lang="it-IT" sz="1600">
                <a:solidFill>
                  <a:schemeClr val="accent2"/>
                </a:solidFill>
              </a:rPr>
              <a:t>Scavalco di via Flaminia Vecchia</a:t>
            </a:r>
          </a:p>
          <a:p>
            <a:pPr marL="285750" indent="-285750">
              <a:buFont typeface="Wingdings" panose="05000000000000000000" pitchFamily="2" charset="2"/>
              <a:buChar char="ü"/>
            </a:pPr>
            <a:r>
              <a:rPr lang="it-IT" sz="1600">
                <a:solidFill>
                  <a:schemeClr val="accent2"/>
                </a:solidFill>
              </a:rPr>
              <a:t>Scavalco di via di Tor di Quinto</a:t>
            </a:r>
          </a:p>
        </p:txBody>
      </p:sp>
      <p:grpSp>
        <p:nvGrpSpPr>
          <p:cNvPr id="3" name="Gruppo 2">
            <a:extLst>
              <a:ext uri="{FF2B5EF4-FFF2-40B4-BE49-F238E27FC236}">
                <a16:creationId xmlns:a16="http://schemas.microsoft.com/office/drawing/2014/main" id="{0654C158-D4F9-4CF5-97C1-B4A09F9D9819}"/>
              </a:ext>
            </a:extLst>
          </p:cNvPr>
          <p:cNvGrpSpPr/>
          <p:nvPr/>
        </p:nvGrpSpPr>
        <p:grpSpPr>
          <a:xfrm>
            <a:off x="4288695" y="1971034"/>
            <a:ext cx="7320528" cy="4196091"/>
            <a:chOff x="4502055" y="1984847"/>
            <a:chExt cx="7320528" cy="4196091"/>
          </a:xfrm>
        </p:grpSpPr>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816825" y="2636029"/>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001444668">
              <a:extLst>
                <a:ext uri="{FF2B5EF4-FFF2-40B4-BE49-F238E27FC236}">
                  <a16:creationId xmlns:a16="http://schemas.microsoft.com/office/drawing/2014/main" id="{2925C9E1-7ACE-4DFB-B313-8DB046C54F9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502055" y="1984847"/>
              <a:ext cx="7320528" cy="411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30646660-0E47-4F49-A29C-3EC597F01438}"/>
                </a:ext>
              </a:extLst>
            </p:cNvPr>
            <p:cNvSpPr txBox="1"/>
            <p:nvPr/>
          </p:nvSpPr>
          <p:spPr>
            <a:xfrm>
              <a:off x="7781828" y="3575152"/>
              <a:ext cx="1492378" cy="369332"/>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VI01</a:t>
              </a:r>
            </a:p>
          </p:txBody>
        </p:sp>
        <p:sp>
          <p:nvSpPr>
            <p:cNvPr id="17" name="CasellaDiTesto 16">
              <a:extLst>
                <a:ext uri="{FF2B5EF4-FFF2-40B4-BE49-F238E27FC236}">
                  <a16:creationId xmlns:a16="http://schemas.microsoft.com/office/drawing/2014/main" id="{6369947E-1247-4BC2-855F-708CE9FEF372}"/>
                </a:ext>
              </a:extLst>
            </p:cNvPr>
            <p:cNvSpPr txBox="1"/>
            <p:nvPr/>
          </p:nvSpPr>
          <p:spPr>
            <a:xfrm rot="16883485">
              <a:off x="7423362" y="5010025"/>
              <a:ext cx="2034049" cy="307777"/>
            </a:xfrm>
            <a:prstGeom prst="rect">
              <a:avLst/>
            </a:prstGeom>
            <a:noFill/>
          </p:spPr>
          <p:txBody>
            <a:bodyPr wrap="square" rtlCol="0">
              <a:spAutoFit/>
            </a:bodyPr>
            <a:lstStyle/>
            <a:p>
              <a:pPr algn="ctr"/>
              <a:r>
                <a:rPr lang="it-IT" sz="1400" b="1">
                  <a:solidFill>
                    <a:srgbClr val="FF0000"/>
                  </a:solidFill>
                </a:rPr>
                <a:t>Via di Tor di Quinto</a:t>
              </a:r>
            </a:p>
          </p:txBody>
        </p:sp>
        <p:sp>
          <p:nvSpPr>
            <p:cNvPr id="18" name="CasellaDiTesto 17">
              <a:extLst>
                <a:ext uri="{FF2B5EF4-FFF2-40B4-BE49-F238E27FC236}">
                  <a16:creationId xmlns:a16="http://schemas.microsoft.com/office/drawing/2014/main" id="{916BF204-A77F-4081-97F8-C1DBF2F6CA48}"/>
                </a:ext>
              </a:extLst>
            </p:cNvPr>
            <p:cNvSpPr txBox="1"/>
            <p:nvPr/>
          </p:nvSpPr>
          <p:spPr>
            <a:xfrm>
              <a:off x="4678211" y="4031836"/>
              <a:ext cx="2034049" cy="307777"/>
            </a:xfrm>
            <a:prstGeom prst="rect">
              <a:avLst/>
            </a:prstGeom>
            <a:noFill/>
          </p:spPr>
          <p:txBody>
            <a:bodyPr wrap="square" rtlCol="0">
              <a:spAutoFit/>
            </a:bodyPr>
            <a:lstStyle/>
            <a:p>
              <a:pPr algn="ctr"/>
              <a:r>
                <a:rPr lang="it-IT" sz="1400" b="1">
                  <a:solidFill>
                    <a:srgbClr val="FF0000"/>
                  </a:solidFill>
                </a:rPr>
                <a:t>Via Flaminia Vecchia</a:t>
              </a:r>
            </a:p>
          </p:txBody>
        </p:sp>
        <p:cxnSp>
          <p:nvCxnSpPr>
            <p:cNvPr id="21" name="Connettore 2 20">
              <a:extLst>
                <a:ext uri="{FF2B5EF4-FFF2-40B4-BE49-F238E27FC236}">
                  <a16:creationId xmlns:a16="http://schemas.microsoft.com/office/drawing/2014/main" id="{8787BFAE-219B-418B-B090-EA51EE80FDDA}"/>
                </a:ext>
              </a:extLst>
            </p:cNvPr>
            <p:cNvCxnSpPr>
              <a:cxnSpLocks/>
            </p:cNvCxnSpPr>
            <p:nvPr/>
          </p:nvCxnSpPr>
          <p:spPr>
            <a:xfrm flipV="1">
              <a:off x="4730970" y="3961414"/>
              <a:ext cx="1" cy="7362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Freccia destra rientrata 22">
              <a:extLst>
                <a:ext uri="{FF2B5EF4-FFF2-40B4-BE49-F238E27FC236}">
                  <a16:creationId xmlns:a16="http://schemas.microsoft.com/office/drawing/2014/main" id="{5BEA80F6-EC57-4F3A-9B8E-A92FE9BE4411}"/>
                </a:ext>
              </a:extLst>
            </p:cNvPr>
            <p:cNvSpPr/>
            <p:nvPr/>
          </p:nvSpPr>
          <p:spPr>
            <a:xfrm>
              <a:off x="10372265" y="5582868"/>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grpSp>
      <p:sp>
        <p:nvSpPr>
          <p:cNvPr id="24" name="Titolo 1">
            <a:extLst>
              <a:ext uri="{FF2B5EF4-FFF2-40B4-BE49-F238E27FC236}">
                <a16:creationId xmlns:a16="http://schemas.microsoft.com/office/drawing/2014/main" id="{8D48B7CC-EA3A-40BB-97A9-F78677D7610F}"/>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9D3B7248-AF94-4887-A406-CC72059E288B}"/>
              </a:ext>
            </a:extLst>
          </p:cNvPr>
          <p:cNvPicPr>
            <a:picLocks noChangeAspect="1"/>
          </p:cNvPicPr>
          <p:nvPr/>
        </p:nvPicPr>
        <p:blipFill rotWithShape="1">
          <a:blip r:embed="rId5"/>
          <a:srcRect l="6902" t="-2704" r="1540" b="12330"/>
          <a:stretch/>
        </p:blipFill>
        <p:spPr>
          <a:xfrm>
            <a:off x="5666807" y="125064"/>
            <a:ext cx="6014557" cy="2128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Ovale 18">
            <a:extLst>
              <a:ext uri="{FF2B5EF4-FFF2-40B4-BE49-F238E27FC236}">
                <a16:creationId xmlns:a16="http://schemas.microsoft.com/office/drawing/2014/main" id="{172CEA2C-9A98-4CEC-9A7B-67D90A7CD5EA}"/>
              </a:ext>
            </a:extLst>
          </p:cNvPr>
          <p:cNvSpPr/>
          <p:nvPr/>
        </p:nvSpPr>
        <p:spPr>
          <a:xfrm>
            <a:off x="7038408" y="579743"/>
            <a:ext cx="3718559" cy="8477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68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4208BCB9-E544-402B-A3D6-DF79811B6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6" y="1141637"/>
            <a:ext cx="3704400" cy="2010296"/>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VI01   </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2523830"/>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089481" y="1885655"/>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tella a 5 punte 11">
            <a:extLst>
              <a:ext uri="{FF2B5EF4-FFF2-40B4-BE49-F238E27FC236}">
                <a16:creationId xmlns:a16="http://schemas.microsoft.com/office/drawing/2014/main" id="{397F1ADD-C53B-48C7-96CD-9671AE8857CF}"/>
              </a:ext>
            </a:extLst>
          </p:cNvPr>
          <p:cNvSpPr>
            <a:spLocks noChangeAspect="1"/>
          </p:cNvSpPr>
          <p:nvPr/>
        </p:nvSpPr>
        <p:spPr>
          <a:xfrm>
            <a:off x="1920793" y="1731053"/>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001444670">
            <a:extLst>
              <a:ext uri="{FF2B5EF4-FFF2-40B4-BE49-F238E27FC236}">
                <a16:creationId xmlns:a16="http://schemas.microsoft.com/office/drawing/2014/main" id="{F946EF43-C7AE-4B85-BE51-90DBE28671B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54487" y="1779812"/>
            <a:ext cx="7396223" cy="4159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asellaDiTesto 14">
            <a:extLst>
              <a:ext uri="{FF2B5EF4-FFF2-40B4-BE49-F238E27FC236}">
                <a16:creationId xmlns:a16="http://schemas.microsoft.com/office/drawing/2014/main" id="{BFD7A75A-4EEA-4B9F-A62F-3D73FF624C54}"/>
              </a:ext>
            </a:extLst>
          </p:cNvPr>
          <p:cNvSpPr txBox="1"/>
          <p:nvPr/>
        </p:nvSpPr>
        <p:spPr>
          <a:xfrm>
            <a:off x="5619750" y="6136189"/>
            <a:ext cx="56692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Viadotto VI01  scavalco Via Flaminia Vecchia</a:t>
            </a:r>
          </a:p>
        </p:txBody>
      </p:sp>
      <p:sp>
        <p:nvSpPr>
          <p:cNvPr id="17" name="CasellaDiTesto 16">
            <a:extLst>
              <a:ext uri="{FF2B5EF4-FFF2-40B4-BE49-F238E27FC236}">
                <a16:creationId xmlns:a16="http://schemas.microsoft.com/office/drawing/2014/main" id="{1C518E3F-BDAE-4373-B225-389EB51B251C}"/>
              </a:ext>
            </a:extLst>
          </p:cNvPr>
          <p:cNvSpPr txBox="1"/>
          <p:nvPr/>
        </p:nvSpPr>
        <p:spPr>
          <a:xfrm>
            <a:off x="366014" y="3429000"/>
            <a:ext cx="3755452" cy="135312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sz="1600"/>
              <a:t>Viadotto VI01</a:t>
            </a:r>
          </a:p>
          <a:p>
            <a:pPr marL="285750" indent="-285750">
              <a:buFont typeface="Wingdings" panose="05000000000000000000" pitchFamily="2" charset="2"/>
              <a:buChar char="ü"/>
            </a:pPr>
            <a:r>
              <a:rPr lang="it-IT" sz="1600">
                <a:solidFill>
                  <a:schemeClr val="accent2"/>
                </a:solidFill>
              </a:rPr>
              <a:t>Sviluppo pari a 790 m</a:t>
            </a:r>
          </a:p>
          <a:p>
            <a:pPr marL="285750" indent="-285750">
              <a:buFont typeface="Wingdings" panose="05000000000000000000" pitchFamily="2" charset="2"/>
              <a:buChar char="ü"/>
            </a:pPr>
            <a:r>
              <a:rPr lang="it-IT" sz="1600">
                <a:solidFill>
                  <a:schemeClr val="accent2"/>
                </a:solidFill>
              </a:rPr>
              <a:t>Scavalco di via Flaminia Vecchia</a:t>
            </a:r>
          </a:p>
          <a:p>
            <a:pPr marL="285750" indent="-285750">
              <a:buFont typeface="Wingdings" panose="05000000000000000000" pitchFamily="2" charset="2"/>
              <a:buChar char="ü"/>
            </a:pPr>
            <a:r>
              <a:rPr lang="it-IT" sz="1600">
                <a:solidFill>
                  <a:schemeClr val="accent2"/>
                </a:solidFill>
              </a:rPr>
              <a:t>Scavalco di via di Tor di Quinto</a:t>
            </a:r>
          </a:p>
        </p:txBody>
      </p:sp>
      <p:sp>
        <p:nvSpPr>
          <p:cNvPr id="18" name="Freccia destra rientrata 17">
            <a:extLst>
              <a:ext uri="{FF2B5EF4-FFF2-40B4-BE49-F238E27FC236}">
                <a16:creationId xmlns:a16="http://schemas.microsoft.com/office/drawing/2014/main" id="{2406A21B-22B4-4090-B64B-E05044298B61}"/>
              </a:ext>
            </a:extLst>
          </p:cNvPr>
          <p:cNvSpPr/>
          <p:nvPr/>
        </p:nvSpPr>
        <p:spPr>
          <a:xfrm>
            <a:off x="10281368" y="3935208"/>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20" name="Titolo 1">
            <a:extLst>
              <a:ext uri="{FF2B5EF4-FFF2-40B4-BE49-F238E27FC236}">
                <a16:creationId xmlns:a16="http://schemas.microsoft.com/office/drawing/2014/main" id="{6CC0359A-BE3E-4415-9D9F-692A9CA492CE}"/>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2765BF7C-313A-4B52-852C-1308FD1EE20A}"/>
              </a:ext>
            </a:extLst>
          </p:cNvPr>
          <p:cNvPicPr>
            <a:picLocks noChangeAspect="1"/>
          </p:cNvPicPr>
          <p:nvPr/>
        </p:nvPicPr>
        <p:blipFill>
          <a:blip r:embed="rId5"/>
          <a:stretch>
            <a:fillRect/>
          </a:stretch>
        </p:blipFill>
        <p:spPr>
          <a:xfrm>
            <a:off x="5619750" y="263175"/>
            <a:ext cx="6270583" cy="1819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e 2">
            <a:extLst>
              <a:ext uri="{FF2B5EF4-FFF2-40B4-BE49-F238E27FC236}">
                <a16:creationId xmlns:a16="http://schemas.microsoft.com/office/drawing/2014/main" id="{6100695C-16E5-4F9A-BF5B-C84F91421D44}"/>
              </a:ext>
            </a:extLst>
          </p:cNvPr>
          <p:cNvSpPr/>
          <p:nvPr/>
        </p:nvSpPr>
        <p:spPr>
          <a:xfrm>
            <a:off x="6673315" y="768145"/>
            <a:ext cx="1828670" cy="8477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97A310CA-CBF1-4769-A49A-80BEC19C04BD}"/>
              </a:ext>
            </a:extLst>
          </p:cNvPr>
          <p:cNvSpPr txBox="1"/>
          <p:nvPr/>
        </p:nvSpPr>
        <p:spPr>
          <a:xfrm>
            <a:off x="6961982" y="2339164"/>
            <a:ext cx="1492378" cy="369332"/>
          </a:xfrm>
          <a:prstGeom prst="rect">
            <a:avLst/>
          </a:prstGeom>
          <a:noFill/>
        </p:spPr>
        <p:txBody>
          <a:bodyPr wrap="square" rtlCol="0">
            <a:spAutoFit/>
          </a:bodyPr>
          <a:lstStyle>
            <a:defPPr>
              <a:defRPr lang="en-US"/>
            </a:defPPr>
            <a:lvl1pPr algn="ctr">
              <a:defRPr b="1">
                <a:solidFill>
                  <a:schemeClr val="bg1"/>
                </a:solidFill>
              </a:defRPr>
            </a:lvl1pPr>
          </a:lstStyle>
          <a:p>
            <a:r>
              <a:rPr lang="it-IT">
                <a:solidFill>
                  <a:schemeClr val="tx2"/>
                </a:solidFill>
              </a:rPr>
              <a:t>Viadotto</a:t>
            </a:r>
            <a:r>
              <a:rPr lang="it-IT">
                <a:solidFill>
                  <a:schemeClr val="tx1"/>
                </a:solidFill>
              </a:rPr>
              <a:t> </a:t>
            </a:r>
            <a:r>
              <a:rPr lang="it-IT">
                <a:solidFill>
                  <a:schemeClr val="tx2"/>
                </a:solidFill>
              </a:rPr>
              <a:t>VI01</a:t>
            </a:r>
          </a:p>
        </p:txBody>
      </p:sp>
    </p:spTree>
    <p:extLst>
      <p:ext uri="{BB962C8B-B14F-4D97-AF65-F5344CB8AC3E}">
        <p14:creationId xmlns:p14="http://schemas.microsoft.com/office/powerpoint/2010/main" val="22785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8" grpId="0" animBg="1"/>
      <p:bldP spid="3"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4208BCB9-E544-402B-A3D6-DF79811B6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6" y="1141637"/>
            <a:ext cx="3704400" cy="2010296"/>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VI01    </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51505" y="2620132"/>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089481" y="1885655"/>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tella a 5 punte 11">
            <a:extLst>
              <a:ext uri="{FF2B5EF4-FFF2-40B4-BE49-F238E27FC236}">
                <a16:creationId xmlns:a16="http://schemas.microsoft.com/office/drawing/2014/main" id="{397F1ADD-C53B-48C7-96CD-9671AE8857CF}"/>
              </a:ext>
            </a:extLst>
          </p:cNvPr>
          <p:cNvSpPr>
            <a:spLocks noChangeAspect="1"/>
          </p:cNvSpPr>
          <p:nvPr/>
        </p:nvSpPr>
        <p:spPr>
          <a:xfrm>
            <a:off x="2157419" y="1761698"/>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901151175">
            <a:extLst>
              <a:ext uri="{FF2B5EF4-FFF2-40B4-BE49-F238E27FC236}">
                <a16:creationId xmlns:a16="http://schemas.microsoft.com/office/drawing/2014/main" id="{5BBD44F9-4F4E-484E-A0DF-EB65EA81B7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96774" y="1876114"/>
            <a:ext cx="7292602" cy="4101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sellaDiTesto 15">
            <a:extLst>
              <a:ext uri="{FF2B5EF4-FFF2-40B4-BE49-F238E27FC236}">
                <a16:creationId xmlns:a16="http://schemas.microsoft.com/office/drawing/2014/main" id="{D29D3E85-97B4-4E43-A800-D2D8D8A571E6}"/>
              </a:ext>
            </a:extLst>
          </p:cNvPr>
          <p:cNvSpPr txBox="1"/>
          <p:nvPr/>
        </p:nvSpPr>
        <p:spPr>
          <a:xfrm>
            <a:off x="5957698" y="6172608"/>
            <a:ext cx="4843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chemeClr val="tx2"/>
                </a:solidFill>
                <a:cs typeface="Calibri"/>
              </a:defRPr>
            </a:lvl1pPr>
          </a:lstStyle>
          <a:p>
            <a:r>
              <a:rPr lang="it-IT"/>
              <a:t>Viadotto VI01  scavalco Viale di Tor di Quinto</a:t>
            </a:r>
          </a:p>
        </p:txBody>
      </p:sp>
      <p:sp>
        <p:nvSpPr>
          <p:cNvPr id="14" name="CasellaDiTesto 13">
            <a:extLst>
              <a:ext uri="{FF2B5EF4-FFF2-40B4-BE49-F238E27FC236}">
                <a16:creationId xmlns:a16="http://schemas.microsoft.com/office/drawing/2014/main" id="{655463D8-CF1E-4893-85EF-296729F0C935}"/>
              </a:ext>
            </a:extLst>
          </p:cNvPr>
          <p:cNvSpPr txBox="1"/>
          <p:nvPr/>
        </p:nvSpPr>
        <p:spPr>
          <a:xfrm>
            <a:off x="391539" y="3418897"/>
            <a:ext cx="3755452" cy="135312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sz="1600"/>
              <a:t>Viadotto VI01</a:t>
            </a:r>
          </a:p>
          <a:p>
            <a:pPr marL="285750" indent="-285750">
              <a:buFont typeface="Wingdings" panose="05000000000000000000" pitchFamily="2" charset="2"/>
              <a:buChar char="ü"/>
            </a:pPr>
            <a:r>
              <a:rPr lang="it-IT" sz="1600">
                <a:solidFill>
                  <a:schemeClr val="accent2"/>
                </a:solidFill>
              </a:rPr>
              <a:t>Sviluppo pari a 790 m</a:t>
            </a:r>
          </a:p>
          <a:p>
            <a:pPr marL="285750" indent="-285750">
              <a:buFont typeface="Wingdings" panose="05000000000000000000" pitchFamily="2" charset="2"/>
              <a:buChar char="ü"/>
            </a:pPr>
            <a:r>
              <a:rPr lang="it-IT" sz="1600">
                <a:solidFill>
                  <a:schemeClr val="accent2"/>
                </a:solidFill>
              </a:rPr>
              <a:t>Scavalco di via Flaminia Vecchia</a:t>
            </a:r>
          </a:p>
          <a:p>
            <a:pPr marL="285750" indent="-285750">
              <a:buFont typeface="Wingdings" panose="05000000000000000000" pitchFamily="2" charset="2"/>
              <a:buChar char="ü"/>
            </a:pPr>
            <a:r>
              <a:rPr lang="it-IT" sz="1600">
                <a:solidFill>
                  <a:schemeClr val="accent2"/>
                </a:solidFill>
              </a:rPr>
              <a:t>Scavalco di via di Tor di Quinto</a:t>
            </a:r>
          </a:p>
        </p:txBody>
      </p:sp>
      <p:sp>
        <p:nvSpPr>
          <p:cNvPr id="17" name="CasellaDiTesto 16">
            <a:extLst>
              <a:ext uri="{FF2B5EF4-FFF2-40B4-BE49-F238E27FC236}">
                <a16:creationId xmlns:a16="http://schemas.microsoft.com/office/drawing/2014/main" id="{67395967-601D-4EE7-995A-C9CEBE950A63}"/>
              </a:ext>
            </a:extLst>
          </p:cNvPr>
          <p:cNvSpPr txBox="1"/>
          <p:nvPr/>
        </p:nvSpPr>
        <p:spPr>
          <a:xfrm>
            <a:off x="4384773" y="2848172"/>
            <a:ext cx="1492378" cy="369332"/>
          </a:xfrm>
          <a:prstGeom prst="rect">
            <a:avLst/>
          </a:prstGeom>
          <a:noFill/>
        </p:spPr>
        <p:txBody>
          <a:bodyPr wrap="square" rtlCol="0">
            <a:spAutoFit/>
          </a:bodyPr>
          <a:lstStyle>
            <a:defPPr>
              <a:defRPr lang="en-US"/>
            </a:defPPr>
            <a:lvl1pPr algn="ctr">
              <a:defRPr b="1">
                <a:solidFill>
                  <a:schemeClr val="bg1"/>
                </a:solidFill>
              </a:defRPr>
            </a:lvl1pPr>
          </a:lstStyle>
          <a:p>
            <a:r>
              <a:rPr lang="it-IT">
                <a:solidFill>
                  <a:schemeClr val="tx2"/>
                </a:solidFill>
              </a:rPr>
              <a:t>Viadotto</a:t>
            </a:r>
            <a:r>
              <a:rPr lang="it-IT">
                <a:solidFill>
                  <a:schemeClr val="tx1"/>
                </a:solidFill>
              </a:rPr>
              <a:t> </a:t>
            </a:r>
            <a:r>
              <a:rPr lang="it-IT">
                <a:solidFill>
                  <a:schemeClr val="tx2"/>
                </a:solidFill>
              </a:rPr>
              <a:t>VI01</a:t>
            </a:r>
          </a:p>
        </p:txBody>
      </p:sp>
      <p:sp>
        <p:nvSpPr>
          <p:cNvPr id="18" name="Freccia destra rientrata 17">
            <a:extLst>
              <a:ext uri="{FF2B5EF4-FFF2-40B4-BE49-F238E27FC236}">
                <a16:creationId xmlns:a16="http://schemas.microsoft.com/office/drawing/2014/main" id="{F45C04AC-7DD4-4764-8815-7D612AFE4C0B}"/>
              </a:ext>
            </a:extLst>
          </p:cNvPr>
          <p:cNvSpPr/>
          <p:nvPr/>
        </p:nvSpPr>
        <p:spPr>
          <a:xfrm>
            <a:off x="10067544" y="5449352"/>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20" name="Titolo 1">
            <a:extLst>
              <a:ext uri="{FF2B5EF4-FFF2-40B4-BE49-F238E27FC236}">
                <a16:creationId xmlns:a16="http://schemas.microsoft.com/office/drawing/2014/main" id="{D070146F-C8D7-4AC3-ADC9-154FCB022738}"/>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1" name="Immagine 20">
            <a:extLst>
              <a:ext uri="{FF2B5EF4-FFF2-40B4-BE49-F238E27FC236}">
                <a16:creationId xmlns:a16="http://schemas.microsoft.com/office/drawing/2014/main" id="{5804A534-5E63-4A36-850E-9D50E3713DBF}"/>
              </a:ext>
            </a:extLst>
          </p:cNvPr>
          <p:cNvPicPr>
            <a:picLocks noChangeAspect="1"/>
          </p:cNvPicPr>
          <p:nvPr/>
        </p:nvPicPr>
        <p:blipFill>
          <a:blip r:embed="rId5"/>
          <a:stretch>
            <a:fillRect/>
          </a:stretch>
        </p:blipFill>
        <p:spPr>
          <a:xfrm>
            <a:off x="5619750" y="263175"/>
            <a:ext cx="6270583" cy="1819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vale 21">
            <a:extLst>
              <a:ext uri="{FF2B5EF4-FFF2-40B4-BE49-F238E27FC236}">
                <a16:creationId xmlns:a16="http://schemas.microsoft.com/office/drawing/2014/main" id="{957D1693-10D6-423E-A992-EA30625A3C53}"/>
              </a:ext>
            </a:extLst>
          </p:cNvPr>
          <p:cNvSpPr/>
          <p:nvPr/>
        </p:nvSpPr>
        <p:spPr>
          <a:xfrm>
            <a:off x="8806915" y="1063420"/>
            <a:ext cx="1828670" cy="8477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6398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P spid="1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5" y="1129770"/>
            <a:ext cx="3704400" cy="20451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412943" y="3865486"/>
            <a:ext cx="3725629" cy="123314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sz="1800">
                <a:cs typeface="Aharoni"/>
              </a:rPr>
              <a:t>Stazione scatolare Tor di Quinto FV01</a:t>
            </a:r>
          </a:p>
          <a:p>
            <a:endParaRPr lang="it-IT" sz="1800">
              <a:ea typeface="+mj-lt"/>
              <a:cs typeface="Aharoni"/>
            </a:endParaRPr>
          </a:p>
          <a:p>
            <a:r>
              <a:rPr lang="it-IT" sz="1800">
                <a:solidFill>
                  <a:schemeClr val="accent2"/>
                </a:solidFill>
                <a:ea typeface="+mj-lt"/>
                <a:cs typeface="+mj-lt"/>
              </a:rPr>
              <a:t>Sviluppo pari a 550 m</a:t>
            </a:r>
            <a:endParaRPr lang="it-IT" sz="1800">
              <a:solidFill>
                <a:schemeClr val="accent2"/>
              </a:solidFill>
              <a:ea typeface="Calibri"/>
            </a:endParaRPr>
          </a:p>
          <a:p>
            <a:pPr marL="285750" indent="-285750">
              <a:buFont typeface="Wingdings" panose="05000000000000000000" pitchFamily="2" charset="2"/>
              <a:buChar char="ü"/>
            </a:pPr>
            <a:endParaRPr lang="it-IT" sz="1800">
              <a:ea typeface="Calibri" panose="020F0502020204030204"/>
            </a:endParaRP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58699" cy="347662"/>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310565" y="6219956"/>
            <a:ext cx="4073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chemeClr val="tx2"/>
                </a:solidFill>
                <a:cs typeface="Calibri"/>
              </a:defRPr>
            </a:lvl1pPr>
          </a:lstStyle>
          <a:p>
            <a:r>
              <a:rPr lang="it-IT"/>
              <a:t>Nuova Stazione Tor di Quinto</a:t>
            </a:r>
          </a:p>
        </p:txBody>
      </p:sp>
      <p:grpSp>
        <p:nvGrpSpPr>
          <p:cNvPr id="2" name="Gruppo 1">
            <a:extLst>
              <a:ext uri="{FF2B5EF4-FFF2-40B4-BE49-F238E27FC236}">
                <a16:creationId xmlns:a16="http://schemas.microsoft.com/office/drawing/2014/main" id="{CC738A26-C09F-4762-A25F-1F3FBA8F3F69}"/>
              </a:ext>
            </a:extLst>
          </p:cNvPr>
          <p:cNvGrpSpPr/>
          <p:nvPr/>
        </p:nvGrpSpPr>
        <p:grpSpPr>
          <a:xfrm>
            <a:off x="4634151" y="2233317"/>
            <a:ext cx="6872772" cy="3865563"/>
            <a:chOff x="4632455" y="1386680"/>
            <a:chExt cx="6872772" cy="3865563"/>
          </a:xfrm>
        </p:grpSpPr>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1885655"/>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901151227">
              <a:extLst>
                <a:ext uri="{FF2B5EF4-FFF2-40B4-BE49-F238E27FC236}">
                  <a16:creationId xmlns:a16="http://schemas.microsoft.com/office/drawing/2014/main" id="{D184E31F-101E-499F-8F26-925809A2844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32455" y="1386680"/>
              <a:ext cx="6872772" cy="3865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asellaDiTesto 11">
              <a:extLst>
                <a:ext uri="{FF2B5EF4-FFF2-40B4-BE49-F238E27FC236}">
                  <a16:creationId xmlns:a16="http://schemas.microsoft.com/office/drawing/2014/main" id="{4219919D-7298-4B97-A24A-3A76D5D0675F}"/>
                </a:ext>
              </a:extLst>
            </p:cNvPr>
            <p:cNvSpPr txBox="1"/>
            <p:nvPr/>
          </p:nvSpPr>
          <p:spPr>
            <a:xfrm>
              <a:off x="7651885" y="1562489"/>
              <a:ext cx="2221457" cy="646331"/>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OPERA SCATOLARE – FV01</a:t>
              </a:r>
            </a:p>
          </p:txBody>
        </p:sp>
        <p:sp>
          <p:nvSpPr>
            <p:cNvPr id="14" name="Freccia destra rientrata 13">
              <a:extLst>
                <a:ext uri="{FF2B5EF4-FFF2-40B4-BE49-F238E27FC236}">
                  <a16:creationId xmlns:a16="http://schemas.microsoft.com/office/drawing/2014/main" id="{F8585156-9505-4DA6-A427-550EBE80E19F}"/>
                </a:ext>
              </a:extLst>
            </p:cNvPr>
            <p:cNvSpPr/>
            <p:nvPr/>
          </p:nvSpPr>
          <p:spPr>
            <a:xfrm>
              <a:off x="10135885" y="4645171"/>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grpSp>
      <p:sp>
        <p:nvSpPr>
          <p:cNvPr id="15" name="Titolo 1">
            <a:extLst>
              <a:ext uri="{FF2B5EF4-FFF2-40B4-BE49-F238E27FC236}">
                <a16:creationId xmlns:a16="http://schemas.microsoft.com/office/drawing/2014/main" id="{DF723A4D-E548-40D8-B8ED-83A2F338BA8F}"/>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5" name="Immagine 4">
            <a:extLst>
              <a:ext uri="{FF2B5EF4-FFF2-40B4-BE49-F238E27FC236}">
                <a16:creationId xmlns:a16="http://schemas.microsoft.com/office/drawing/2014/main" id="{5CD9B0C9-4FEB-4EAA-8364-ABE6C24B9DFE}"/>
              </a:ext>
            </a:extLst>
          </p:cNvPr>
          <p:cNvPicPr>
            <a:picLocks noChangeAspect="1"/>
          </p:cNvPicPr>
          <p:nvPr/>
        </p:nvPicPr>
        <p:blipFill>
          <a:blip r:embed="rId5"/>
          <a:stretch>
            <a:fillRect/>
          </a:stretch>
        </p:blipFill>
        <p:spPr>
          <a:xfrm>
            <a:off x="5534637" y="332597"/>
            <a:ext cx="6400799" cy="2085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e 17">
            <a:extLst>
              <a:ext uri="{FF2B5EF4-FFF2-40B4-BE49-F238E27FC236}">
                <a16:creationId xmlns:a16="http://schemas.microsoft.com/office/drawing/2014/main" id="{7C0BE9D2-BCE4-4A36-9243-290E1D035AB5}"/>
              </a:ext>
            </a:extLst>
          </p:cNvPr>
          <p:cNvSpPr/>
          <p:nvPr/>
        </p:nvSpPr>
        <p:spPr>
          <a:xfrm>
            <a:off x="7082889" y="670794"/>
            <a:ext cx="3301647" cy="8477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0BAA0392-263E-461A-A185-9176C3EFF971}"/>
              </a:ext>
            </a:extLst>
          </p:cNvPr>
          <p:cNvSpPr txBox="1"/>
          <p:nvPr/>
        </p:nvSpPr>
        <p:spPr>
          <a:xfrm rot="19679778">
            <a:off x="5197158" y="3564140"/>
            <a:ext cx="1492378" cy="369332"/>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VI01</a:t>
            </a:r>
          </a:p>
        </p:txBody>
      </p:sp>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1B:VIGNA CLARA –TOR DI QUINTO  FV01   </a:t>
            </a:r>
            <a:endParaRPr lang="it-IT">
              <a:solidFill>
                <a:schemeClr val="accent2"/>
              </a:solidFill>
            </a:endParaRPr>
          </a:p>
        </p:txBody>
      </p:sp>
    </p:spTree>
    <p:extLst>
      <p:ext uri="{BB962C8B-B14F-4D97-AF65-F5344CB8AC3E}">
        <p14:creationId xmlns:p14="http://schemas.microsoft.com/office/powerpoint/2010/main" val="195169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5" y="1129770"/>
            <a:ext cx="3704400" cy="20451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1885655"/>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290913" y="3319462"/>
            <a:ext cx="3830552" cy="285314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cs typeface="Aharoni"/>
              </a:rPr>
              <a:t>Nuova Stazione Tor di Quinto FV01</a:t>
            </a:r>
          </a:p>
          <a:p>
            <a:pPr marL="285750" indent="-285750">
              <a:buFont typeface="Wingdings" panose="05000000000000000000" pitchFamily="2" charset="2"/>
              <a:buChar char="ü"/>
            </a:pPr>
            <a:endParaRPr lang="it-IT">
              <a:solidFill>
                <a:schemeClr val="accent2"/>
              </a:solidFill>
              <a:ea typeface="Calibri"/>
            </a:endParaRPr>
          </a:p>
          <a:p>
            <a:pPr marL="285750" indent="-285750">
              <a:buFont typeface="Wingdings" panose="05000000000000000000" pitchFamily="2" charset="2"/>
              <a:buChar char="ü"/>
            </a:pPr>
            <a:r>
              <a:rPr lang="it-IT">
                <a:solidFill>
                  <a:schemeClr val="accent2"/>
                </a:solidFill>
                <a:cs typeface="Aharoni"/>
              </a:rPr>
              <a:t>186 posti auto allo scoperto</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104 posti auto coperti</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5 posti car sharing</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Punti di ricarica auto elettriche</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Punti «fast </a:t>
            </a:r>
            <a:r>
              <a:rPr lang="it-IT" err="1">
                <a:solidFill>
                  <a:schemeClr val="accent2"/>
                </a:solidFill>
                <a:cs typeface="Aharoni"/>
              </a:rPr>
              <a:t>charge</a:t>
            </a:r>
            <a:r>
              <a:rPr lang="it-IT">
                <a:solidFill>
                  <a:schemeClr val="accent2"/>
                </a:solidFill>
                <a:cs typeface="Aharoni"/>
              </a:rPr>
              <a:t>» auto elettriche</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Fermata BUS</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3 stalli taxi</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1 corsia pick-up drop-off</a:t>
            </a:r>
            <a:endParaRPr lang="it-IT">
              <a:solidFill>
                <a:schemeClr val="accent2"/>
              </a:solidFill>
              <a:ea typeface="Calibri"/>
              <a:cs typeface="Aharoni"/>
            </a:endParaRPr>
          </a:p>
          <a:p>
            <a:pPr marL="285750" indent="-285750">
              <a:buFont typeface="Wingdings" panose="05000000000000000000" pitchFamily="2" charset="2"/>
              <a:buChar char="ü"/>
            </a:pPr>
            <a:r>
              <a:rPr lang="it-IT">
                <a:solidFill>
                  <a:schemeClr val="accent2"/>
                </a:solidFill>
                <a:cs typeface="Aharoni"/>
              </a:rPr>
              <a:t>90 posti </a:t>
            </a:r>
            <a:r>
              <a:rPr lang="it-IT" err="1">
                <a:solidFill>
                  <a:schemeClr val="accent2"/>
                </a:solidFill>
                <a:cs typeface="Aharoni"/>
              </a:rPr>
              <a:t>cicloparking</a:t>
            </a:r>
            <a:endParaRPr lang="it-IT">
              <a:solidFill>
                <a:schemeClr val="accent2"/>
              </a:solidFill>
              <a:cs typeface="Aharoni"/>
            </a:endParaRPr>
          </a:p>
          <a:p>
            <a:pPr marL="285750" indent="-285750">
              <a:buFont typeface="Wingdings" panose="05000000000000000000" pitchFamily="2" charset="2"/>
              <a:buChar char="ü"/>
            </a:pPr>
            <a:r>
              <a:rPr lang="it-IT">
                <a:solidFill>
                  <a:schemeClr val="accent2"/>
                </a:solidFill>
                <a:cs typeface="Aharoni"/>
              </a:rPr>
              <a:t>Servizi </a:t>
            </a:r>
            <a:r>
              <a:rPr lang="it-IT" err="1">
                <a:solidFill>
                  <a:schemeClr val="accent2"/>
                </a:solidFill>
                <a:cs typeface="Aharoni"/>
              </a:rPr>
              <a:t>igenici</a:t>
            </a:r>
            <a:endParaRPr lang="it-IT">
              <a:solidFill>
                <a:schemeClr val="accent2"/>
              </a:solidFill>
              <a:cs typeface="Aharoni"/>
            </a:endParaRPr>
          </a:p>
          <a:p>
            <a:pPr marL="285750" indent="-285750">
              <a:buFont typeface="Wingdings" panose="05000000000000000000" pitchFamily="2" charset="2"/>
              <a:buChar char="ü"/>
            </a:pPr>
            <a:r>
              <a:rPr lang="it-IT">
                <a:solidFill>
                  <a:schemeClr val="accent2"/>
                </a:solidFill>
                <a:cs typeface="Aharoni"/>
              </a:rPr>
              <a:t>Ascensori</a:t>
            </a:r>
            <a:endParaRPr lang="it-IT">
              <a:solidFill>
                <a:schemeClr val="accent2"/>
              </a:solidFill>
              <a:ea typeface="Calibri"/>
              <a:cs typeface="Aharoni"/>
            </a:endParaRPr>
          </a:p>
          <a:p>
            <a:pPr marL="285750" indent="-285750">
              <a:buFont typeface="Wingdings" panose="05000000000000000000" pitchFamily="2" charset="2"/>
              <a:buChar char="ü"/>
            </a:pPr>
            <a:endParaRPr lang="it-IT">
              <a:solidFill>
                <a:schemeClr val="accent2"/>
              </a:solidFill>
            </a:endParaRP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58699" cy="347662"/>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280932" y="5672573"/>
            <a:ext cx="4073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Nuova Stazione Tor di Quinto</a:t>
            </a:r>
            <a:endParaRPr lang="it-IT">
              <a:solidFill>
                <a:schemeClr val="tx2"/>
              </a:solidFill>
              <a:cs typeface="Calibri"/>
            </a:endParaRPr>
          </a:p>
        </p:txBody>
      </p:sp>
      <p:pic>
        <p:nvPicPr>
          <p:cNvPr id="2" name="Immagine 1">
            <a:extLst>
              <a:ext uri="{FF2B5EF4-FFF2-40B4-BE49-F238E27FC236}">
                <a16:creationId xmlns:a16="http://schemas.microsoft.com/office/drawing/2014/main" id="{076BFE93-2483-4CF1-8C86-79E26EB77830}"/>
              </a:ext>
            </a:extLst>
          </p:cNvPr>
          <p:cNvPicPr>
            <a:picLocks noChangeAspect="1"/>
          </p:cNvPicPr>
          <p:nvPr/>
        </p:nvPicPr>
        <p:blipFill>
          <a:blip r:embed="rId4"/>
          <a:stretch>
            <a:fillRect/>
          </a:stretch>
        </p:blipFill>
        <p:spPr>
          <a:xfrm>
            <a:off x="4364885" y="1268163"/>
            <a:ext cx="7217515" cy="4075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olo 1">
            <a:extLst>
              <a:ext uri="{FF2B5EF4-FFF2-40B4-BE49-F238E27FC236}">
                <a16:creationId xmlns:a16="http://schemas.microsoft.com/office/drawing/2014/main" id="{902AC834-6EE5-408D-8A36-7D7390BAB17A}"/>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5" name="Segnaposto contenuto 3">
            <a:extLst>
              <a:ext uri="{FF2B5EF4-FFF2-40B4-BE49-F238E27FC236}">
                <a16:creationId xmlns:a16="http://schemas.microsoft.com/office/drawing/2014/main" id="{5D965D84-6597-3AAB-0BF8-035F4C069E01}"/>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LA NUOVA STAZIONE DI TOR DI QUINTO     </a:t>
            </a:r>
            <a:endParaRPr lang="it-IT">
              <a:solidFill>
                <a:schemeClr val="accent2"/>
              </a:solidFill>
            </a:endParaRPr>
          </a:p>
        </p:txBody>
      </p:sp>
    </p:spTree>
    <p:extLst>
      <p:ext uri="{BB962C8B-B14F-4D97-AF65-F5344CB8AC3E}">
        <p14:creationId xmlns:p14="http://schemas.microsoft.com/office/powerpoint/2010/main" val="76285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B1CE591-3840-161F-EC8A-31F420BCDF37}"/>
              </a:ext>
            </a:extLst>
          </p:cNvPr>
          <p:cNvSpPr>
            <a:spLocks noGrp="1"/>
          </p:cNvSpPr>
          <p:nvPr>
            <p:ph type="title"/>
          </p:nvPr>
        </p:nvSpPr>
        <p:spPr/>
        <p:txBody>
          <a:bodyPr/>
          <a:lstStyle/>
          <a:p>
            <a:r>
              <a:rPr lang="it-IT"/>
              <a:t>Il progetto di chiusura dell’anello ferroviario di Roma</a:t>
            </a:r>
          </a:p>
        </p:txBody>
      </p:sp>
      <p:sp>
        <p:nvSpPr>
          <p:cNvPr id="11" name="Segnaposto contenuto 10">
            <a:extLst>
              <a:ext uri="{FF2B5EF4-FFF2-40B4-BE49-F238E27FC236}">
                <a16:creationId xmlns:a16="http://schemas.microsoft.com/office/drawing/2014/main" id="{C34FC930-83DB-6A9E-A940-BF2D90FCF9CB}"/>
              </a:ext>
            </a:extLst>
          </p:cNvPr>
          <p:cNvSpPr>
            <a:spLocks noGrp="1"/>
          </p:cNvSpPr>
          <p:nvPr>
            <p:ph idx="13"/>
          </p:nvPr>
        </p:nvSpPr>
        <p:spPr/>
        <p:txBody>
          <a:bodyPr/>
          <a:lstStyle/>
          <a:p>
            <a:r>
              <a:rPr lang="it-IT"/>
              <a:t>Global Project</a:t>
            </a:r>
          </a:p>
        </p:txBody>
      </p:sp>
      <p:sp>
        <p:nvSpPr>
          <p:cNvPr id="14" name="Segnaposto contenuto 2">
            <a:extLst>
              <a:ext uri="{FF2B5EF4-FFF2-40B4-BE49-F238E27FC236}">
                <a16:creationId xmlns:a16="http://schemas.microsoft.com/office/drawing/2014/main" id="{DB57399B-55C9-26C8-7CD1-CEF7A705FCEA}"/>
              </a:ext>
            </a:extLst>
          </p:cNvPr>
          <p:cNvSpPr txBox="1">
            <a:spLocks/>
          </p:cNvSpPr>
          <p:nvPr/>
        </p:nvSpPr>
        <p:spPr>
          <a:xfrm>
            <a:off x="6400800" y="1738720"/>
            <a:ext cx="5257800" cy="46144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Il progetto si articola in n. 4 lotti:</a:t>
            </a:r>
          </a:p>
          <a:p>
            <a:pPr marL="342900" indent="-342900">
              <a:buFont typeface="Wingdings" panose="05000000000000000000" pitchFamily="2" charset="2"/>
              <a:buChar char="§"/>
            </a:pPr>
            <a:r>
              <a:rPr lang="it-IT"/>
              <a:t>Lotto 1 A: raddoppio della tratta Valle Aurelia-Vigna Clara</a:t>
            </a:r>
          </a:p>
          <a:p>
            <a:pPr marL="342900" indent="-342900">
              <a:buFont typeface="Wingdings" panose="05000000000000000000" pitchFamily="2" charset="2"/>
              <a:buChar char="§"/>
            </a:pPr>
            <a:r>
              <a:rPr lang="it-IT" b="1" u="sng">
                <a:effectLst>
                  <a:outerShdw blurRad="38100" dist="38100" dir="2700000" algn="tl">
                    <a:srgbClr val="000000">
                      <a:alpha val="43137"/>
                    </a:srgbClr>
                  </a:outerShdw>
                </a:effectLst>
              </a:rPr>
              <a:t>Lotto 1 B</a:t>
            </a:r>
            <a:r>
              <a:rPr lang="it-IT" b="1">
                <a:effectLst>
                  <a:outerShdw blurRad="38100" dist="38100" dir="2700000" algn="tl">
                    <a:srgbClr val="000000">
                      <a:alpha val="43137"/>
                    </a:srgbClr>
                  </a:outerShdw>
                </a:effectLst>
              </a:rPr>
              <a:t>: nuovo collegamento a doppio binario Vigna Clara-Tor di Quinto di lunghezza pari a 1900 m e nuova stazione a Tor di Quinto</a:t>
            </a:r>
          </a:p>
          <a:p>
            <a:pPr marL="342900" indent="-342900">
              <a:buFont typeface="Wingdings" panose="05000000000000000000" pitchFamily="2" charset="2"/>
              <a:buChar char="§"/>
            </a:pPr>
            <a:r>
              <a:rPr lang="it-IT" b="1" u="sng">
                <a:effectLst>
                  <a:outerShdw blurRad="38100" dist="38100" dir="2700000" algn="tl">
                    <a:srgbClr val="000000">
                      <a:alpha val="43137"/>
                    </a:srgbClr>
                  </a:outerShdw>
                </a:effectLst>
              </a:rPr>
              <a:t>Lotto 2</a:t>
            </a:r>
            <a:r>
              <a:rPr lang="it-IT" b="1">
                <a:effectLst>
                  <a:outerShdw blurRad="38100" dist="38100" dir="2700000" algn="tl">
                    <a:srgbClr val="000000">
                      <a:alpha val="43137"/>
                    </a:srgbClr>
                  </a:outerShdw>
                </a:effectLst>
              </a:rPr>
              <a:t>: nuovo collegamento a doppio binario Tor di Quinto- Val d’Ala di lunghezza pari a 2600 m e modifiche al PRG di Tiburtina</a:t>
            </a:r>
          </a:p>
          <a:p>
            <a:pPr marL="342900" indent="-342900">
              <a:buFont typeface="Wingdings" panose="05000000000000000000" pitchFamily="2" charset="2"/>
              <a:buChar char="§"/>
            </a:pPr>
            <a:r>
              <a:rPr lang="it-IT"/>
              <a:t>Lotto 3:  nuovo collegamento Bivio Pineto – Stazione Aurelia – e Bivio Tor di Quinto – Smistamento</a:t>
            </a:r>
          </a:p>
          <a:p>
            <a:endParaRPr lang="it-IT"/>
          </a:p>
          <a:p>
            <a:endParaRPr lang="it-IT"/>
          </a:p>
        </p:txBody>
      </p:sp>
      <p:grpSp>
        <p:nvGrpSpPr>
          <p:cNvPr id="47" name="Gruppo 46">
            <a:extLst>
              <a:ext uri="{FF2B5EF4-FFF2-40B4-BE49-F238E27FC236}">
                <a16:creationId xmlns:a16="http://schemas.microsoft.com/office/drawing/2014/main" id="{25162766-D52C-D66F-203F-34BAC36C2907}"/>
              </a:ext>
            </a:extLst>
          </p:cNvPr>
          <p:cNvGrpSpPr/>
          <p:nvPr/>
        </p:nvGrpSpPr>
        <p:grpSpPr>
          <a:xfrm>
            <a:off x="8953185" y="4819080"/>
            <a:ext cx="10080" cy="29160"/>
            <a:chOff x="8953185" y="4819080"/>
            <a:chExt cx="10080" cy="291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2" name="Input penna 41">
                  <a:extLst>
                    <a:ext uri="{FF2B5EF4-FFF2-40B4-BE49-F238E27FC236}">
                      <a16:creationId xmlns:a16="http://schemas.microsoft.com/office/drawing/2014/main" id="{1327C5DC-F0A1-8786-4DD1-50A615ACE937}"/>
                    </a:ext>
                  </a:extLst>
                </p14:cNvPr>
                <p14:cNvContentPartPr/>
                <p14:nvPr/>
              </p14:nvContentPartPr>
              <p14:xfrm>
                <a:off x="8962905" y="4847880"/>
                <a:ext cx="360" cy="360"/>
              </p14:xfrm>
            </p:contentPart>
          </mc:Choice>
          <mc:Fallback xmlns="">
            <p:pic>
              <p:nvPicPr>
                <p:cNvPr id="42" name="Input penna 41">
                  <a:extLst>
                    <a:ext uri="{FF2B5EF4-FFF2-40B4-BE49-F238E27FC236}">
                      <a16:creationId xmlns:a16="http://schemas.microsoft.com/office/drawing/2014/main" id="{1327C5DC-F0A1-8786-4DD1-50A615ACE937}"/>
                    </a:ext>
                  </a:extLst>
                </p:cNvPr>
                <p:cNvPicPr/>
                <p:nvPr/>
              </p:nvPicPr>
              <p:blipFill>
                <a:blip r:embed="rId3"/>
                <a:stretch>
                  <a:fillRect/>
                </a:stretch>
              </p:blipFill>
              <p:spPr>
                <a:xfrm>
                  <a:off x="8899905" y="446988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3" name="Input penna 42">
                  <a:extLst>
                    <a:ext uri="{FF2B5EF4-FFF2-40B4-BE49-F238E27FC236}">
                      <a16:creationId xmlns:a16="http://schemas.microsoft.com/office/drawing/2014/main" id="{4DA4C960-4168-4651-0ECF-44FA627E7815}"/>
                    </a:ext>
                  </a:extLst>
                </p14:cNvPr>
                <p14:cNvContentPartPr/>
                <p14:nvPr/>
              </p14:nvContentPartPr>
              <p14:xfrm>
                <a:off x="8953185" y="4819080"/>
                <a:ext cx="360" cy="360"/>
              </p14:xfrm>
            </p:contentPart>
          </mc:Choice>
          <mc:Fallback xmlns="">
            <p:pic>
              <p:nvPicPr>
                <p:cNvPr id="43" name="Input penna 42">
                  <a:extLst>
                    <a:ext uri="{FF2B5EF4-FFF2-40B4-BE49-F238E27FC236}">
                      <a16:creationId xmlns:a16="http://schemas.microsoft.com/office/drawing/2014/main" id="{4DA4C960-4168-4651-0ECF-44FA627E7815}"/>
                    </a:ext>
                  </a:extLst>
                </p:cNvPr>
                <p:cNvPicPr/>
                <p:nvPr/>
              </p:nvPicPr>
              <p:blipFill>
                <a:blip r:embed="rId5"/>
                <a:stretch>
                  <a:fillRect/>
                </a:stretch>
              </p:blipFill>
              <p:spPr>
                <a:xfrm>
                  <a:off x="8890185" y="4441080"/>
                  <a:ext cx="126000" cy="75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8" name="Input penna 47">
                <a:extLst>
                  <a:ext uri="{FF2B5EF4-FFF2-40B4-BE49-F238E27FC236}">
                    <a16:creationId xmlns:a16="http://schemas.microsoft.com/office/drawing/2014/main" id="{4AF3B412-B455-FA9C-39B9-6052DB97B1D3}"/>
                  </a:ext>
                </a:extLst>
              </p14:cNvPr>
              <p14:cNvContentPartPr/>
              <p14:nvPr/>
            </p14:nvContentPartPr>
            <p14:xfrm>
              <a:off x="8905665" y="2656920"/>
              <a:ext cx="360" cy="360"/>
            </p14:xfrm>
          </p:contentPart>
        </mc:Choice>
        <mc:Fallback xmlns="">
          <p:pic>
            <p:nvPicPr>
              <p:cNvPr id="48" name="Input penna 47">
                <a:extLst>
                  <a:ext uri="{FF2B5EF4-FFF2-40B4-BE49-F238E27FC236}">
                    <a16:creationId xmlns:a16="http://schemas.microsoft.com/office/drawing/2014/main" id="{4AF3B412-B455-FA9C-39B9-6052DB97B1D3}"/>
                  </a:ext>
                </a:extLst>
              </p:cNvPr>
              <p:cNvPicPr/>
              <p:nvPr/>
            </p:nvPicPr>
            <p:blipFill>
              <a:blip r:embed="rId7"/>
              <a:stretch>
                <a:fillRect/>
              </a:stretch>
            </p:blipFill>
            <p:spPr>
              <a:xfrm>
                <a:off x="8842665" y="227892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49" name="Input penna 48">
                <a:extLst>
                  <a:ext uri="{FF2B5EF4-FFF2-40B4-BE49-F238E27FC236}">
                    <a16:creationId xmlns:a16="http://schemas.microsoft.com/office/drawing/2014/main" id="{22FA6A4A-E0A8-14C3-1A9A-86BEC2D22DE7}"/>
                  </a:ext>
                </a:extLst>
              </p14:cNvPr>
              <p14:cNvContentPartPr/>
              <p14:nvPr/>
            </p14:nvContentPartPr>
            <p14:xfrm>
              <a:off x="8838705" y="2619120"/>
              <a:ext cx="360" cy="360"/>
            </p14:xfrm>
          </p:contentPart>
        </mc:Choice>
        <mc:Fallback xmlns="">
          <p:pic>
            <p:nvPicPr>
              <p:cNvPr id="49" name="Input penna 48">
                <a:extLst>
                  <a:ext uri="{FF2B5EF4-FFF2-40B4-BE49-F238E27FC236}">
                    <a16:creationId xmlns:a16="http://schemas.microsoft.com/office/drawing/2014/main" id="{22FA6A4A-E0A8-14C3-1A9A-86BEC2D22DE7}"/>
                  </a:ext>
                </a:extLst>
              </p:cNvPr>
              <p:cNvPicPr/>
              <p:nvPr/>
            </p:nvPicPr>
            <p:blipFill>
              <a:blip r:embed="rId9"/>
              <a:stretch>
                <a:fillRect/>
              </a:stretch>
            </p:blipFill>
            <p:spPr>
              <a:xfrm>
                <a:off x="8775705" y="224112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0" name="Input penna 49">
                <a:extLst>
                  <a:ext uri="{FF2B5EF4-FFF2-40B4-BE49-F238E27FC236}">
                    <a16:creationId xmlns:a16="http://schemas.microsoft.com/office/drawing/2014/main" id="{285A7E5B-F617-AF9B-7F1A-A260D1477B3E}"/>
                  </a:ext>
                </a:extLst>
              </p14:cNvPr>
              <p14:cNvContentPartPr/>
              <p14:nvPr/>
            </p14:nvContentPartPr>
            <p14:xfrm>
              <a:off x="8505345" y="2590680"/>
              <a:ext cx="360" cy="360"/>
            </p14:xfrm>
          </p:contentPart>
        </mc:Choice>
        <mc:Fallback xmlns="">
          <p:pic>
            <p:nvPicPr>
              <p:cNvPr id="50" name="Input penna 49">
                <a:extLst>
                  <a:ext uri="{FF2B5EF4-FFF2-40B4-BE49-F238E27FC236}">
                    <a16:creationId xmlns:a16="http://schemas.microsoft.com/office/drawing/2014/main" id="{285A7E5B-F617-AF9B-7F1A-A260D1477B3E}"/>
                  </a:ext>
                </a:extLst>
              </p:cNvPr>
              <p:cNvPicPr/>
              <p:nvPr/>
            </p:nvPicPr>
            <p:blipFill>
              <a:blip r:embed="rId11"/>
              <a:stretch>
                <a:fillRect/>
              </a:stretch>
            </p:blipFill>
            <p:spPr>
              <a:xfrm>
                <a:off x="8442345" y="221268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1" name="Input penna 50">
                <a:extLst>
                  <a:ext uri="{FF2B5EF4-FFF2-40B4-BE49-F238E27FC236}">
                    <a16:creationId xmlns:a16="http://schemas.microsoft.com/office/drawing/2014/main" id="{740B87DB-3CC9-BFB3-5B6C-DE9D205AC5B4}"/>
                  </a:ext>
                </a:extLst>
              </p14:cNvPr>
              <p14:cNvContentPartPr/>
              <p14:nvPr/>
            </p14:nvContentPartPr>
            <p14:xfrm>
              <a:off x="8505345" y="2590680"/>
              <a:ext cx="360" cy="360"/>
            </p14:xfrm>
          </p:contentPart>
        </mc:Choice>
        <mc:Fallback xmlns="">
          <p:pic>
            <p:nvPicPr>
              <p:cNvPr id="51" name="Input penna 50">
                <a:extLst>
                  <a:ext uri="{FF2B5EF4-FFF2-40B4-BE49-F238E27FC236}">
                    <a16:creationId xmlns:a16="http://schemas.microsoft.com/office/drawing/2014/main" id="{740B87DB-3CC9-BFB3-5B6C-DE9D205AC5B4}"/>
                  </a:ext>
                </a:extLst>
              </p:cNvPr>
              <p:cNvPicPr/>
              <p:nvPr/>
            </p:nvPicPr>
            <p:blipFill>
              <a:blip r:embed="rId11"/>
              <a:stretch>
                <a:fillRect/>
              </a:stretch>
            </p:blipFill>
            <p:spPr>
              <a:xfrm>
                <a:off x="8442345" y="221268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52" name="Input penna 51">
                <a:extLst>
                  <a:ext uri="{FF2B5EF4-FFF2-40B4-BE49-F238E27FC236}">
                    <a16:creationId xmlns:a16="http://schemas.microsoft.com/office/drawing/2014/main" id="{BE605980-F5E6-2532-47BE-F1914E66B032}"/>
                  </a:ext>
                </a:extLst>
              </p14:cNvPr>
              <p14:cNvContentPartPr/>
              <p14:nvPr/>
            </p14:nvContentPartPr>
            <p14:xfrm>
              <a:off x="7448025" y="2580600"/>
              <a:ext cx="360" cy="360"/>
            </p14:xfrm>
          </p:contentPart>
        </mc:Choice>
        <mc:Fallback xmlns="">
          <p:pic>
            <p:nvPicPr>
              <p:cNvPr id="52" name="Input penna 51">
                <a:extLst>
                  <a:ext uri="{FF2B5EF4-FFF2-40B4-BE49-F238E27FC236}">
                    <a16:creationId xmlns:a16="http://schemas.microsoft.com/office/drawing/2014/main" id="{BE605980-F5E6-2532-47BE-F1914E66B032}"/>
                  </a:ext>
                </a:extLst>
              </p:cNvPr>
              <p:cNvPicPr/>
              <p:nvPr/>
            </p:nvPicPr>
            <p:blipFill>
              <a:blip r:embed="rId14"/>
              <a:stretch>
                <a:fillRect/>
              </a:stretch>
            </p:blipFill>
            <p:spPr>
              <a:xfrm>
                <a:off x="7385025" y="220260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 name="Input penna 2">
                <a:extLst>
                  <a:ext uri="{FF2B5EF4-FFF2-40B4-BE49-F238E27FC236}">
                    <a16:creationId xmlns:a16="http://schemas.microsoft.com/office/drawing/2014/main" id="{07DF4FD4-F3C4-EB9C-3C0E-76DAE807CCFA}"/>
                  </a:ext>
                </a:extLst>
              </p14:cNvPr>
              <p14:cNvContentPartPr/>
              <p14:nvPr/>
            </p14:nvContentPartPr>
            <p14:xfrm>
              <a:off x="7740318" y="2923652"/>
              <a:ext cx="360" cy="360"/>
            </p14:xfrm>
          </p:contentPart>
        </mc:Choice>
        <mc:Fallback xmlns="">
          <p:pic>
            <p:nvPicPr>
              <p:cNvPr id="3" name="Input penna 2">
                <a:extLst>
                  <a:ext uri="{FF2B5EF4-FFF2-40B4-BE49-F238E27FC236}">
                    <a16:creationId xmlns:a16="http://schemas.microsoft.com/office/drawing/2014/main" id="{07DF4FD4-F3C4-EB9C-3C0E-76DAE807CCFA}"/>
                  </a:ext>
                </a:extLst>
              </p:cNvPr>
              <p:cNvPicPr/>
              <p:nvPr/>
            </p:nvPicPr>
            <p:blipFill>
              <a:blip r:embed="rId16"/>
              <a:stretch>
                <a:fillRect/>
              </a:stretch>
            </p:blipFill>
            <p:spPr>
              <a:xfrm>
                <a:off x="7677318" y="254565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9" name="Input penna 18">
                <a:extLst>
                  <a:ext uri="{FF2B5EF4-FFF2-40B4-BE49-F238E27FC236}">
                    <a16:creationId xmlns:a16="http://schemas.microsoft.com/office/drawing/2014/main" id="{8FB348BA-12F5-AD87-E93C-84AA330C8491}"/>
                  </a:ext>
                </a:extLst>
              </p14:cNvPr>
              <p14:cNvContentPartPr/>
              <p14:nvPr/>
            </p14:nvContentPartPr>
            <p14:xfrm>
              <a:off x="-1871322" y="1063172"/>
              <a:ext cx="360" cy="360"/>
            </p14:xfrm>
          </p:contentPart>
        </mc:Choice>
        <mc:Fallback xmlns="">
          <p:pic>
            <p:nvPicPr>
              <p:cNvPr id="19" name="Input penna 18">
                <a:extLst>
                  <a:ext uri="{FF2B5EF4-FFF2-40B4-BE49-F238E27FC236}">
                    <a16:creationId xmlns:a16="http://schemas.microsoft.com/office/drawing/2014/main" id="{8FB348BA-12F5-AD87-E93C-84AA330C8491}"/>
                  </a:ext>
                </a:extLst>
              </p:cNvPr>
              <p:cNvPicPr/>
              <p:nvPr/>
            </p:nvPicPr>
            <p:blipFill>
              <a:blip r:embed="rId18"/>
              <a:stretch>
                <a:fillRect/>
              </a:stretch>
            </p:blipFill>
            <p:spPr>
              <a:xfrm>
                <a:off x="-1934322" y="685172"/>
                <a:ext cx="126000" cy="756000"/>
              </a:xfrm>
              <a:prstGeom prst="rect">
                <a:avLst/>
              </a:prstGeom>
            </p:spPr>
          </p:pic>
        </mc:Fallback>
      </mc:AlternateContent>
      <p:pic>
        <p:nvPicPr>
          <p:cNvPr id="2" name="Immagine 1" descr="Immagine che contiene mappa&#10;&#10;Descrizione generata automaticamente">
            <a:extLst>
              <a:ext uri="{FF2B5EF4-FFF2-40B4-BE49-F238E27FC236}">
                <a16:creationId xmlns:a16="http://schemas.microsoft.com/office/drawing/2014/main" id="{213B90F7-8EBC-C1F0-6D5C-1FCF7A7A3923}"/>
              </a:ext>
            </a:extLst>
          </p:cNvPr>
          <p:cNvPicPr>
            <a:picLocks noChangeAspect="1"/>
          </p:cNvPicPr>
          <p:nvPr/>
        </p:nvPicPr>
        <p:blipFill rotWithShape="1">
          <a:blip r:embed="rId19">
            <a:extLst>
              <a:ext uri="{28A0092B-C50C-407E-A947-70E740481C1C}">
                <a14:useLocalDpi xmlns:a14="http://schemas.microsoft.com/office/drawing/2010/main" val="0"/>
              </a:ext>
            </a:extLst>
          </a:blip>
          <a:srcRect l="1714" t="22610" r="22227" b="15612"/>
          <a:stretch/>
        </p:blipFill>
        <p:spPr>
          <a:xfrm>
            <a:off x="349795" y="1429326"/>
            <a:ext cx="5379843" cy="4369816"/>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Figura a mano libera: forma 4">
            <a:extLst>
              <a:ext uri="{FF2B5EF4-FFF2-40B4-BE49-F238E27FC236}">
                <a16:creationId xmlns:a16="http://schemas.microsoft.com/office/drawing/2014/main" id="{80AD41F0-BD6D-6DF5-79DB-BB4280671210}"/>
              </a:ext>
            </a:extLst>
          </p:cNvPr>
          <p:cNvSpPr/>
          <p:nvPr/>
        </p:nvSpPr>
        <p:spPr>
          <a:xfrm>
            <a:off x="2041293" y="2086717"/>
            <a:ext cx="1170491" cy="1851368"/>
          </a:xfrm>
          <a:custGeom>
            <a:avLst/>
            <a:gdLst>
              <a:gd name="connsiteX0" fmla="*/ 266735 w 354365"/>
              <a:gd name="connsiteY0" fmla="*/ 1219560 h 1219560"/>
              <a:gd name="connsiteX1" fmla="*/ 194345 w 354365"/>
              <a:gd name="connsiteY1" fmla="*/ 1133835 h 1219560"/>
              <a:gd name="connsiteX2" fmla="*/ 106715 w 354365"/>
              <a:gd name="connsiteY2" fmla="*/ 1086210 h 1219560"/>
              <a:gd name="connsiteX3" fmla="*/ 40040 w 354365"/>
              <a:gd name="connsiteY3" fmla="*/ 922380 h 1219560"/>
              <a:gd name="connsiteX4" fmla="*/ 17180 w 354365"/>
              <a:gd name="connsiteY4" fmla="*/ 611865 h 1219560"/>
              <a:gd name="connsiteX5" fmla="*/ 35 w 354365"/>
              <a:gd name="connsiteY5" fmla="*/ 362310 h 1219560"/>
              <a:gd name="connsiteX6" fmla="*/ 15275 w 354365"/>
              <a:gd name="connsiteY6" fmla="*/ 297540 h 1219560"/>
              <a:gd name="connsiteX7" fmla="*/ 83855 w 354365"/>
              <a:gd name="connsiteY7" fmla="*/ 164190 h 1219560"/>
              <a:gd name="connsiteX8" fmla="*/ 247685 w 354365"/>
              <a:gd name="connsiteY8" fmla="*/ 15600 h 1219560"/>
              <a:gd name="connsiteX9" fmla="*/ 354365 w 354365"/>
              <a:gd name="connsiteY9" fmla="*/ 11790 h 1219560"/>
              <a:gd name="connsiteX0" fmla="*/ 266735 w 1495460"/>
              <a:gd name="connsiteY0" fmla="*/ 1874678 h 1874678"/>
              <a:gd name="connsiteX1" fmla="*/ 194345 w 1495460"/>
              <a:gd name="connsiteY1" fmla="*/ 1788953 h 1874678"/>
              <a:gd name="connsiteX2" fmla="*/ 106715 w 1495460"/>
              <a:gd name="connsiteY2" fmla="*/ 1741328 h 1874678"/>
              <a:gd name="connsiteX3" fmla="*/ 40040 w 1495460"/>
              <a:gd name="connsiteY3" fmla="*/ 1577498 h 1874678"/>
              <a:gd name="connsiteX4" fmla="*/ 17180 w 1495460"/>
              <a:gd name="connsiteY4" fmla="*/ 1266983 h 1874678"/>
              <a:gd name="connsiteX5" fmla="*/ 35 w 1495460"/>
              <a:gd name="connsiteY5" fmla="*/ 1017428 h 1874678"/>
              <a:gd name="connsiteX6" fmla="*/ 15275 w 1495460"/>
              <a:gd name="connsiteY6" fmla="*/ 952658 h 1874678"/>
              <a:gd name="connsiteX7" fmla="*/ 83855 w 1495460"/>
              <a:gd name="connsiteY7" fmla="*/ 819308 h 1874678"/>
              <a:gd name="connsiteX8" fmla="*/ 247685 w 1495460"/>
              <a:gd name="connsiteY8" fmla="*/ 670718 h 1874678"/>
              <a:gd name="connsiteX9" fmla="*/ 1495460 w 1495460"/>
              <a:gd name="connsiteY9" fmla="*/ 158 h 1874678"/>
              <a:gd name="connsiteX0" fmla="*/ 266735 w 1495460"/>
              <a:gd name="connsiteY0" fmla="*/ 1874520 h 1874520"/>
              <a:gd name="connsiteX1" fmla="*/ 194345 w 1495460"/>
              <a:gd name="connsiteY1" fmla="*/ 1788795 h 1874520"/>
              <a:gd name="connsiteX2" fmla="*/ 106715 w 1495460"/>
              <a:gd name="connsiteY2" fmla="*/ 1741170 h 1874520"/>
              <a:gd name="connsiteX3" fmla="*/ 40040 w 1495460"/>
              <a:gd name="connsiteY3" fmla="*/ 1577340 h 1874520"/>
              <a:gd name="connsiteX4" fmla="*/ 17180 w 1495460"/>
              <a:gd name="connsiteY4" fmla="*/ 1266825 h 1874520"/>
              <a:gd name="connsiteX5" fmla="*/ 35 w 1495460"/>
              <a:gd name="connsiteY5" fmla="*/ 1017270 h 1874520"/>
              <a:gd name="connsiteX6" fmla="*/ 15275 w 1495460"/>
              <a:gd name="connsiteY6" fmla="*/ 952500 h 1874520"/>
              <a:gd name="connsiteX7" fmla="*/ 83855 w 1495460"/>
              <a:gd name="connsiteY7" fmla="*/ 819150 h 1874520"/>
              <a:gd name="connsiteX8" fmla="*/ 247685 w 1495460"/>
              <a:gd name="connsiteY8" fmla="*/ 670560 h 1874520"/>
              <a:gd name="connsiteX9" fmla="*/ 415324 w 1495460"/>
              <a:gd name="connsiteY9" fmla="*/ 533400 h 1874520"/>
              <a:gd name="connsiteX10" fmla="*/ 1495460 w 1495460"/>
              <a:gd name="connsiteY10" fmla="*/ 0 h 1874520"/>
              <a:gd name="connsiteX0" fmla="*/ 266735 w 1495460"/>
              <a:gd name="connsiteY0" fmla="*/ 1874520 h 1874520"/>
              <a:gd name="connsiteX1" fmla="*/ 194345 w 1495460"/>
              <a:gd name="connsiteY1" fmla="*/ 1788795 h 1874520"/>
              <a:gd name="connsiteX2" fmla="*/ 106715 w 1495460"/>
              <a:gd name="connsiteY2" fmla="*/ 1741170 h 1874520"/>
              <a:gd name="connsiteX3" fmla="*/ 40040 w 1495460"/>
              <a:gd name="connsiteY3" fmla="*/ 1577340 h 1874520"/>
              <a:gd name="connsiteX4" fmla="*/ 17180 w 1495460"/>
              <a:gd name="connsiteY4" fmla="*/ 1266825 h 1874520"/>
              <a:gd name="connsiteX5" fmla="*/ 35 w 1495460"/>
              <a:gd name="connsiteY5" fmla="*/ 1017270 h 1874520"/>
              <a:gd name="connsiteX6" fmla="*/ 15275 w 1495460"/>
              <a:gd name="connsiteY6" fmla="*/ 952500 h 1874520"/>
              <a:gd name="connsiteX7" fmla="*/ 83855 w 1495460"/>
              <a:gd name="connsiteY7" fmla="*/ 819150 h 1874520"/>
              <a:gd name="connsiteX8" fmla="*/ 247685 w 1495460"/>
              <a:gd name="connsiteY8" fmla="*/ 670560 h 1874520"/>
              <a:gd name="connsiteX9" fmla="*/ 415324 w 1495460"/>
              <a:gd name="connsiteY9" fmla="*/ 533400 h 1874520"/>
              <a:gd name="connsiteX10" fmla="*/ 626779 w 1495460"/>
              <a:gd name="connsiteY10" fmla="*/ 392430 h 1874520"/>
              <a:gd name="connsiteX11" fmla="*/ 1495460 w 1495460"/>
              <a:gd name="connsiteY11" fmla="*/ 0 h 1874520"/>
              <a:gd name="connsiteX0" fmla="*/ 266735 w 1495460"/>
              <a:gd name="connsiteY0" fmla="*/ 1874520 h 1874520"/>
              <a:gd name="connsiteX1" fmla="*/ 194345 w 1495460"/>
              <a:gd name="connsiteY1" fmla="*/ 1788795 h 1874520"/>
              <a:gd name="connsiteX2" fmla="*/ 106715 w 1495460"/>
              <a:gd name="connsiteY2" fmla="*/ 1741170 h 1874520"/>
              <a:gd name="connsiteX3" fmla="*/ 40040 w 1495460"/>
              <a:gd name="connsiteY3" fmla="*/ 1577340 h 1874520"/>
              <a:gd name="connsiteX4" fmla="*/ 17180 w 1495460"/>
              <a:gd name="connsiteY4" fmla="*/ 1266825 h 1874520"/>
              <a:gd name="connsiteX5" fmla="*/ 35 w 1495460"/>
              <a:gd name="connsiteY5" fmla="*/ 1017270 h 1874520"/>
              <a:gd name="connsiteX6" fmla="*/ 15275 w 1495460"/>
              <a:gd name="connsiteY6" fmla="*/ 952500 h 1874520"/>
              <a:gd name="connsiteX7" fmla="*/ 83855 w 1495460"/>
              <a:gd name="connsiteY7" fmla="*/ 819150 h 1874520"/>
              <a:gd name="connsiteX8" fmla="*/ 247685 w 1495460"/>
              <a:gd name="connsiteY8" fmla="*/ 670560 h 1874520"/>
              <a:gd name="connsiteX9" fmla="*/ 415324 w 1495460"/>
              <a:gd name="connsiteY9" fmla="*/ 533400 h 1874520"/>
              <a:gd name="connsiteX10" fmla="*/ 626779 w 1495460"/>
              <a:gd name="connsiteY10" fmla="*/ 392430 h 1874520"/>
              <a:gd name="connsiteX11" fmla="*/ 861094 w 1495460"/>
              <a:gd name="connsiteY11" fmla="*/ 257175 h 1874520"/>
              <a:gd name="connsiteX12" fmla="*/ 1495460 w 1495460"/>
              <a:gd name="connsiteY12" fmla="*/ 0 h 1874520"/>
              <a:gd name="connsiteX0" fmla="*/ 266735 w 1495460"/>
              <a:gd name="connsiteY0" fmla="*/ 1874520 h 1874520"/>
              <a:gd name="connsiteX1" fmla="*/ 194345 w 1495460"/>
              <a:gd name="connsiteY1" fmla="*/ 1788795 h 1874520"/>
              <a:gd name="connsiteX2" fmla="*/ 106715 w 1495460"/>
              <a:gd name="connsiteY2" fmla="*/ 1741170 h 1874520"/>
              <a:gd name="connsiteX3" fmla="*/ 40040 w 1495460"/>
              <a:gd name="connsiteY3" fmla="*/ 1577340 h 1874520"/>
              <a:gd name="connsiteX4" fmla="*/ 17180 w 1495460"/>
              <a:gd name="connsiteY4" fmla="*/ 1266825 h 1874520"/>
              <a:gd name="connsiteX5" fmla="*/ 35 w 1495460"/>
              <a:gd name="connsiteY5" fmla="*/ 1017270 h 1874520"/>
              <a:gd name="connsiteX6" fmla="*/ 15275 w 1495460"/>
              <a:gd name="connsiteY6" fmla="*/ 952500 h 1874520"/>
              <a:gd name="connsiteX7" fmla="*/ 83855 w 1495460"/>
              <a:gd name="connsiteY7" fmla="*/ 819150 h 1874520"/>
              <a:gd name="connsiteX8" fmla="*/ 247685 w 1495460"/>
              <a:gd name="connsiteY8" fmla="*/ 670560 h 1874520"/>
              <a:gd name="connsiteX9" fmla="*/ 415324 w 1495460"/>
              <a:gd name="connsiteY9" fmla="*/ 533400 h 1874520"/>
              <a:gd name="connsiteX10" fmla="*/ 626779 w 1495460"/>
              <a:gd name="connsiteY10" fmla="*/ 392430 h 1874520"/>
              <a:gd name="connsiteX11" fmla="*/ 861094 w 1495460"/>
              <a:gd name="connsiteY11" fmla="*/ 257175 h 1874520"/>
              <a:gd name="connsiteX12" fmla="*/ 1076359 w 1495460"/>
              <a:gd name="connsiteY12" fmla="*/ 158115 h 1874520"/>
              <a:gd name="connsiteX13" fmla="*/ 1495460 w 1495460"/>
              <a:gd name="connsiteY13" fmla="*/ 0 h 1874520"/>
              <a:gd name="connsiteX0" fmla="*/ 266735 w 1607855"/>
              <a:gd name="connsiteY0" fmla="*/ 1777365 h 1777365"/>
              <a:gd name="connsiteX1" fmla="*/ 194345 w 1607855"/>
              <a:gd name="connsiteY1" fmla="*/ 1691640 h 1777365"/>
              <a:gd name="connsiteX2" fmla="*/ 106715 w 1607855"/>
              <a:gd name="connsiteY2" fmla="*/ 1644015 h 1777365"/>
              <a:gd name="connsiteX3" fmla="*/ 40040 w 1607855"/>
              <a:gd name="connsiteY3" fmla="*/ 1480185 h 1777365"/>
              <a:gd name="connsiteX4" fmla="*/ 17180 w 1607855"/>
              <a:gd name="connsiteY4" fmla="*/ 1169670 h 1777365"/>
              <a:gd name="connsiteX5" fmla="*/ 35 w 1607855"/>
              <a:gd name="connsiteY5" fmla="*/ 920115 h 1777365"/>
              <a:gd name="connsiteX6" fmla="*/ 15275 w 1607855"/>
              <a:gd name="connsiteY6" fmla="*/ 855345 h 1777365"/>
              <a:gd name="connsiteX7" fmla="*/ 83855 w 1607855"/>
              <a:gd name="connsiteY7" fmla="*/ 721995 h 1777365"/>
              <a:gd name="connsiteX8" fmla="*/ 247685 w 1607855"/>
              <a:gd name="connsiteY8" fmla="*/ 573405 h 1777365"/>
              <a:gd name="connsiteX9" fmla="*/ 415324 w 1607855"/>
              <a:gd name="connsiteY9" fmla="*/ 436245 h 1777365"/>
              <a:gd name="connsiteX10" fmla="*/ 626779 w 1607855"/>
              <a:gd name="connsiteY10" fmla="*/ 295275 h 1777365"/>
              <a:gd name="connsiteX11" fmla="*/ 861094 w 1607855"/>
              <a:gd name="connsiteY11" fmla="*/ 160020 h 1777365"/>
              <a:gd name="connsiteX12" fmla="*/ 1076359 w 1607855"/>
              <a:gd name="connsiteY12" fmla="*/ 60960 h 1777365"/>
              <a:gd name="connsiteX13" fmla="*/ 1607855 w 1607855"/>
              <a:gd name="connsiteY13" fmla="*/ 0 h 1777365"/>
              <a:gd name="connsiteX0" fmla="*/ 266735 w 1607855"/>
              <a:gd name="connsiteY0" fmla="*/ 1777365 h 1777365"/>
              <a:gd name="connsiteX1" fmla="*/ 194345 w 1607855"/>
              <a:gd name="connsiteY1" fmla="*/ 1691640 h 1777365"/>
              <a:gd name="connsiteX2" fmla="*/ 106715 w 1607855"/>
              <a:gd name="connsiteY2" fmla="*/ 1644015 h 1777365"/>
              <a:gd name="connsiteX3" fmla="*/ 40040 w 1607855"/>
              <a:gd name="connsiteY3" fmla="*/ 1480185 h 1777365"/>
              <a:gd name="connsiteX4" fmla="*/ 17180 w 1607855"/>
              <a:gd name="connsiteY4" fmla="*/ 1169670 h 1777365"/>
              <a:gd name="connsiteX5" fmla="*/ 35 w 1607855"/>
              <a:gd name="connsiteY5" fmla="*/ 920115 h 1777365"/>
              <a:gd name="connsiteX6" fmla="*/ 15275 w 1607855"/>
              <a:gd name="connsiteY6" fmla="*/ 855345 h 1777365"/>
              <a:gd name="connsiteX7" fmla="*/ 83855 w 1607855"/>
              <a:gd name="connsiteY7" fmla="*/ 721995 h 1777365"/>
              <a:gd name="connsiteX8" fmla="*/ 247685 w 1607855"/>
              <a:gd name="connsiteY8" fmla="*/ 573405 h 1777365"/>
              <a:gd name="connsiteX9" fmla="*/ 415324 w 1607855"/>
              <a:gd name="connsiteY9" fmla="*/ 436245 h 1777365"/>
              <a:gd name="connsiteX10" fmla="*/ 626779 w 1607855"/>
              <a:gd name="connsiteY10" fmla="*/ 295275 h 1777365"/>
              <a:gd name="connsiteX11" fmla="*/ 861094 w 1607855"/>
              <a:gd name="connsiteY11" fmla="*/ 160020 h 1777365"/>
              <a:gd name="connsiteX12" fmla="*/ 1076359 w 1607855"/>
              <a:gd name="connsiteY12" fmla="*/ 60960 h 1777365"/>
              <a:gd name="connsiteX13" fmla="*/ 1607855 w 1607855"/>
              <a:gd name="connsiteY13" fmla="*/ 0 h 177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7855" h="1777365">
                <a:moveTo>
                  <a:pt x="266735" y="1777365"/>
                </a:moveTo>
                <a:cubicBezTo>
                  <a:pt x="243875" y="1745615"/>
                  <a:pt x="221015" y="1713865"/>
                  <a:pt x="194345" y="1691640"/>
                </a:cubicBezTo>
                <a:cubicBezTo>
                  <a:pt x="167675" y="1669415"/>
                  <a:pt x="132433" y="1679258"/>
                  <a:pt x="106715" y="1644015"/>
                </a:cubicBezTo>
                <a:cubicBezTo>
                  <a:pt x="80997" y="1608772"/>
                  <a:pt x="54962" y="1559242"/>
                  <a:pt x="40040" y="1480185"/>
                </a:cubicBezTo>
                <a:cubicBezTo>
                  <a:pt x="25117" y="1401127"/>
                  <a:pt x="23847" y="1263015"/>
                  <a:pt x="17180" y="1169670"/>
                </a:cubicBezTo>
                <a:cubicBezTo>
                  <a:pt x="10513" y="1076325"/>
                  <a:pt x="352" y="972502"/>
                  <a:pt x="35" y="920115"/>
                </a:cubicBezTo>
                <a:cubicBezTo>
                  <a:pt x="-283" y="867727"/>
                  <a:pt x="1305" y="888365"/>
                  <a:pt x="15275" y="855345"/>
                </a:cubicBezTo>
                <a:cubicBezTo>
                  <a:pt x="29245" y="822325"/>
                  <a:pt x="45120" y="768985"/>
                  <a:pt x="83855" y="721995"/>
                </a:cubicBezTo>
                <a:cubicBezTo>
                  <a:pt x="122590" y="675005"/>
                  <a:pt x="192440" y="621030"/>
                  <a:pt x="247685" y="573405"/>
                </a:cubicBezTo>
                <a:cubicBezTo>
                  <a:pt x="302930" y="525780"/>
                  <a:pt x="349284" y="478790"/>
                  <a:pt x="415324" y="436245"/>
                </a:cubicBezTo>
                <a:cubicBezTo>
                  <a:pt x="481364" y="393700"/>
                  <a:pt x="551531" y="338138"/>
                  <a:pt x="626779" y="295275"/>
                </a:cubicBezTo>
                <a:cubicBezTo>
                  <a:pt x="702027" y="252412"/>
                  <a:pt x="786164" y="197802"/>
                  <a:pt x="861094" y="160020"/>
                </a:cubicBezTo>
                <a:cubicBezTo>
                  <a:pt x="936024" y="122238"/>
                  <a:pt x="970631" y="103822"/>
                  <a:pt x="1076359" y="60960"/>
                </a:cubicBezTo>
                <a:cubicBezTo>
                  <a:pt x="1182087" y="18098"/>
                  <a:pt x="1358935" y="8573"/>
                  <a:pt x="1607855" y="0"/>
                </a:cubicBezTo>
              </a:path>
            </a:pathLst>
          </a:cu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A825FE9B-66B9-1567-212D-B71D27E11C66}"/>
              </a:ext>
            </a:extLst>
          </p:cNvPr>
          <p:cNvSpPr/>
          <p:nvPr/>
        </p:nvSpPr>
        <p:spPr>
          <a:xfrm>
            <a:off x="2254384" y="3871569"/>
            <a:ext cx="138661" cy="144338"/>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10" name="TextBox 4">
            <a:extLst>
              <a:ext uri="{FF2B5EF4-FFF2-40B4-BE49-F238E27FC236}">
                <a16:creationId xmlns:a16="http://schemas.microsoft.com/office/drawing/2014/main" id="{75E7F0A2-47AB-A64A-2AD1-087D4F8F1118}"/>
              </a:ext>
            </a:extLst>
          </p:cNvPr>
          <p:cNvSpPr txBox="1"/>
          <p:nvPr/>
        </p:nvSpPr>
        <p:spPr>
          <a:xfrm>
            <a:off x="2474140" y="3525336"/>
            <a:ext cx="904193" cy="584775"/>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Valle Aurelia</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12" name="TextBox 4">
            <a:extLst>
              <a:ext uri="{FF2B5EF4-FFF2-40B4-BE49-F238E27FC236}">
                <a16:creationId xmlns:a16="http://schemas.microsoft.com/office/drawing/2014/main" id="{CF66A30F-0FCA-316E-7C59-F486A4FA9E69}"/>
              </a:ext>
            </a:extLst>
          </p:cNvPr>
          <p:cNvSpPr txBox="1"/>
          <p:nvPr/>
        </p:nvSpPr>
        <p:spPr>
          <a:xfrm>
            <a:off x="2342858" y="1517670"/>
            <a:ext cx="766881" cy="584775"/>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Vigna Clara</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13" name="TextBox 4">
            <a:extLst>
              <a:ext uri="{FF2B5EF4-FFF2-40B4-BE49-F238E27FC236}">
                <a16:creationId xmlns:a16="http://schemas.microsoft.com/office/drawing/2014/main" id="{E89A7469-38AF-B543-CE73-022EB92AE0B5}"/>
              </a:ext>
            </a:extLst>
          </p:cNvPr>
          <p:cNvSpPr txBox="1"/>
          <p:nvPr/>
        </p:nvSpPr>
        <p:spPr>
          <a:xfrm>
            <a:off x="3172636" y="1329916"/>
            <a:ext cx="904193" cy="584775"/>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Tor di Quinto</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15" name="TextBox 4">
            <a:extLst>
              <a:ext uri="{FF2B5EF4-FFF2-40B4-BE49-F238E27FC236}">
                <a16:creationId xmlns:a16="http://schemas.microsoft.com/office/drawing/2014/main" id="{DA5CB1E9-99F1-BF80-4E3D-3E668256E4F8}"/>
              </a:ext>
            </a:extLst>
          </p:cNvPr>
          <p:cNvSpPr txBox="1"/>
          <p:nvPr/>
        </p:nvSpPr>
        <p:spPr>
          <a:xfrm>
            <a:off x="4672436" y="2035253"/>
            <a:ext cx="1159034" cy="338554"/>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Val D’Ala</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16" name="Figura a mano libera: forma 15">
            <a:extLst>
              <a:ext uri="{FF2B5EF4-FFF2-40B4-BE49-F238E27FC236}">
                <a16:creationId xmlns:a16="http://schemas.microsoft.com/office/drawing/2014/main" id="{14B4BF7F-7DA9-3FCD-30D0-F999925173D8}"/>
              </a:ext>
            </a:extLst>
          </p:cNvPr>
          <p:cNvSpPr/>
          <p:nvPr/>
        </p:nvSpPr>
        <p:spPr>
          <a:xfrm>
            <a:off x="4268630" y="1813996"/>
            <a:ext cx="108315" cy="442514"/>
          </a:xfrm>
          <a:custGeom>
            <a:avLst/>
            <a:gdLst>
              <a:gd name="connsiteX0" fmla="*/ 0 w 65617"/>
              <a:gd name="connsiteY0" fmla="*/ 215900 h 215900"/>
              <a:gd name="connsiteX1" fmla="*/ 65617 w 65617"/>
              <a:gd name="connsiteY1" fmla="*/ 0 h 215900"/>
              <a:gd name="connsiteX0" fmla="*/ 0 w 65617"/>
              <a:gd name="connsiteY0" fmla="*/ 215900 h 215900"/>
              <a:gd name="connsiteX1" fmla="*/ 40217 w 65617"/>
              <a:gd name="connsiteY1" fmla="*/ 100542 h 215900"/>
              <a:gd name="connsiteX2" fmla="*/ 65617 w 65617"/>
              <a:gd name="connsiteY2" fmla="*/ 0 h 215900"/>
              <a:gd name="connsiteX0" fmla="*/ 0 w 65617"/>
              <a:gd name="connsiteY0" fmla="*/ 215900 h 215900"/>
              <a:gd name="connsiteX1" fmla="*/ 65617 w 65617"/>
              <a:gd name="connsiteY1" fmla="*/ 0 h 215900"/>
              <a:gd name="connsiteX0" fmla="*/ 0 w 113242"/>
              <a:gd name="connsiteY0" fmla="*/ 198437 h 198437"/>
              <a:gd name="connsiteX1" fmla="*/ 113242 w 113242"/>
              <a:gd name="connsiteY1" fmla="*/ 0 h 198437"/>
              <a:gd name="connsiteX0" fmla="*/ 0 w 113242"/>
              <a:gd name="connsiteY0" fmla="*/ 198437 h 198437"/>
              <a:gd name="connsiteX1" fmla="*/ 113242 w 113242"/>
              <a:gd name="connsiteY1" fmla="*/ 0 h 198437"/>
              <a:gd name="connsiteX0" fmla="*/ 0 w 113242"/>
              <a:gd name="connsiteY0" fmla="*/ 198437 h 198437"/>
              <a:gd name="connsiteX1" fmla="*/ 113242 w 113242"/>
              <a:gd name="connsiteY1" fmla="*/ 0 h 198437"/>
              <a:gd name="connsiteX0" fmla="*/ 0 w 98954"/>
              <a:gd name="connsiteY0" fmla="*/ 252412 h 252412"/>
              <a:gd name="connsiteX1" fmla="*/ 98954 w 98954"/>
              <a:gd name="connsiteY1" fmla="*/ 0 h 252412"/>
              <a:gd name="connsiteX0" fmla="*/ 0 w 151342"/>
              <a:gd name="connsiteY0" fmla="*/ 238125 h 238125"/>
              <a:gd name="connsiteX1" fmla="*/ 151342 w 151342"/>
              <a:gd name="connsiteY1" fmla="*/ 0 h 238125"/>
              <a:gd name="connsiteX0" fmla="*/ 0 w 151342"/>
              <a:gd name="connsiteY0" fmla="*/ 238125 h 238125"/>
              <a:gd name="connsiteX1" fmla="*/ 151342 w 151342"/>
              <a:gd name="connsiteY1" fmla="*/ 0 h 238125"/>
              <a:gd name="connsiteX0" fmla="*/ 0 w 98425"/>
              <a:gd name="connsiteY0" fmla="*/ 386292 h 386292"/>
              <a:gd name="connsiteX1" fmla="*/ 98425 w 98425"/>
              <a:gd name="connsiteY1" fmla="*/ 0 h 386292"/>
            </a:gdLst>
            <a:ahLst/>
            <a:cxnLst>
              <a:cxn ang="0">
                <a:pos x="connsiteX0" y="connsiteY0"/>
              </a:cxn>
              <a:cxn ang="0">
                <a:pos x="connsiteX1" y="connsiteY1"/>
              </a:cxn>
            </a:cxnLst>
            <a:rect l="l" t="t" r="r" b="b"/>
            <a:pathLst>
              <a:path w="98425" h="386292">
                <a:moveTo>
                  <a:pt x="0" y="386292"/>
                </a:moveTo>
                <a:cubicBezTo>
                  <a:pt x="136172" y="299509"/>
                  <a:pt x="60678" y="66146"/>
                  <a:pt x="98425" y="0"/>
                </a:cubicBez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accent5">
                  <a:lumMod val="60000"/>
                  <a:lumOff val="40000"/>
                </a:schemeClr>
              </a:solidFill>
            </a:endParaRPr>
          </a:p>
        </p:txBody>
      </p:sp>
      <p:sp>
        <p:nvSpPr>
          <p:cNvPr id="17" name="Ovale 16">
            <a:extLst>
              <a:ext uri="{FF2B5EF4-FFF2-40B4-BE49-F238E27FC236}">
                <a16:creationId xmlns:a16="http://schemas.microsoft.com/office/drawing/2014/main" id="{E6AFB676-A0C7-EDD1-26B2-BF441356F587}"/>
              </a:ext>
            </a:extLst>
          </p:cNvPr>
          <p:cNvSpPr/>
          <p:nvPr/>
        </p:nvSpPr>
        <p:spPr>
          <a:xfrm>
            <a:off x="4293678" y="1739640"/>
            <a:ext cx="138661" cy="144338"/>
          </a:xfrm>
          <a:prstGeom prst="ellipse">
            <a:avLst/>
          </a:prstGeom>
          <a:solidFill>
            <a:schemeClr val="bg1">
              <a:lumMod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18" name="Figura a mano libera: forma 17">
            <a:extLst>
              <a:ext uri="{FF2B5EF4-FFF2-40B4-BE49-F238E27FC236}">
                <a16:creationId xmlns:a16="http://schemas.microsoft.com/office/drawing/2014/main" id="{9B71789F-6308-0AC7-9F85-E6F4400C8EFB}"/>
              </a:ext>
            </a:extLst>
          </p:cNvPr>
          <p:cNvSpPr/>
          <p:nvPr/>
        </p:nvSpPr>
        <p:spPr>
          <a:xfrm>
            <a:off x="1041254" y="3654696"/>
            <a:ext cx="1022672" cy="1080863"/>
          </a:xfrm>
          <a:custGeom>
            <a:avLst/>
            <a:gdLst>
              <a:gd name="connsiteX0" fmla="*/ 369888 w 369888"/>
              <a:gd name="connsiteY0" fmla="*/ 0 h 617537"/>
              <a:gd name="connsiteX1" fmla="*/ 255588 w 369888"/>
              <a:gd name="connsiteY1" fmla="*/ 390525 h 617537"/>
              <a:gd name="connsiteX2" fmla="*/ 0 w 369888"/>
              <a:gd name="connsiteY2" fmla="*/ 617537 h 617537"/>
              <a:gd name="connsiteX0" fmla="*/ 390526 w 390526"/>
              <a:gd name="connsiteY0" fmla="*/ 0 h 619125"/>
              <a:gd name="connsiteX1" fmla="*/ 255588 w 390526"/>
              <a:gd name="connsiteY1" fmla="*/ 392113 h 619125"/>
              <a:gd name="connsiteX2" fmla="*/ 0 w 390526"/>
              <a:gd name="connsiteY2" fmla="*/ 619125 h 619125"/>
              <a:gd name="connsiteX0" fmla="*/ 417514 w 417514"/>
              <a:gd name="connsiteY0" fmla="*/ 0 h 636587"/>
              <a:gd name="connsiteX1" fmla="*/ 282576 w 417514"/>
              <a:gd name="connsiteY1" fmla="*/ 392113 h 636587"/>
              <a:gd name="connsiteX2" fmla="*/ 0 w 417514"/>
              <a:gd name="connsiteY2" fmla="*/ 636587 h 636587"/>
              <a:gd name="connsiteX0" fmla="*/ 957589 w 957589"/>
              <a:gd name="connsiteY0" fmla="*/ 0 h 911754"/>
              <a:gd name="connsiteX1" fmla="*/ 822651 w 957589"/>
              <a:gd name="connsiteY1" fmla="*/ 392113 h 911754"/>
              <a:gd name="connsiteX2" fmla="*/ 0 w 957589"/>
              <a:gd name="connsiteY2" fmla="*/ 911754 h 911754"/>
              <a:gd name="connsiteX0" fmla="*/ 957589 w 957589"/>
              <a:gd name="connsiteY0" fmla="*/ 0 h 911754"/>
              <a:gd name="connsiteX1" fmla="*/ 630869 w 957589"/>
              <a:gd name="connsiteY1" fmla="*/ 491596 h 911754"/>
              <a:gd name="connsiteX2" fmla="*/ 0 w 957589"/>
              <a:gd name="connsiteY2" fmla="*/ 911754 h 911754"/>
            </a:gdLst>
            <a:ahLst/>
            <a:cxnLst>
              <a:cxn ang="0">
                <a:pos x="connsiteX0" y="connsiteY0"/>
              </a:cxn>
              <a:cxn ang="0">
                <a:pos x="connsiteX1" y="connsiteY1"/>
              </a:cxn>
              <a:cxn ang="0">
                <a:pos x="connsiteX2" y="connsiteY2"/>
              </a:cxn>
            </a:cxnLst>
            <a:rect l="l" t="t" r="r" b="b"/>
            <a:pathLst>
              <a:path w="957589" h="911754">
                <a:moveTo>
                  <a:pt x="957589" y="0"/>
                </a:moveTo>
                <a:cubicBezTo>
                  <a:pt x="931263" y="143801"/>
                  <a:pt x="790467" y="339637"/>
                  <a:pt x="630869" y="491596"/>
                </a:cubicBezTo>
                <a:cubicBezTo>
                  <a:pt x="471271" y="643555"/>
                  <a:pt x="33337" y="878681"/>
                  <a:pt x="0" y="911754"/>
                </a:cubicBezTo>
              </a:path>
            </a:pathLst>
          </a:custGeom>
          <a:noFill/>
          <a:ln w="50800"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0" name="Figura a mano libera: forma 19">
            <a:extLst>
              <a:ext uri="{FF2B5EF4-FFF2-40B4-BE49-F238E27FC236}">
                <a16:creationId xmlns:a16="http://schemas.microsoft.com/office/drawing/2014/main" id="{241BD7E9-2E79-1F5A-7DBD-DA8C391B0120}"/>
              </a:ext>
            </a:extLst>
          </p:cNvPr>
          <p:cNvSpPr/>
          <p:nvPr/>
        </p:nvSpPr>
        <p:spPr>
          <a:xfrm>
            <a:off x="3637252" y="1978138"/>
            <a:ext cx="1170491" cy="383220"/>
          </a:xfrm>
          <a:custGeom>
            <a:avLst/>
            <a:gdLst>
              <a:gd name="connsiteX0" fmla="*/ 0 w 855133"/>
              <a:gd name="connsiteY0" fmla="*/ 0 h 306917"/>
              <a:gd name="connsiteX1" fmla="*/ 361950 w 855133"/>
              <a:gd name="connsiteY1" fmla="*/ 232834 h 306917"/>
              <a:gd name="connsiteX2" fmla="*/ 609600 w 855133"/>
              <a:gd name="connsiteY2" fmla="*/ 190500 h 306917"/>
              <a:gd name="connsiteX3" fmla="*/ 855133 w 855133"/>
              <a:gd name="connsiteY3" fmla="*/ 306917 h 306917"/>
            </a:gdLst>
            <a:ahLst/>
            <a:cxnLst>
              <a:cxn ang="0">
                <a:pos x="connsiteX0" y="connsiteY0"/>
              </a:cxn>
              <a:cxn ang="0">
                <a:pos x="connsiteX1" y="connsiteY1"/>
              </a:cxn>
              <a:cxn ang="0">
                <a:pos x="connsiteX2" y="connsiteY2"/>
              </a:cxn>
              <a:cxn ang="0">
                <a:pos x="connsiteX3" y="connsiteY3"/>
              </a:cxn>
            </a:cxnLst>
            <a:rect l="l" t="t" r="r" b="b"/>
            <a:pathLst>
              <a:path w="855133" h="306917">
                <a:moveTo>
                  <a:pt x="0" y="0"/>
                </a:moveTo>
                <a:cubicBezTo>
                  <a:pt x="130175" y="100542"/>
                  <a:pt x="260350" y="201084"/>
                  <a:pt x="361950" y="232834"/>
                </a:cubicBezTo>
                <a:cubicBezTo>
                  <a:pt x="463550" y="264584"/>
                  <a:pt x="527403" y="178153"/>
                  <a:pt x="609600" y="190500"/>
                </a:cubicBezTo>
                <a:cubicBezTo>
                  <a:pt x="691797" y="202847"/>
                  <a:pt x="812800" y="281517"/>
                  <a:pt x="855133" y="306917"/>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1" name="Ovale 20">
            <a:extLst>
              <a:ext uri="{FF2B5EF4-FFF2-40B4-BE49-F238E27FC236}">
                <a16:creationId xmlns:a16="http://schemas.microsoft.com/office/drawing/2014/main" id="{A122A2D7-9D57-6512-511A-2F40DFD82FF2}"/>
              </a:ext>
            </a:extLst>
          </p:cNvPr>
          <p:cNvSpPr/>
          <p:nvPr/>
        </p:nvSpPr>
        <p:spPr>
          <a:xfrm>
            <a:off x="3567842" y="1913445"/>
            <a:ext cx="138661" cy="144338"/>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22" name="Ovale 21">
            <a:extLst>
              <a:ext uri="{FF2B5EF4-FFF2-40B4-BE49-F238E27FC236}">
                <a16:creationId xmlns:a16="http://schemas.microsoft.com/office/drawing/2014/main" id="{F07C982D-5599-2AC3-F979-218A7986DB4C}"/>
              </a:ext>
            </a:extLst>
          </p:cNvPr>
          <p:cNvSpPr/>
          <p:nvPr/>
        </p:nvSpPr>
        <p:spPr>
          <a:xfrm>
            <a:off x="4807743" y="2326725"/>
            <a:ext cx="138661" cy="144338"/>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23" name="Ovale 22">
            <a:extLst>
              <a:ext uri="{FF2B5EF4-FFF2-40B4-BE49-F238E27FC236}">
                <a16:creationId xmlns:a16="http://schemas.microsoft.com/office/drawing/2014/main" id="{6AFB1BBC-C5D8-CB2C-313D-D66E0CCC6ADE}"/>
              </a:ext>
            </a:extLst>
          </p:cNvPr>
          <p:cNvSpPr/>
          <p:nvPr/>
        </p:nvSpPr>
        <p:spPr>
          <a:xfrm>
            <a:off x="5182623" y="3573340"/>
            <a:ext cx="138661" cy="144338"/>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24" name="TextBox 4">
            <a:extLst>
              <a:ext uri="{FF2B5EF4-FFF2-40B4-BE49-F238E27FC236}">
                <a16:creationId xmlns:a16="http://schemas.microsoft.com/office/drawing/2014/main" id="{DD08CAB5-492C-D7C6-B7E7-57AD6EB2EC9A}"/>
              </a:ext>
            </a:extLst>
          </p:cNvPr>
          <p:cNvSpPr txBox="1"/>
          <p:nvPr/>
        </p:nvSpPr>
        <p:spPr>
          <a:xfrm>
            <a:off x="4156540" y="3485419"/>
            <a:ext cx="1159034" cy="338554"/>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Tiburtina</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25" name="Ovale 24">
            <a:extLst>
              <a:ext uri="{FF2B5EF4-FFF2-40B4-BE49-F238E27FC236}">
                <a16:creationId xmlns:a16="http://schemas.microsoft.com/office/drawing/2014/main" id="{1B5BD97B-0E53-05BD-5CB0-F1B8B9DD58B7}"/>
              </a:ext>
            </a:extLst>
          </p:cNvPr>
          <p:cNvSpPr/>
          <p:nvPr/>
        </p:nvSpPr>
        <p:spPr>
          <a:xfrm>
            <a:off x="924394" y="4665294"/>
            <a:ext cx="138661" cy="144338"/>
          </a:xfrm>
          <a:prstGeom prst="ellipse">
            <a:avLst/>
          </a:prstGeom>
          <a:solidFill>
            <a:schemeClr val="bg1">
              <a:lumMod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26" name="TextBox 4">
            <a:extLst>
              <a:ext uri="{FF2B5EF4-FFF2-40B4-BE49-F238E27FC236}">
                <a16:creationId xmlns:a16="http://schemas.microsoft.com/office/drawing/2014/main" id="{5E666F59-988B-D4B9-DBF6-653B25BD866F}"/>
              </a:ext>
            </a:extLst>
          </p:cNvPr>
          <p:cNvSpPr txBox="1"/>
          <p:nvPr/>
        </p:nvSpPr>
        <p:spPr>
          <a:xfrm>
            <a:off x="559278" y="4761260"/>
            <a:ext cx="1159034" cy="338554"/>
          </a:xfrm>
          <a:prstGeom prst="rect">
            <a:avLst/>
          </a:prstGeom>
          <a:noFill/>
        </p:spPr>
        <p:txBody>
          <a:bodyPr wrap="square">
            <a:spAutoFit/>
          </a:bodyPr>
          <a:lstStyle/>
          <a:p>
            <a:pPr algn="ctr" defTabSz="1219170">
              <a:spcAft>
                <a:spcPts val="200"/>
              </a:spcAft>
              <a:defRPr/>
            </a:pPr>
            <a:r>
              <a:rPr lang="it-IT" sz="1600" b="1">
                <a:solidFill>
                  <a:schemeClr val="bg1">
                    <a:lumMod val="50000"/>
                  </a:schemeClr>
                </a:solidFill>
                <a:effectLst>
                  <a:outerShdw blurRad="38100" dist="38100" dir="2700000" algn="tl">
                    <a:srgbClr val="000000">
                      <a:alpha val="43137"/>
                    </a:srgbClr>
                  </a:outerShdw>
                </a:effectLst>
                <a:ea typeface="Times New Roman" panose="02020603050405020304" pitchFamily="18" charset="0"/>
              </a:rPr>
              <a:t>Aurelia</a:t>
            </a:r>
            <a:endParaRPr lang="en-US" sz="1600" b="1">
              <a:solidFill>
                <a:schemeClr val="bg1">
                  <a:lumMod val="50000"/>
                </a:schemeClr>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cxnSp>
        <p:nvCxnSpPr>
          <p:cNvPr id="27" name="Connettore diritto 26">
            <a:extLst>
              <a:ext uri="{FF2B5EF4-FFF2-40B4-BE49-F238E27FC236}">
                <a16:creationId xmlns:a16="http://schemas.microsoft.com/office/drawing/2014/main" id="{F2805C6A-E75C-40B3-A2FF-C954B4F0A966}"/>
              </a:ext>
            </a:extLst>
          </p:cNvPr>
          <p:cNvCxnSpPr>
            <a:cxnSpLocks/>
          </p:cNvCxnSpPr>
          <p:nvPr/>
        </p:nvCxnSpPr>
        <p:spPr>
          <a:xfrm flipV="1">
            <a:off x="3188825" y="2006880"/>
            <a:ext cx="379017" cy="3995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Box 4">
            <a:extLst>
              <a:ext uri="{FF2B5EF4-FFF2-40B4-BE49-F238E27FC236}">
                <a16:creationId xmlns:a16="http://schemas.microsoft.com/office/drawing/2014/main" id="{E9A37A63-823C-889C-F0E4-7C88F1165D7B}"/>
              </a:ext>
            </a:extLst>
          </p:cNvPr>
          <p:cNvSpPr txBox="1"/>
          <p:nvPr/>
        </p:nvSpPr>
        <p:spPr>
          <a:xfrm>
            <a:off x="4002077" y="1437961"/>
            <a:ext cx="1611331" cy="338554"/>
          </a:xfrm>
          <a:prstGeom prst="rect">
            <a:avLst/>
          </a:prstGeom>
          <a:noFill/>
        </p:spPr>
        <p:txBody>
          <a:bodyPr wrap="square">
            <a:spAutoFit/>
          </a:bodyPr>
          <a:lstStyle/>
          <a:p>
            <a:pPr algn="ctr" defTabSz="1219170">
              <a:spcAft>
                <a:spcPts val="200"/>
              </a:spcAft>
              <a:defRPr/>
            </a:pPr>
            <a:r>
              <a:rPr lang="en-US" sz="1600" b="1" err="1">
                <a:solidFill>
                  <a:schemeClr val="bg1">
                    <a:lumMod val="50000"/>
                  </a:schemeClr>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rPr>
              <a:t>Smistamento</a:t>
            </a:r>
            <a:endParaRPr lang="en-US" sz="1600" b="1">
              <a:solidFill>
                <a:schemeClr val="bg1">
                  <a:lumMod val="50000"/>
                </a:schemeClr>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36" name="TextBox 4">
            <a:extLst>
              <a:ext uri="{FF2B5EF4-FFF2-40B4-BE49-F238E27FC236}">
                <a16:creationId xmlns:a16="http://schemas.microsoft.com/office/drawing/2014/main" id="{6C4C803D-36B5-2575-E3F5-A3552EAC462E}"/>
              </a:ext>
            </a:extLst>
          </p:cNvPr>
          <p:cNvSpPr txBox="1"/>
          <p:nvPr/>
        </p:nvSpPr>
        <p:spPr>
          <a:xfrm>
            <a:off x="1086788" y="3177305"/>
            <a:ext cx="904193" cy="584775"/>
          </a:xfrm>
          <a:prstGeom prst="rect">
            <a:avLst/>
          </a:prstGeom>
          <a:noFill/>
        </p:spPr>
        <p:txBody>
          <a:bodyPr wrap="square">
            <a:spAutoFit/>
          </a:bodyPr>
          <a:lstStyle/>
          <a:p>
            <a:pPr algn="ctr" defTabSz="1219170">
              <a:spcAft>
                <a:spcPts val="200"/>
              </a:spcAft>
              <a:defRPr/>
            </a:pPr>
            <a:r>
              <a:rPr lang="it-IT" sz="1600" b="1">
                <a:solidFill>
                  <a:schemeClr val="accent1"/>
                </a:solidFill>
                <a:effectLst>
                  <a:outerShdw blurRad="38100" dist="38100" dir="2700000" algn="tl">
                    <a:srgbClr val="000000">
                      <a:alpha val="43137"/>
                    </a:srgbClr>
                  </a:outerShdw>
                </a:effectLst>
                <a:ea typeface="Times New Roman" panose="02020603050405020304" pitchFamily="18" charset="0"/>
              </a:rPr>
              <a:t>Bivio Pineto</a:t>
            </a:r>
            <a:endParaRPr lang="en-US" sz="1600" b="1">
              <a:solidFill>
                <a:schemeClr val="tx2"/>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37" name="TextBox 4">
            <a:extLst>
              <a:ext uri="{FF2B5EF4-FFF2-40B4-BE49-F238E27FC236}">
                <a16:creationId xmlns:a16="http://schemas.microsoft.com/office/drawing/2014/main" id="{5B76A341-068F-D130-42DC-4BF09C3B0A5C}"/>
              </a:ext>
            </a:extLst>
          </p:cNvPr>
          <p:cNvSpPr txBox="1"/>
          <p:nvPr/>
        </p:nvSpPr>
        <p:spPr>
          <a:xfrm>
            <a:off x="3516235" y="2339474"/>
            <a:ext cx="1159034" cy="584775"/>
          </a:xfrm>
          <a:prstGeom prst="rect">
            <a:avLst/>
          </a:prstGeom>
          <a:noFill/>
        </p:spPr>
        <p:txBody>
          <a:bodyPr wrap="square">
            <a:spAutoFit/>
          </a:bodyPr>
          <a:lstStyle/>
          <a:p>
            <a:pPr algn="ctr" defTabSz="1219170">
              <a:spcAft>
                <a:spcPts val="200"/>
              </a:spcAft>
              <a:defRPr/>
            </a:pPr>
            <a:r>
              <a:rPr lang="it-IT" sz="1600" b="1">
                <a:solidFill>
                  <a:schemeClr val="bg1">
                    <a:lumMod val="50000"/>
                  </a:schemeClr>
                </a:solidFill>
                <a:effectLst>
                  <a:outerShdw blurRad="38100" dist="38100" dir="2700000" algn="tl">
                    <a:srgbClr val="000000">
                      <a:alpha val="43137"/>
                    </a:srgbClr>
                  </a:outerShdw>
                </a:effectLst>
                <a:ea typeface="Times New Roman" panose="02020603050405020304" pitchFamily="18" charset="0"/>
              </a:rPr>
              <a:t>Bivio Tor di Quinto</a:t>
            </a:r>
            <a:endParaRPr lang="en-US" sz="1600" b="1">
              <a:solidFill>
                <a:schemeClr val="bg1">
                  <a:lumMod val="50000"/>
                </a:schemeClr>
              </a:solidFill>
              <a:effectLst>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endParaRPr>
          </a:p>
        </p:txBody>
      </p:sp>
      <p:sp>
        <p:nvSpPr>
          <p:cNvPr id="9" name="Ovale 8">
            <a:extLst>
              <a:ext uri="{FF2B5EF4-FFF2-40B4-BE49-F238E27FC236}">
                <a16:creationId xmlns:a16="http://schemas.microsoft.com/office/drawing/2014/main" id="{0B777240-6058-2525-EA6A-9EA0981243CB}"/>
              </a:ext>
            </a:extLst>
          </p:cNvPr>
          <p:cNvSpPr/>
          <p:nvPr/>
        </p:nvSpPr>
        <p:spPr>
          <a:xfrm>
            <a:off x="3083586" y="1985614"/>
            <a:ext cx="138661" cy="144338"/>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38" name="CasellaDiTesto 37">
            <a:extLst>
              <a:ext uri="{FF2B5EF4-FFF2-40B4-BE49-F238E27FC236}">
                <a16:creationId xmlns:a16="http://schemas.microsoft.com/office/drawing/2014/main" id="{F5398289-C8B7-E399-C007-63BAABE2E8B7}"/>
              </a:ext>
            </a:extLst>
          </p:cNvPr>
          <p:cNvSpPr txBox="1"/>
          <p:nvPr/>
        </p:nvSpPr>
        <p:spPr>
          <a:xfrm>
            <a:off x="4717918" y="5297778"/>
            <a:ext cx="1277760" cy="1328023"/>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it-IT" b="1">
                <a:solidFill>
                  <a:schemeClr val="tx2"/>
                </a:solidFill>
              </a:rPr>
              <a:t>Lotto 1 A</a:t>
            </a:r>
          </a:p>
          <a:p>
            <a:r>
              <a:rPr lang="it-IT" b="1">
                <a:solidFill>
                  <a:schemeClr val="accent2"/>
                </a:solidFill>
              </a:rPr>
              <a:t>Lotto 1 B</a:t>
            </a:r>
          </a:p>
          <a:p>
            <a:r>
              <a:rPr lang="it-IT" b="1">
                <a:solidFill>
                  <a:srgbClr val="0070C0"/>
                </a:solidFill>
              </a:rPr>
              <a:t>Lotto 2</a:t>
            </a:r>
          </a:p>
          <a:p>
            <a:r>
              <a:rPr lang="it-IT" b="1">
                <a:solidFill>
                  <a:srgbClr val="00B050"/>
                </a:solidFill>
              </a:rPr>
              <a:t>Lotto 3</a:t>
            </a:r>
          </a:p>
        </p:txBody>
      </p:sp>
    </p:spTree>
    <p:extLst>
      <p:ext uri="{BB962C8B-B14F-4D97-AF65-F5344CB8AC3E}">
        <p14:creationId xmlns:p14="http://schemas.microsoft.com/office/powerpoint/2010/main" val="355475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5" y="1129770"/>
            <a:ext cx="3704400" cy="20451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1885655"/>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58699" cy="347662"/>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280932" y="5672573"/>
            <a:ext cx="4073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Nuova Stazione Tor di Quinto</a:t>
            </a:r>
            <a:endParaRPr lang="it-IT">
              <a:solidFill>
                <a:schemeClr val="tx2"/>
              </a:solidFill>
              <a:cs typeface="Calibri"/>
            </a:endParaRPr>
          </a:p>
        </p:txBody>
      </p:sp>
      <p:sp>
        <p:nvSpPr>
          <p:cNvPr id="12" name="Titolo 1">
            <a:extLst>
              <a:ext uri="{FF2B5EF4-FFF2-40B4-BE49-F238E27FC236}">
                <a16:creationId xmlns:a16="http://schemas.microsoft.com/office/drawing/2014/main" id="{902AC834-6EE5-408D-8A36-7D7390BAB17A}"/>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5" name="Segnaposto contenuto 3">
            <a:extLst>
              <a:ext uri="{FF2B5EF4-FFF2-40B4-BE49-F238E27FC236}">
                <a16:creationId xmlns:a16="http://schemas.microsoft.com/office/drawing/2014/main" id="{5D965D84-6597-3AAB-0BF8-035F4C069E01}"/>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STAZIONE ESISTENTE TOR DI QUINTO  - STATO DEI LUOGHI</a:t>
            </a:r>
            <a:endParaRPr lang="it-IT">
              <a:solidFill>
                <a:schemeClr val="accent2"/>
              </a:solidFill>
            </a:endParaRPr>
          </a:p>
        </p:txBody>
      </p:sp>
      <p:pic>
        <p:nvPicPr>
          <p:cNvPr id="4" name="Immagine 3">
            <a:extLst>
              <a:ext uri="{FF2B5EF4-FFF2-40B4-BE49-F238E27FC236}">
                <a16:creationId xmlns:a16="http://schemas.microsoft.com/office/drawing/2014/main" id="{56C80B0B-DB51-406F-A4B8-7F2BAA8C848F}"/>
              </a:ext>
            </a:extLst>
          </p:cNvPr>
          <p:cNvPicPr>
            <a:picLocks noChangeAspect="1"/>
          </p:cNvPicPr>
          <p:nvPr/>
        </p:nvPicPr>
        <p:blipFill>
          <a:blip r:embed="rId4"/>
          <a:stretch>
            <a:fillRect/>
          </a:stretch>
        </p:blipFill>
        <p:spPr>
          <a:xfrm>
            <a:off x="100238" y="1129770"/>
            <a:ext cx="11458575" cy="5143500"/>
          </a:xfrm>
          <a:prstGeom prst="rect">
            <a:avLst/>
          </a:prstGeom>
        </p:spPr>
      </p:pic>
    </p:spTree>
    <p:extLst>
      <p:ext uri="{BB962C8B-B14F-4D97-AF65-F5344CB8AC3E}">
        <p14:creationId xmlns:p14="http://schemas.microsoft.com/office/powerpoint/2010/main" val="96440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7065" y="1129771"/>
            <a:ext cx="3291335" cy="1817092"/>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1885655"/>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363466" y="3118589"/>
            <a:ext cx="4323854" cy="3052763"/>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Nuova stazione Tor di Quinto FV01</a:t>
            </a:r>
          </a:p>
          <a:p>
            <a:pPr marL="285750" indent="-285750">
              <a:buFont typeface="Wingdings" panose="05000000000000000000" pitchFamily="2" charset="2"/>
              <a:buChar char="ü"/>
            </a:pPr>
            <a:r>
              <a:rPr lang="it-IT">
                <a:solidFill>
                  <a:schemeClr val="accent2"/>
                </a:solidFill>
              </a:rPr>
              <a:t>186 posti auto allo scoperto</a:t>
            </a:r>
          </a:p>
          <a:p>
            <a:pPr marL="285750" indent="-285750">
              <a:buFont typeface="Wingdings" panose="05000000000000000000" pitchFamily="2" charset="2"/>
              <a:buChar char="ü"/>
            </a:pPr>
            <a:r>
              <a:rPr lang="it-IT">
                <a:solidFill>
                  <a:schemeClr val="accent2"/>
                </a:solidFill>
              </a:rPr>
              <a:t>104 posti auto coperti</a:t>
            </a:r>
          </a:p>
          <a:p>
            <a:pPr marL="285750" indent="-285750">
              <a:buFont typeface="Wingdings" panose="05000000000000000000" pitchFamily="2" charset="2"/>
              <a:buChar char="ü"/>
            </a:pPr>
            <a:r>
              <a:rPr lang="it-IT">
                <a:solidFill>
                  <a:schemeClr val="accent2"/>
                </a:solidFill>
              </a:rPr>
              <a:t>5 posti car sharing</a:t>
            </a:r>
          </a:p>
          <a:p>
            <a:pPr marL="285750" indent="-285750">
              <a:buFont typeface="Wingdings" panose="05000000000000000000" pitchFamily="2" charset="2"/>
              <a:buChar char="ü"/>
            </a:pPr>
            <a:r>
              <a:rPr lang="it-IT">
                <a:solidFill>
                  <a:schemeClr val="accent2"/>
                </a:solidFill>
              </a:rPr>
              <a:t>Punti di ricarica auto elettriche</a:t>
            </a:r>
          </a:p>
          <a:p>
            <a:pPr marL="285750" indent="-285750">
              <a:buFont typeface="Wingdings" panose="05000000000000000000" pitchFamily="2" charset="2"/>
              <a:buChar char="ü"/>
            </a:pPr>
            <a:r>
              <a:rPr lang="it-IT">
                <a:solidFill>
                  <a:schemeClr val="accent2"/>
                </a:solidFill>
              </a:rPr>
              <a:t>Punti «fast </a:t>
            </a:r>
            <a:r>
              <a:rPr lang="it-IT" err="1">
                <a:solidFill>
                  <a:schemeClr val="accent2"/>
                </a:solidFill>
              </a:rPr>
              <a:t>charge</a:t>
            </a:r>
            <a:r>
              <a:rPr lang="it-IT">
                <a:solidFill>
                  <a:schemeClr val="accent2"/>
                </a:solidFill>
              </a:rPr>
              <a:t>» auto elettriche</a:t>
            </a:r>
          </a:p>
          <a:p>
            <a:pPr marL="285750" indent="-285750">
              <a:buFont typeface="Wingdings" panose="05000000000000000000" pitchFamily="2" charset="2"/>
              <a:buChar char="ü"/>
            </a:pPr>
            <a:r>
              <a:rPr lang="it-IT">
                <a:solidFill>
                  <a:schemeClr val="accent2"/>
                </a:solidFill>
              </a:rPr>
              <a:t>Fermata BUS</a:t>
            </a:r>
          </a:p>
          <a:p>
            <a:pPr marL="285750" indent="-285750">
              <a:buFont typeface="Wingdings" panose="05000000000000000000" pitchFamily="2" charset="2"/>
              <a:buChar char="ü"/>
            </a:pPr>
            <a:r>
              <a:rPr lang="it-IT">
                <a:solidFill>
                  <a:schemeClr val="accent2"/>
                </a:solidFill>
              </a:rPr>
              <a:t>3 stalli taxi</a:t>
            </a:r>
          </a:p>
          <a:p>
            <a:pPr marL="285750" indent="-285750">
              <a:buFont typeface="Wingdings" panose="05000000000000000000" pitchFamily="2" charset="2"/>
              <a:buChar char="ü"/>
            </a:pPr>
            <a:r>
              <a:rPr lang="it-IT">
                <a:solidFill>
                  <a:schemeClr val="accent2"/>
                </a:solidFill>
              </a:rPr>
              <a:t>1 corsia pick-up drop-off</a:t>
            </a:r>
          </a:p>
          <a:p>
            <a:pPr marL="285750" indent="-285750">
              <a:buFont typeface="Wingdings" panose="05000000000000000000" pitchFamily="2" charset="2"/>
              <a:buChar char="ü"/>
            </a:pPr>
            <a:r>
              <a:rPr lang="it-IT">
                <a:solidFill>
                  <a:schemeClr val="accent2"/>
                </a:solidFill>
              </a:rPr>
              <a:t>90 posti </a:t>
            </a:r>
            <a:r>
              <a:rPr lang="it-IT" err="1">
                <a:solidFill>
                  <a:schemeClr val="accent2"/>
                </a:solidFill>
              </a:rPr>
              <a:t>cicloparking</a:t>
            </a:r>
            <a:endParaRPr lang="it-IT">
              <a:solidFill>
                <a:schemeClr val="accent2"/>
              </a:solidFill>
            </a:endParaRPr>
          </a:p>
          <a:p>
            <a:pPr marL="285750" indent="-285750">
              <a:buFont typeface="Wingdings" panose="05000000000000000000" pitchFamily="2" charset="2"/>
              <a:buChar char="ü"/>
            </a:pPr>
            <a:r>
              <a:rPr lang="it-IT">
                <a:solidFill>
                  <a:schemeClr val="accent2"/>
                </a:solidFill>
              </a:rPr>
              <a:t>Servizi </a:t>
            </a:r>
            <a:r>
              <a:rPr lang="it-IT" err="1">
                <a:solidFill>
                  <a:schemeClr val="accent2"/>
                </a:solidFill>
              </a:rPr>
              <a:t>igenici</a:t>
            </a:r>
            <a:endParaRPr lang="it-IT">
              <a:solidFill>
                <a:schemeClr val="accent2"/>
              </a:solidFill>
            </a:endParaRPr>
          </a:p>
          <a:p>
            <a:pPr marL="285750" indent="-285750">
              <a:buFont typeface="Wingdings" panose="05000000000000000000" pitchFamily="2" charset="2"/>
              <a:buChar char="ü"/>
            </a:pPr>
            <a:r>
              <a:rPr lang="it-IT">
                <a:solidFill>
                  <a:schemeClr val="accent2"/>
                </a:solidFill>
              </a:rPr>
              <a:t>Ascensori</a:t>
            </a:r>
          </a:p>
          <a:p>
            <a:pPr marL="285750" indent="-285750">
              <a:buFont typeface="Wingdings" panose="05000000000000000000" pitchFamily="2" charset="2"/>
              <a:buChar char="ü"/>
            </a:pPr>
            <a:r>
              <a:rPr lang="it-IT">
                <a:solidFill>
                  <a:schemeClr val="accent2"/>
                </a:solidFill>
              </a:rPr>
              <a:t>Riqualificazione area di accesso alla stazione</a:t>
            </a:r>
          </a:p>
          <a:p>
            <a:pPr marL="285750" indent="-285750">
              <a:buFont typeface="Wingdings" panose="05000000000000000000" pitchFamily="2" charset="2"/>
              <a:buChar char="ü"/>
            </a:pPr>
            <a:r>
              <a:rPr lang="it-IT">
                <a:solidFill>
                  <a:schemeClr val="accent2"/>
                </a:solidFill>
              </a:rPr>
              <a:t>Adeguamento di via della stazione di Tor di quinto</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05759" cy="296351"/>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4811804" y="6134848"/>
            <a:ext cx="65463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chemeClr val="tx2"/>
                </a:solidFill>
                <a:cs typeface="Calibri"/>
              </a:defRPr>
            </a:lvl1pPr>
          </a:lstStyle>
          <a:p>
            <a:r>
              <a:rPr lang="it-IT"/>
              <a:t>Adeguamento e ampliamento di Via della Stazione di Tor di Quinto</a:t>
            </a:r>
          </a:p>
        </p:txBody>
      </p:sp>
      <p:pic>
        <p:nvPicPr>
          <p:cNvPr id="14" name="Immagine 13">
            <a:extLst>
              <a:ext uri="{FF2B5EF4-FFF2-40B4-BE49-F238E27FC236}">
                <a16:creationId xmlns:a16="http://schemas.microsoft.com/office/drawing/2014/main" id="{807262AE-CE42-4F36-A333-D34FC6CCE198}"/>
              </a:ext>
            </a:extLst>
          </p:cNvPr>
          <p:cNvPicPr>
            <a:picLocks noChangeAspect="1"/>
          </p:cNvPicPr>
          <p:nvPr/>
        </p:nvPicPr>
        <p:blipFill rotWithShape="1">
          <a:blip r:embed="rId3"/>
          <a:srcRect r="11237" b="6993"/>
          <a:stretch/>
        </p:blipFill>
        <p:spPr>
          <a:xfrm>
            <a:off x="4941051" y="2194874"/>
            <a:ext cx="6476785" cy="3815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reccia destra rientrata 14">
            <a:extLst>
              <a:ext uri="{FF2B5EF4-FFF2-40B4-BE49-F238E27FC236}">
                <a16:creationId xmlns:a16="http://schemas.microsoft.com/office/drawing/2014/main" id="{951CD395-9D47-463B-8EA2-375D60E26BED}"/>
              </a:ext>
            </a:extLst>
          </p:cNvPr>
          <p:cNvSpPr/>
          <p:nvPr/>
        </p:nvSpPr>
        <p:spPr>
          <a:xfrm>
            <a:off x="10172978" y="5616507"/>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7" name="Titolo 1">
            <a:extLst>
              <a:ext uri="{FF2B5EF4-FFF2-40B4-BE49-F238E27FC236}">
                <a16:creationId xmlns:a16="http://schemas.microsoft.com/office/drawing/2014/main" id="{165E219E-9F9E-4ABD-8DC7-62A2759483B5}"/>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18" name="Immagine 17">
            <a:extLst>
              <a:ext uri="{FF2B5EF4-FFF2-40B4-BE49-F238E27FC236}">
                <a16:creationId xmlns:a16="http://schemas.microsoft.com/office/drawing/2014/main" id="{54786585-8274-4BF2-B7B9-7C2BDB23C807}"/>
              </a:ext>
            </a:extLst>
          </p:cNvPr>
          <p:cNvPicPr>
            <a:picLocks noChangeAspect="1"/>
          </p:cNvPicPr>
          <p:nvPr/>
        </p:nvPicPr>
        <p:blipFill>
          <a:blip r:embed="rId4"/>
          <a:stretch>
            <a:fillRect/>
          </a:stretch>
        </p:blipFill>
        <p:spPr>
          <a:xfrm>
            <a:off x="6196756" y="1059608"/>
            <a:ext cx="5172713" cy="1787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asellaDiTesto 19">
            <a:extLst>
              <a:ext uri="{FF2B5EF4-FFF2-40B4-BE49-F238E27FC236}">
                <a16:creationId xmlns:a16="http://schemas.microsoft.com/office/drawing/2014/main" id="{120ED69B-FCAC-49C4-85EA-D882AF5F2DC4}"/>
              </a:ext>
            </a:extLst>
          </p:cNvPr>
          <p:cNvSpPr txBox="1"/>
          <p:nvPr/>
        </p:nvSpPr>
        <p:spPr>
          <a:xfrm>
            <a:off x="7136770" y="1733209"/>
            <a:ext cx="3892408" cy="461665"/>
          </a:xfrm>
          <a:prstGeom prst="rect">
            <a:avLst/>
          </a:prstGeom>
          <a:noFill/>
        </p:spPr>
        <p:txBody>
          <a:bodyPr wrap="square" rtlCol="0">
            <a:spAutoFit/>
          </a:bodyPr>
          <a:lstStyle>
            <a:defPPr>
              <a:defRPr lang="en-US"/>
            </a:defPPr>
            <a:lvl1pPr algn="ctr">
              <a:defRPr b="1">
                <a:solidFill>
                  <a:schemeClr val="bg1"/>
                </a:solidFill>
              </a:defRPr>
            </a:lvl1pPr>
          </a:lstStyle>
          <a:p>
            <a:r>
              <a:rPr lang="it-IT" sz="1200">
                <a:solidFill>
                  <a:schemeClr val="tx2"/>
                </a:solidFill>
              </a:rPr>
              <a:t>Adeguamento, ampliamento e riqualificazione di </a:t>
            </a:r>
          </a:p>
          <a:p>
            <a:r>
              <a:rPr lang="it-IT" sz="1200">
                <a:solidFill>
                  <a:schemeClr val="tx2"/>
                </a:solidFill>
              </a:rPr>
              <a:t>via della stazione </a:t>
            </a:r>
          </a:p>
        </p:txBody>
      </p:sp>
      <p:pic>
        <p:nvPicPr>
          <p:cNvPr id="21" name="Picture 32">
            <a:extLst>
              <a:ext uri="{FF2B5EF4-FFF2-40B4-BE49-F238E27FC236}">
                <a16:creationId xmlns:a16="http://schemas.microsoft.com/office/drawing/2014/main" id="{E0508EE0-317C-4A91-8DE6-3B338E177F70}"/>
              </a:ext>
            </a:extLst>
          </p:cNvPr>
          <p:cNvPicPr/>
          <p:nvPr/>
        </p:nvPicPr>
        <p:blipFill rotWithShape="1">
          <a:blip r:embed="rId5" cstate="screen">
            <a:extLst>
              <a:ext uri="{28A0092B-C50C-407E-A947-70E740481C1C}">
                <a14:useLocalDpi xmlns:a14="http://schemas.microsoft.com/office/drawing/2010/main"/>
              </a:ext>
            </a:extLst>
          </a:blip>
          <a:srcRect r="90098" b="9682"/>
          <a:stretch/>
        </p:blipFill>
        <p:spPr bwMode="auto">
          <a:xfrm>
            <a:off x="5038059" y="2381492"/>
            <a:ext cx="655084" cy="208974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Segnaposto contenuto 3">
            <a:extLst>
              <a:ext uri="{FF2B5EF4-FFF2-40B4-BE49-F238E27FC236}">
                <a16:creationId xmlns:a16="http://schemas.microsoft.com/office/drawing/2014/main" id="{B09F1D85-52AE-1046-4F94-E8BC83019574}"/>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LA NUOVA STAZIONE DI TOR DI QUINTO     </a:t>
            </a:r>
            <a:endParaRPr lang="it-IT">
              <a:solidFill>
                <a:schemeClr val="accent2"/>
              </a:solidFill>
            </a:endParaRPr>
          </a:p>
        </p:txBody>
      </p:sp>
    </p:spTree>
    <p:extLst>
      <p:ext uri="{BB962C8B-B14F-4D97-AF65-F5344CB8AC3E}">
        <p14:creationId xmlns:p14="http://schemas.microsoft.com/office/powerpoint/2010/main" val="297597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LA NUOVA STAZIONE DI TOR DI QUINTO - Funzioni    </a:t>
            </a:r>
            <a:endParaRPr lang="it-IT">
              <a:solidFill>
                <a:schemeClr val="accent2"/>
              </a:solidFill>
            </a:endParaRPr>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632455" y="1885655"/>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olo 1">
            <a:extLst>
              <a:ext uri="{FF2B5EF4-FFF2-40B4-BE49-F238E27FC236}">
                <a16:creationId xmlns:a16="http://schemas.microsoft.com/office/drawing/2014/main" id="{165E219E-9F9E-4ABD-8DC7-62A2759483B5}"/>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5" name="Immagine 4">
            <a:extLst>
              <a:ext uri="{FF2B5EF4-FFF2-40B4-BE49-F238E27FC236}">
                <a16:creationId xmlns:a16="http://schemas.microsoft.com/office/drawing/2014/main" id="{1C9C224E-A89B-45B9-AC9C-A6CA4B4729AE}"/>
              </a:ext>
            </a:extLst>
          </p:cNvPr>
          <p:cNvPicPr>
            <a:picLocks noChangeAspect="1"/>
          </p:cNvPicPr>
          <p:nvPr/>
        </p:nvPicPr>
        <p:blipFill>
          <a:blip r:embed="rId2"/>
          <a:stretch>
            <a:fillRect/>
          </a:stretch>
        </p:blipFill>
        <p:spPr>
          <a:xfrm>
            <a:off x="9000725" y="1171122"/>
            <a:ext cx="2725023" cy="5054181"/>
          </a:xfrm>
          <a:prstGeom prst="rect">
            <a:avLst/>
          </a:prstGeom>
        </p:spPr>
      </p:pic>
      <p:pic>
        <p:nvPicPr>
          <p:cNvPr id="6" name="Immagine 5">
            <a:extLst>
              <a:ext uri="{FF2B5EF4-FFF2-40B4-BE49-F238E27FC236}">
                <a16:creationId xmlns:a16="http://schemas.microsoft.com/office/drawing/2014/main" id="{3B72CECA-4F18-4803-95C7-FE3439E0E40C}"/>
              </a:ext>
            </a:extLst>
          </p:cNvPr>
          <p:cNvPicPr>
            <a:picLocks noChangeAspect="1"/>
          </p:cNvPicPr>
          <p:nvPr/>
        </p:nvPicPr>
        <p:blipFill>
          <a:blip r:embed="rId3"/>
          <a:stretch>
            <a:fillRect/>
          </a:stretch>
        </p:blipFill>
        <p:spPr>
          <a:xfrm>
            <a:off x="61253" y="4277805"/>
            <a:ext cx="1587241" cy="1894803"/>
          </a:xfrm>
          <a:prstGeom prst="rect">
            <a:avLst/>
          </a:prstGeom>
        </p:spPr>
      </p:pic>
      <p:pic>
        <p:nvPicPr>
          <p:cNvPr id="3" name="Immagine 2">
            <a:extLst>
              <a:ext uri="{FF2B5EF4-FFF2-40B4-BE49-F238E27FC236}">
                <a16:creationId xmlns:a16="http://schemas.microsoft.com/office/drawing/2014/main" id="{B796A184-6A01-4D3F-83FC-963D794106D8}"/>
              </a:ext>
            </a:extLst>
          </p:cNvPr>
          <p:cNvPicPr>
            <a:picLocks noChangeAspect="1"/>
          </p:cNvPicPr>
          <p:nvPr/>
        </p:nvPicPr>
        <p:blipFill rotWithShape="1">
          <a:blip r:embed="rId4"/>
          <a:srcRect l="17399" t="2256"/>
          <a:stretch/>
        </p:blipFill>
        <p:spPr>
          <a:xfrm>
            <a:off x="1743582" y="1192008"/>
            <a:ext cx="7257143" cy="5012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77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5" y="1129770"/>
            <a:ext cx="3704400" cy="20451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584830" y="2773823"/>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58699" cy="347662"/>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112078" y="6252544"/>
            <a:ext cx="4308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GALLERIA ARTIFICALE LOTTO 1B / LOTTO 2</a:t>
            </a:r>
            <a:endParaRPr lang="it-IT">
              <a:solidFill>
                <a:schemeClr val="tx2"/>
              </a:solidFill>
              <a:cs typeface="Calibri"/>
            </a:endParaRPr>
          </a:p>
        </p:txBody>
      </p:sp>
      <p:pic>
        <p:nvPicPr>
          <p:cNvPr id="12" name="Immagine 11">
            <a:extLst>
              <a:ext uri="{FF2B5EF4-FFF2-40B4-BE49-F238E27FC236}">
                <a16:creationId xmlns:a16="http://schemas.microsoft.com/office/drawing/2014/main" id="{7F2C4477-DC92-49D6-AE96-CBC6CF0E7E91}"/>
              </a:ext>
            </a:extLst>
          </p:cNvPr>
          <p:cNvPicPr>
            <a:picLocks noChangeAspect="1"/>
          </p:cNvPicPr>
          <p:nvPr/>
        </p:nvPicPr>
        <p:blipFill>
          <a:blip r:embed="rId4"/>
          <a:stretch>
            <a:fillRect/>
          </a:stretch>
        </p:blipFill>
        <p:spPr>
          <a:xfrm>
            <a:off x="4342893" y="2152339"/>
            <a:ext cx="7231964" cy="3775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6D29040D-C34C-4309-A962-B971C26857CA}"/>
              </a:ext>
            </a:extLst>
          </p:cNvPr>
          <p:cNvSpPr txBox="1"/>
          <p:nvPr/>
        </p:nvSpPr>
        <p:spPr>
          <a:xfrm>
            <a:off x="4927007" y="2491509"/>
            <a:ext cx="2221457" cy="646331"/>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GA01 - Galleria Artificiale </a:t>
            </a:r>
          </a:p>
        </p:txBody>
      </p:sp>
      <p:sp>
        <p:nvSpPr>
          <p:cNvPr id="17" name="CasellaDiTesto 16">
            <a:extLst>
              <a:ext uri="{FF2B5EF4-FFF2-40B4-BE49-F238E27FC236}">
                <a16:creationId xmlns:a16="http://schemas.microsoft.com/office/drawing/2014/main" id="{7818B1FE-7968-4DF5-A422-39D08BBFA2AD}"/>
              </a:ext>
            </a:extLst>
          </p:cNvPr>
          <p:cNvSpPr txBox="1"/>
          <p:nvPr/>
        </p:nvSpPr>
        <p:spPr>
          <a:xfrm rot="480747">
            <a:off x="8553155" y="4560934"/>
            <a:ext cx="2221457" cy="369332"/>
          </a:xfrm>
          <a:prstGeom prst="rect">
            <a:avLst/>
          </a:prstGeom>
          <a:noFill/>
        </p:spPr>
        <p:txBody>
          <a:bodyPr wrap="square" rtlCol="0">
            <a:spAutoFit/>
          </a:bodyPr>
          <a:lstStyle>
            <a:defPPr>
              <a:defRPr lang="en-US"/>
            </a:defPPr>
            <a:lvl1pPr algn="ctr">
              <a:defRPr b="1">
                <a:solidFill>
                  <a:schemeClr val="bg1"/>
                </a:solidFill>
              </a:defRPr>
            </a:lvl1pPr>
          </a:lstStyle>
          <a:p>
            <a:r>
              <a:rPr lang="it-IT">
                <a:ln w="0"/>
                <a:solidFill>
                  <a:schemeClr val="accent1"/>
                </a:solidFill>
                <a:effectLst>
                  <a:outerShdw blurRad="38100" dist="25400" dir="5400000" algn="ctr" rotWithShape="0">
                    <a:srgbClr val="6E747A">
                      <a:alpha val="43000"/>
                    </a:srgbClr>
                  </a:outerShdw>
                </a:effectLst>
              </a:rPr>
              <a:t>LOTTO 2</a:t>
            </a:r>
          </a:p>
        </p:txBody>
      </p:sp>
      <p:cxnSp>
        <p:nvCxnSpPr>
          <p:cNvPr id="21" name="Connettore 2 20">
            <a:extLst>
              <a:ext uri="{FF2B5EF4-FFF2-40B4-BE49-F238E27FC236}">
                <a16:creationId xmlns:a16="http://schemas.microsoft.com/office/drawing/2014/main" id="{F29765AB-03CC-40D2-BBC2-6AC3293591DE}"/>
              </a:ext>
            </a:extLst>
          </p:cNvPr>
          <p:cNvCxnSpPr>
            <a:cxnSpLocks/>
          </p:cNvCxnSpPr>
          <p:nvPr/>
        </p:nvCxnSpPr>
        <p:spPr>
          <a:xfrm flipH="1" flipV="1">
            <a:off x="6653072" y="4011535"/>
            <a:ext cx="4921785" cy="571499"/>
          </a:xfrm>
          <a:prstGeom prst="straightConnector1">
            <a:avLst/>
          </a:prstGeom>
          <a:ln w="76200" cmpd="sng">
            <a:headEnd w="lg" len="lg"/>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D219FA79-E7FA-414A-BA36-12DCE7C90F86}"/>
              </a:ext>
            </a:extLst>
          </p:cNvPr>
          <p:cNvSpPr txBox="1"/>
          <p:nvPr/>
        </p:nvSpPr>
        <p:spPr>
          <a:xfrm>
            <a:off x="8194082" y="3137840"/>
            <a:ext cx="2221457" cy="369332"/>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VI04 VIADOTTO</a:t>
            </a:r>
          </a:p>
        </p:txBody>
      </p:sp>
      <p:sp>
        <p:nvSpPr>
          <p:cNvPr id="26" name="Freccia destra rientrata 25">
            <a:extLst>
              <a:ext uri="{FF2B5EF4-FFF2-40B4-BE49-F238E27FC236}">
                <a16:creationId xmlns:a16="http://schemas.microsoft.com/office/drawing/2014/main" id="{86061FCA-3D42-48A7-A871-196C89886784}"/>
              </a:ext>
            </a:extLst>
          </p:cNvPr>
          <p:cNvSpPr/>
          <p:nvPr/>
        </p:nvSpPr>
        <p:spPr>
          <a:xfrm rot="808792">
            <a:off x="10159772" y="5199359"/>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27" name="Titolo 1">
            <a:extLst>
              <a:ext uri="{FF2B5EF4-FFF2-40B4-BE49-F238E27FC236}">
                <a16:creationId xmlns:a16="http://schemas.microsoft.com/office/drawing/2014/main" id="{A81E7FEF-1C38-461F-AA49-152B258079DA}"/>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28" name="CasellaDiTesto 27">
            <a:extLst>
              <a:ext uri="{FF2B5EF4-FFF2-40B4-BE49-F238E27FC236}">
                <a16:creationId xmlns:a16="http://schemas.microsoft.com/office/drawing/2014/main" id="{B32376AC-DCA1-43EB-8400-058CEC6AA404}"/>
              </a:ext>
            </a:extLst>
          </p:cNvPr>
          <p:cNvSpPr txBox="1"/>
          <p:nvPr/>
        </p:nvSpPr>
        <p:spPr>
          <a:xfrm>
            <a:off x="330413" y="3429000"/>
            <a:ext cx="3704400" cy="229923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a:p>
          <a:p>
            <a:r>
              <a:rPr lang="it-IT"/>
              <a:t>Fine lotto con scavalco linea Roma – Civitacastellana – Viterbo</a:t>
            </a:r>
          </a:p>
          <a:p>
            <a:endParaRPr lang="it-IT"/>
          </a:p>
          <a:p>
            <a:pPr marL="285750" indent="-285750">
              <a:buFont typeface="Wingdings" panose="05000000000000000000" pitchFamily="2" charset="2"/>
              <a:buChar char="ü"/>
            </a:pPr>
            <a:r>
              <a:rPr lang="it-IT">
                <a:solidFill>
                  <a:schemeClr val="accent2"/>
                </a:solidFill>
              </a:rPr>
              <a:t>Modifiche alla linea per integrazione con nuovo scatolare</a:t>
            </a:r>
          </a:p>
          <a:p>
            <a:pPr marL="285750" indent="-285750">
              <a:buFont typeface="Wingdings" panose="05000000000000000000" pitchFamily="2" charset="2"/>
              <a:buChar char="ü"/>
            </a:pPr>
            <a:r>
              <a:rPr lang="it-IT">
                <a:solidFill>
                  <a:schemeClr val="accent2"/>
                </a:solidFill>
              </a:rPr>
              <a:t>Inserimento opera di scavalco tra le due linee (GA01, lunghezza circa 117m)</a:t>
            </a:r>
          </a:p>
          <a:p>
            <a:pPr marL="285750" indent="-285750">
              <a:buFont typeface="Wingdings" panose="05000000000000000000" pitchFamily="2" charset="2"/>
              <a:buChar char="ü"/>
            </a:pPr>
            <a:r>
              <a:rPr lang="it-IT">
                <a:solidFill>
                  <a:schemeClr val="accent2"/>
                </a:solidFill>
              </a:rPr>
              <a:t>L’ultimo tratto di scatolare FV01 e il tratto GA01 sono realizzati nel lotto 1B, ma il binario verrà inserito nel successivo lotto 2</a:t>
            </a:r>
          </a:p>
          <a:p>
            <a:pPr marL="285750" indent="-285750">
              <a:buFont typeface="Wingdings" panose="05000000000000000000" pitchFamily="2" charset="2"/>
              <a:buChar char="ü"/>
            </a:pPr>
            <a:endParaRPr lang="it-IT">
              <a:solidFill>
                <a:schemeClr val="accent2"/>
              </a:solidFill>
            </a:endParaRPr>
          </a:p>
          <a:p>
            <a:pPr marL="285750" indent="-285750">
              <a:buFont typeface="Wingdings" panose="05000000000000000000" pitchFamily="2" charset="2"/>
              <a:buChar char="ü"/>
            </a:pPr>
            <a:endParaRPr lang="it-IT">
              <a:solidFill>
                <a:schemeClr val="accent2"/>
              </a:solidFill>
            </a:endParaRPr>
          </a:p>
        </p:txBody>
      </p:sp>
      <p:sp>
        <p:nvSpPr>
          <p:cNvPr id="29" name="Segnaposto contenuto 3">
            <a:extLst>
              <a:ext uri="{FF2B5EF4-FFF2-40B4-BE49-F238E27FC236}">
                <a16:creationId xmlns:a16="http://schemas.microsoft.com/office/drawing/2014/main" id="{F9AF90A7-D82F-4274-A615-421DBC66AFC5}"/>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 VIGNA CLARA – TOR DI QUINTO  - fine lotto </a:t>
            </a:r>
            <a:endParaRPr lang="it-IT">
              <a:solidFill>
                <a:schemeClr val="accent2"/>
              </a:solidFill>
            </a:endParaRPr>
          </a:p>
        </p:txBody>
      </p:sp>
    </p:spTree>
    <p:extLst>
      <p:ext uri="{BB962C8B-B14F-4D97-AF65-F5344CB8AC3E}">
        <p14:creationId xmlns:p14="http://schemas.microsoft.com/office/powerpoint/2010/main" val="41355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a:t>
            </a:r>
            <a:endParaRPr lang="it-IT">
              <a:solidFill>
                <a:schemeClr val="accent2"/>
              </a:solidFill>
            </a:endParaRPr>
          </a:p>
        </p:txBody>
      </p:sp>
      <p:graphicFrame>
        <p:nvGraphicFramePr>
          <p:cNvPr id="5" name="Tabella 4">
            <a:extLst>
              <a:ext uri="{FF2B5EF4-FFF2-40B4-BE49-F238E27FC236}">
                <a16:creationId xmlns:a16="http://schemas.microsoft.com/office/drawing/2014/main" id="{9AF83B0C-77E9-4E39-94C6-49FAA5A79892}"/>
              </a:ext>
            </a:extLst>
          </p:cNvPr>
          <p:cNvGraphicFramePr>
            <a:graphicFrameLocks noGrp="1"/>
          </p:cNvGraphicFramePr>
          <p:nvPr/>
        </p:nvGraphicFramePr>
        <p:xfrm>
          <a:off x="4010061" y="4970548"/>
          <a:ext cx="5191932" cy="1749944"/>
        </p:xfrm>
        <a:graphic>
          <a:graphicData uri="http://schemas.openxmlformats.org/drawingml/2006/table">
            <a:tbl>
              <a:tblPr firstRow="1" firstCol="1" bandRow="1">
                <a:tableStyleId>{5C22544A-7EE6-4342-B048-85BDC9FD1C3A}</a:tableStyleId>
              </a:tblPr>
              <a:tblGrid>
                <a:gridCol w="2678845">
                  <a:extLst>
                    <a:ext uri="{9D8B030D-6E8A-4147-A177-3AD203B41FA5}">
                      <a16:colId xmlns:a16="http://schemas.microsoft.com/office/drawing/2014/main" val="1106208584"/>
                    </a:ext>
                  </a:extLst>
                </a:gridCol>
                <a:gridCol w="2513087">
                  <a:extLst>
                    <a:ext uri="{9D8B030D-6E8A-4147-A177-3AD203B41FA5}">
                      <a16:colId xmlns:a16="http://schemas.microsoft.com/office/drawing/2014/main" val="2087422481"/>
                    </a:ext>
                  </a:extLst>
                </a:gridCol>
              </a:tblGrid>
              <a:tr h="270099">
                <a:tc>
                  <a:txBody>
                    <a:bodyPr/>
                    <a:lstStyle/>
                    <a:p>
                      <a:pPr algn="ctr">
                        <a:lnSpc>
                          <a:spcPct val="105000"/>
                        </a:lnSpc>
                        <a:spcBef>
                          <a:spcPts val="600"/>
                        </a:spcBef>
                        <a:spcAft>
                          <a:spcPts val="600"/>
                        </a:spcAft>
                      </a:pPr>
                      <a:r>
                        <a:rPr lang="it-IT" sz="900">
                          <a:effectLst/>
                        </a:rPr>
                        <a:t>Opere principali</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Lunghezza (m)</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735952495"/>
                  </a:ext>
                </a:extLst>
              </a:tr>
              <a:tr h="258405">
                <a:tc>
                  <a:txBody>
                    <a:bodyPr/>
                    <a:lstStyle/>
                    <a:p>
                      <a:pPr algn="ctr">
                        <a:lnSpc>
                          <a:spcPct val="105000"/>
                        </a:lnSpc>
                        <a:spcBef>
                          <a:spcPts val="600"/>
                        </a:spcBef>
                        <a:spcAft>
                          <a:spcPts val="600"/>
                        </a:spcAft>
                      </a:pPr>
                      <a:r>
                        <a:rPr lang="it-IT" sz="900">
                          <a:effectLst/>
                        </a:rPr>
                        <a:t>VI04 - Viadotto Tevere</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610</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207841211"/>
                  </a:ext>
                </a:extLst>
              </a:tr>
              <a:tr h="236591">
                <a:tc>
                  <a:txBody>
                    <a:bodyPr/>
                    <a:lstStyle/>
                    <a:p>
                      <a:pPr algn="ctr">
                        <a:lnSpc>
                          <a:spcPct val="105000"/>
                        </a:lnSpc>
                        <a:spcBef>
                          <a:spcPts val="600"/>
                        </a:spcBef>
                        <a:spcAft>
                          <a:spcPts val="600"/>
                        </a:spcAft>
                      </a:pPr>
                      <a:r>
                        <a:rPr lang="it-IT" sz="900">
                          <a:effectLst/>
                        </a:rPr>
                        <a:t>VI02 - Viadotto scatolare Tevere-Salaria</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233</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993837272"/>
                  </a:ext>
                </a:extLst>
              </a:tr>
              <a:tr h="249382">
                <a:tc>
                  <a:txBody>
                    <a:bodyPr/>
                    <a:lstStyle/>
                    <a:p>
                      <a:pPr algn="ctr">
                        <a:lnSpc>
                          <a:spcPct val="105000"/>
                        </a:lnSpc>
                        <a:spcBef>
                          <a:spcPts val="600"/>
                        </a:spcBef>
                        <a:spcAft>
                          <a:spcPts val="600"/>
                        </a:spcAft>
                      </a:pPr>
                      <a:r>
                        <a:rPr lang="it-IT" sz="900">
                          <a:effectLst/>
                        </a:rPr>
                        <a:t>VI06 - Viadotto Salaria-Prati Fiscali</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780</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602994752"/>
                  </a:ext>
                </a:extLst>
              </a:tr>
              <a:tr h="193963">
                <a:tc>
                  <a:txBody>
                    <a:bodyPr/>
                    <a:lstStyle/>
                    <a:p>
                      <a:pPr algn="ctr">
                        <a:lnSpc>
                          <a:spcPct val="105000"/>
                        </a:lnSpc>
                        <a:spcBef>
                          <a:spcPts val="600"/>
                        </a:spcBef>
                        <a:spcAft>
                          <a:spcPts val="600"/>
                        </a:spcAft>
                      </a:pPr>
                      <a:r>
                        <a:rPr lang="it-IT" sz="900">
                          <a:effectLst/>
                        </a:rPr>
                        <a:t>VI07 – Viadotto Val d’Ala</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123</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790614206"/>
                  </a:ext>
                </a:extLst>
              </a:tr>
              <a:tr h="278870">
                <a:tc>
                  <a:txBody>
                    <a:bodyPr/>
                    <a:lstStyle/>
                    <a:p>
                      <a:pPr algn="ctr">
                        <a:lnSpc>
                          <a:spcPct val="105000"/>
                        </a:lnSpc>
                        <a:spcBef>
                          <a:spcPts val="600"/>
                        </a:spcBef>
                        <a:spcAft>
                          <a:spcPts val="600"/>
                        </a:spcAft>
                      </a:pPr>
                      <a:r>
                        <a:rPr lang="it-IT" sz="900">
                          <a:effectLst/>
                        </a:rPr>
                        <a:t>VI10 - Viadotto Aniene</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226</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840694653"/>
                  </a:ext>
                </a:extLst>
              </a:tr>
              <a:tr h="262634">
                <a:tc>
                  <a:txBody>
                    <a:bodyPr/>
                    <a:lstStyle/>
                    <a:p>
                      <a:pPr algn="ctr">
                        <a:lnSpc>
                          <a:spcPct val="105000"/>
                        </a:lnSpc>
                        <a:spcBef>
                          <a:spcPts val="600"/>
                        </a:spcBef>
                        <a:spcAft>
                          <a:spcPts val="600"/>
                        </a:spcAft>
                      </a:pPr>
                      <a:r>
                        <a:rPr lang="it-IT" sz="900">
                          <a:effectLst/>
                        </a:rPr>
                        <a:t>FV02 - Stazione Val d’Ala</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algn="ctr">
                        <a:lnSpc>
                          <a:spcPct val="105000"/>
                        </a:lnSpc>
                        <a:spcBef>
                          <a:spcPts val="600"/>
                        </a:spcBef>
                        <a:spcAft>
                          <a:spcPts val="600"/>
                        </a:spcAft>
                      </a:pPr>
                      <a:r>
                        <a:rPr lang="it-IT" sz="900">
                          <a:effectLst/>
                        </a:rPr>
                        <a:t>260</a:t>
                      </a:r>
                      <a:endParaRPr lang="it-IT"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731890253"/>
                  </a:ext>
                </a:extLst>
              </a:tr>
            </a:tbl>
          </a:graphicData>
        </a:graphic>
      </p:graphicFrame>
      <p:grpSp>
        <p:nvGrpSpPr>
          <p:cNvPr id="2" name="Gruppo 1">
            <a:extLst>
              <a:ext uri="{FF2B5EF4-FFF2-40B4-BE49-F238E27FC236}">
                <a16:creationId xmlns:a16="http://schemas.microsoft.com/office/drawing/2014/main" id="{FEE6C338-8D5A-4886-BCCD-77EC91330680}"/>
              </a:ext>
            </a:extLst>
          </p:cNvPr>
          <p:cNvGrpSpPr/>
          <p:nvPr/>
        </p:nvGrpSpPr>
        <p:grpSpPr>
          <a:xfrm>
            <a:off x="889631" y="1163613"/>
            <a:ext cx="9110151" cy="3627656"/>
            <a:chOff x="889631" y="1163613"/>
            <a:chExt cx="9110151" cy="3627656"/>
          </a:xfrm>
        </p:grpSpPr>
        <p:pic>
          <p:nvPicPr>
            <p:cNvPr id="3" name="Immagine 2">
              <a:extLst>
                <a:ext uri="{FF2B5EF4-FFF2-40B4-BE49-F238E27FC236}">
                  <a16:creationId xmlns:a16="http://schemas.microsoft.com/office/drawing/2014/main" id="{DFED16F5-82DB-4CDA-BCAB-B1EB9459E0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9631" y="1163613"/>
              <a:ext cx="9110151" cy="362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a:extLst>
                <a:ext uri="{FF2B5EF4-FFF2-40B4-BE49-F238E27FC236}">
                  <a16:creationId xmlns:a16="http://schemas.microsoft.com/office/drawing/2014/main" id="{C7F4C05F-B552-40EB-B841-967D615DD01C}"/>
                </a:ext>
              </a:extLst>
            </p:cNvPr>
            <p:cNvSpPr txBox="1"/>
            <p:nvPr/>
          </p:nvSpPr>
          <p:spPr>
            <a:xfrm rot="2537193">
              <a:off x="2142784" y="1428099"/>
              <a:ext cx="1018118" cy="646331"/>
            </a:xfrm>
            <a:prstGeom prst="rect">
              <a:avLst/>
            </a:prstGeom>
            <a:solidFill>
              <a:srgbClr val="92D050"/>
            </a:solidFill>
          </p:spPr>
          <p:txBody>
            <a:bodyPr wrap="square" rtlCol="0">
              <a:spAutoFit/>
            </a:bodyPr>
            <a:lstStyle>
              <a:defPPr>
                <a:defRPr lang="en-US"/>
              </a:defPPr>
              <a:lvl1pPr algn="ctr">
                <a:defRPr sz="1200" b="1"/>
              </a:lvl1pPr>
            </a:lstStyle>
            <a:p>
              <a:r>
                <a:rPr lang="it-IT"/>
                <a:t>Nuova Stazione di Tor di Quinto</a:t>
              </a:r>
            </a:p>
          </p:txBody>
        </p:sp>
        <p:sp>
          <p:nvSpPr>
            <p:cNvPr id="11" name="CasellaDiTesto 10">
              <a:extLst>
                <a:ext uri="{FF2B5EF4-FFF2-40B4-BE49-F238E27FC236}">
                  <a16:creationId xmlns:a16="http://schemas.microsoft.com/office/drawing/2014/main" id="{A8B46A8F-655E-47FB-9F28-4DBDAF1BA76C}"/>
                </a:ext>
              </a:extLst>
            </p:cNvPr>
            <p:cNvSpPr txBox="1"/>
            <p:nvPr/>
          </p:nvSpPr>
          <p:spPr>
            <a:xfrm rot="2303384">
              <a:off x="7503550" y="2908102"/>
              <a:ext cx="1265686" cy="523220"/>
            </a:xfrm>
            <a:prstGeom prst="rect">
              <a:avLst/>
            </a:prstGeom>
            <a:solidFill>
              <a:srgbClr val="92D050"/>
            </a:solidFill>
          </p:spPr>
          <p:txBody>
            <a:bodyPr wrap="square" rtlCol="0">
              <a:spAutoFit/>
            </a:bodyPr>
            <a:lstStyle>
              <a:defPPr>
                <a:defRPr lang="en-US"/>
              </a:defPPr>
              <a:lvl1pPr algn="ctr">
                <a:defRPr sz="1200" b="1"/>
              </a:lvl1pPr>
            </a:lstStyle>
            <a:p>
              <a:r>
                <a:rPr lang="it-IT" sz="1400"/>
                <a:t>Stazione di Val d’Ala</a:t>
              </a:r>
            </a:p>
          </p:txBody>
        </p:sp>
        <p:grpSp>
          <p:nvGrpSpPr>
            <p:cNvPr id="12" name="Gruppo 11">
              <a:extLst>
                <a:ext uri="{FF2B5EF4-FFF2-40B4-BE49-F238E27FC236}">
                  <a16:creationId xmlns:a16="http://schemas.microsoft.com/office/drawing/2014/main" id="{0768E9AC-C077-4DDF-AFC9-CFD960E44ADB}"/>
                </a:ext>
              </a:extLst>
            </p:cNvPr>
            <p:cNvGrpSpPr/>
            <p:nvPr/>
          </p:nvGrpSpPr>
          <p:grpSpPr>
            <a:xfrm>
              <a:off x="1389206" y="1192008"/>
              <a:ext cx="401902" cy="580396"/>
              <a:chOff x="5236898" y="2378999"/>
              <a:chExt cx="558702" cy="805525"/>
            </a:xfrm>
          </p:grpSpPr>
          <p:sp>
            <p:nvSpPr>
              <p:cNvPr id="13" name="Ovale 12">
                <a:extLst>
                  <a:ext uri="{FF2B5EF4-FFF2-40B4-BE49-F238E27FC236}">
                    <a16:creationId xmlns:a16="http://schemas.microsoft.com/office/drawing/2014/main" id="{264E8936-0B52-479A-A212-766C78B97542}"/>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a:extLst>
                  <a:ext uri="{FF2B5EF4-FFF2-40B4-BE49-F238E27FC236}">
                    <a16:creationId xmlns:a16="http://schemas.microsoft.com/office/drawing/2014/main" id="{8CB141B4-5A6A-4BB2-BFAE-47BF86E05C4F}"/>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2067865B-8AFB-4DFE-AD08-FD81382D6207}"/>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5">
              <a:extLst>
                <a:ext uri="{FF2B5EF4-FFF2-40B4-BE49-F238E27FC236}">
                  <a16:creationId xmlns:a16="http://schemas.microsoft.com/office/drawing/2014/main" id="{90B9F7FB-33DF-4DF5-8395-6ED65849451A}"/>
                </a:ext>
              </a:extLst>
            </p:cNvPr>
            <p:cNvGrpSpPr/>
            <p:nvPr/>
          </p:nvGrpSpPr>
          <p:grpSpPr>
            <a:xfrm>
              <a:off x="7448113" y="3303289"/>
              <a:ext cx="401902" cy="580396"/>
              <a:chOff x="5236898" y="2378999"/>
              <a:chExt cx="558702" cy="805525"/>
            </a:xfrm>
          </p:grpSpPr>
          <p:sp>
            <p:nvSpPr>
              <p:cNvPr id="17" name="Ovale 16">
                <a:extLst>
                  <a:ext uri="{FF2B5EF4-FFF2-40B4-BE49-F238E27FC236}">
                    <a16:creationId xmlns:a16="http://schemas.microsoft.com/office/drawing/2014/main" id="{EB9714A5-31F6-49E4-B64B-BF369640857F}"/>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isoscele 17">
                <a:extLst>
                  <a:ext uri="{FF2B5EF4-FFF2-40B4-BE49-F238E27FC236}">
                    <a16:creationId xmlns:a16="http://schemas.microsoft.com/office/drawing/2014/main" id="{815A5AC9-E44D-43EB-A37F-6008F9378FC4}"/>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F760C557-024F-4EDD-9D08-638C1EBA368C}"/>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20" name="Picture 4">
            <a:extLst>
              <a:ext uri="{FF2B5EF4-FFF2-40B4-BE49-F238E27FC236}">
                <a16:creationId xmlns:a16="http://schemas.microsoft.com/office/drawing/2014/main" id="{E50548DB-C290-495B-8B6A-950D7CB27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843" y="656997"/>
            <a:ext cx="2477696" cy="2467203"/>
          </a:xfrm>
          <a:prstGeom prst="rect">
            <a:avLst/>
          </a:prstGeom>
          <a:noFill/>
          <a:extLst>
            <a:ext uri="{909E8E84-426E-40DD-AFC4-6F175D3DCCD1}">
              <a14:hiddenFill xmlns:a14="http://schemas.microsoft.com/office/drawing/2010/main">
                <a:solidFill>
                  <a:srgbClr val="FFFFFF"/>
                </a:solidFill>
              </a14:hiddenFill>
            </a:ext>
          </a:extLst>
        </p:spPr>
      </p:pic>
      <p:sp>
        <p:nvSpPr>
          <p:cNvPr id="21" name="Titolo 1">
            <a:extLst>
              <a:ext uri="{FF2B5EF4-FFF2-40B4-BE49-F238E27FC236}">
                <a16:creationId xmlns:a16="http://schemas.microsoft.com/office/drawing/2014/main" id="{8F1038A0-9B5F-477A-B4ED-DA0E30150712}"/>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Tree>
    <p:extLst>
      <p:ext uri="{BB962C8B-B14F-4D97-AF65-F5344CB8AC3E}">
        <p14:creationId xmlns:p14="http://schemas.microsoft.com/office/powerpoint/2010/main" val="36934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676BF8-5A7F-410B-99CC-A380E6EE9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065" y="1129770"/>
            <a:ext cx="3704400" cy="20451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22531" y="1804677"/>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5 punte 9">
            <a:extLst>
              <a:ext uri="{FF2B5EF4-FFF2-40B4-BE49-F238E27FC236}">
                <a16:creationId xmlns:a16="http://schemas.microsoft.com/office/drawing/2014/main" id="{75E899C6-075E-4CE0-9D19-F54A97DFAC0C}"/>
              </a:ext>
            </a:extLst>
          </p:cNvPr>
          <p:cNvSpPr>
            <a:spLocks noChangeAspect="1"/>
          </p:cNvSpPr>
          <p:nvPr/>
        </p:nvSpPr>
        <p:spPr>
          <a:xfrm>
            <a:off x="4584830" y="2773823"/>
            <a:ext cx="358699" cy="347662"/>
          </a:xfrm>
          <a:prstGeom prst="star5">
            <a:avLst>
              <a:gd name="adj" fmla="val 19098"/>
              <a:gd name="hf" fmla="val 105146"/>
              <a:gd name="vf" fmla="val 11055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742241" y="2233317"/>
            <a:ext cx="358699" cy="347662"/>
          </a:xfrm>
          <a:prstGeom prst="star5">
            <a:avLst>
              <a:gd name="adj" fmla="val 19098"/>
              <a:gd name="hf" fmla="val 105146"/>
              <a:gd name="vf" fmla="val 110557"/>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7246027" y="6172608"/>
            <a:ext cx="1774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VIADOTTO VI04</a:t>
            </a:r>
            <a:endParaRPr lang="it-IT">
              <a:solidFill>
                <a:schemeClr val="tx2"/>
              </a:solidFill>
              <a:cs typeface="Calibri"/>
            </a:endParaRPr>
          </a:p>
        </p:txBody>
      </p:sp>
      <p:pic>
        <p:nvPicPr>
          <p:cNvPr id="12" name="Immagine 11">
            <a:extLst>
              <a:ext uri="{FF2B5EF4-FFF2-40B4-BE49-F238E27FC236}">
                <a16:creationId xmlns:a16="http://schemas.microsoft.com/office/drawing/2014/main" id="{7F2C4477-DC92-49D6-AE96-CBC6CF0E7E91}"/>
              </a:ext>
            </a:extLst>
          </p:cNvPr>
          <p:cNvPicPr>
            <a:picLocks noChangeAspect="1"/>
          </p:cNvPicPr>
          <p:nvPr/>
        </p:nvPicPr>
        <p:blipFill>
          <a:blip r:embed="rId4"/>
          <a:stretch>
            <a:fillRect/>
          </a:stretch>
        </p:blipFill>
        <p:spPr>
          <a:xfrm>
            <a:off x="4342893" y="2152339"/>
            <a:ext cx="7231964" cy="3775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6D29040D-C34C-4309-A962-B971C26857CA}"/>
              </a:ext>
            </a:extLst>
          </p:cNvPr>
          <p:cNvSpPr txBox="1"/>
          <p:nvPr/>
        </p:nvSpPr>
        <p:spPr>
          <a:xfrm>
            <a:off x="4927007" y="2491509"/>
            <a:ext cx="2221457" cy="646331"/>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GA01 - Galleria Artificiale </a:t>
            </a:r>
          </a:p>
        </p:txBody>
      </p:sp>
      <p:sp>
        <p:nvSpPr>
          <p:cNvPr id="17" name="CasellaDiTesto 16">
            <a:extLst>
              <a:ext uri="{FF2B5EF4-FFF2-40B4-BE49-F238E27FC236}">
                <a16:creationId xmlns:a16="http://schemas.microsoft.com/office/drawing/2014/main" id="{7818B1FE-7968-4DF5-A422-39D08BBFA2AD}"/>
              </a:ext>
            </a:extLst>
          </p:cNvPr>
          <p:cNvSpPr txBox="1"/>
          <p:nvPr/>
        </p:nvSpPr>
        <p:spPr>
          <a:xfrm rot="352364">
            <a:off x="4319739" y="4126597"/>
            <a:ext cx="2221457" cy="369332"/>
          </a:xfrm>
          <a:prstGeom prst="rect">
            <a:avLst/>
          </a:prstGeom>
          <a:noFill/>
        </p:spPr>
        <p:txBody>
          <a:bodyPr wrap="square" rtlCol="0">
            <a:spAutoFit/>
          </a:bodyPr>
          <a:lstStyle>
            <a:defPPr>
              <a:defRPr lang="en-US"/>
            </a:defPPr>
            <a:lvl1pPr algn="ctr">
              <a:defRPr b="1">
                <a:solidFill>
                  <a:schemeClr val="bg1"/>
                </a:solidFill>
              </a:defRPr>
            </a:lvl1pPr>
          </a:lstStyle>
          <a:p>
            <a:r>
              <a:rPr lang="it-IT">
                <a:ln w="0"/>
                <a:solidFill>
                  <a:schemeClr val="accent1"/>
                </a:solidFill>
                <a:effectLst>
                  <a:outerShdw blurRad="38100" dist="25400" dir="5400000" algn="ctr" rotWithShape="0">
                    <a:srgbClr val="6E747A">
                      <a:alpha val="43000"/>
                    </a:srgbClr>
                  </a:outerShdw>
                </a:effectLst>
              </a:rPr>
              <a:t>LOTTO 1B</a:t>
            </a:r>
          </a:p>
        </p:txBody>
      </p:sp>
      <p:cxnSp>
        <p:nvCxnSpPr>
          <p:cNvPr id="21" name="Connettore 2 20">
            <a:extLst>
              <a:ext uri="{FF2B5EF4-FFF2-40B4-BE49-F238E27FC236}">
                <a16:creationId xmlns:a16="http://schemas.microsoft.com/office/drawing/2014/main" id="{F29765AB-03CC-40D2-BBC2-6AC3293591DE}"/>
              </a:ext>
            </a:extLst>
          </p:cNvPr>
          <p:cNvCxnSpPr>
            <a:cxnSpLocks/>
          </p:cNvCxnSpPr>
          <p:nvPr/>
        </p:nvCxnSpPr>
        <p:spPr>
          <a:xfrm flipH="1" flipV="1">
            <a:off x="4383026" y="3806547"/>
            <a:ext cx="2322574" cy="239309"/>
          </a:xfrm>
          <a:prstGeom prst="straightConnector1">
            <a:avLst/>
          </a:prstGeom>
          <a:ln w="76200" cmpd="sng">
            <a:headEnd w="lg" len="lg"/>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D219FA79-E7FA-414A-BA36-12DCE7C90F86}"/>
              </a:ext>
            </a:extLst>
          </p:cNvPr>
          <p:cNvSpPr txBox="1"/>
          <p:nvPr/>
        </p:nvSpPr>
        <p:spPr>
          <a:xfrm>
            <a:off x="8194082" y="3137840"/>
            <a:ext cx="2221457" cy="369332"/>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VI04 VIADOTTO</a:t>
            </a:r>
          </a:p>
        </p:txBody>
      </p:sp>
      <p:sp>
        <p:nvSpPr>
          <p:cNvPr id="26" name="Freccia destra rientrata 25">
            <a:extLst>
              <a:ext uri="{FF2B5EF4-FFF2-40B4-BE49-F238E27FC236}">
                <a16:creationId xmlns:a16="http://schemas.microsoft.com/office/drawing/2014/main" id="{86061FCA-3D42-48A7-A871-196C89886784}"/>
              </a:ext>
            </a:extLst>
          </p:cNvPr>
          <p:cNvSpPr/>
          <p:nvPr/>
        </p:nvSpPr>
        <p:spPr>
          <a:xfrm rot="426819">
            <a:off x="10006791" y="4397762"/>
            <a:ext cx="1369342"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27" name="Titolo 1">
            <a:extLst>
              <a:ext uri="{FF2B5EF4-FFF2-40B4-BE49-F238E27FC236}">
                <a16:creationId xmlns:a16="http://schemas.microsoft.com/office/drawing/2014/main" id="{A81E7FEF-1C38-461F-AA49-152B258079DA}"/>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18" name="CasellaDiTesto 17">
            <a:extLst>
              <a:ext uri="{FF2B5EF4-FFF2-40B4-BE49-F238E27FC236}">
                <a16:creationId xmlns:a16="http://schemas.microsoft.com/office/drawing/2014/main" id="{A9EFB949-3D58-4239-8850-54DEDB3A3E94}"/>
              </a:ext>
            </a:extLst>
          </p:cNvPr>
          <p:cNvSpPr txBox="1"/>
          <p:nvPr/>
        </p:nvSpPr>
        <p:spPr>
          <a:xfrm>
            <a:off x="188335" y="3507172"/>
            <a:ext cx="3933130" cy="1983383"/>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Viadotto VI04 – lunghezza 610 m</a:t>
            </a:r>
          </a:p>
          <a:p>
            <a:pPr marL="285750" indent="-285750">
              <a:buFont typeface="Wingdings" panose="05000000000000000000" pitchFamily="2" charset="2"/>
              <a:buChar char="ü"/>
            </a:pPr>
            <a:r>
              <a:rPr lang="it-IT">
                <a:solidFill>
                  <a:schemeClr val="accent2"/>
                </a:solidFill>
              </a:rPr>
              <a:t>Utilizzo, per i primi 200m dello galleria artificiale , del tratto già realizzato nel lotto 1B</a:t>
            </a:r>
          </a:p>
          <a:p>
            <a:pPr marL="285750" indent="-285750">
              <a:buFont typeface="Wingdings" panose="05000000000000000000" pitchFamily="2" charset="2"/>
              <a:buChar char="ü"/>
            </a:pPr>
            <a:r>
              <a:rPr lang="it-IT">
                <a:solidFill>
                  <a:schemeClr val="accent2"/>
                </a:solidFill>
              </a:rPr>
              <a:t>Viadotto VI04 in continuità</a:t>
            </a:r>
          </a:p>
          <a:p>
            <a:pPr marL="285750" indent="-285750">
              <a:buFont typeface="Wingdings" panose="05000000000000000000" pitchFamily="2" charset="2"/>
              <a:buChar char="ü"/>
            </a:pPr>
            <a:r>
              <a:rPr lang="it-IT">
                <a:solidFill>
                  <a:schemeClr val="accent2"/>
                </a:solidFill>
              </a:rPr>
              <a:t>12 campate con campata centrale di scavalco del Tevere di lunghezza pari a 120m</a:t>
            </a:r>
          </a:p>
          <a:p>
            <a:pPr marL="285750" indent="-285750">
              <a:buFont typeface="Wingdings" panose="05000000000000000000" pitchFamily="2" charset="2"/>
              <a:buChar char="ü"/>
            </a:pPr>
            <a:r>
              <a:rPr lang="it-IT">
                <a:solidFill>
                  <a:schemeClr val="accent2"/>
                </a:solidFill>
              </a:rPr>
              <a:t>Nuovo collegamento ciclabile tra le due sponde del Tevere</a:t>
            </a:r>
          </a:p>
        </p:txBody>
      </p:sp>
      <p:sp>
        <p:nvSpPr>
          <p:cNvPr id="19" name="Segnaposto contenuto 3">
            <a:extLst>
              <a:ext uri="{FF2B5EF4-FFF2-40B4-BE49-F238E27FC236}">
                <a16:creationId xmlns:a16="http://schemas.microsoft.com/office/drawing/2014/main" id="{DF0AE509-4CCC-4872-B508-15AC37BE3D90}"/>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 inizio lotto</a:t>
            </a:r>
            <a:endParaRPr lang="it-IT">
              <a:solidFill>
                <a:schemeClr val="accent2"/>
              </a:solidFill>
            </a:endParaRPr>
          </a:p>
        </p:txBody>
      </p:sp>
      <p:pic>
        <p:nvPicPr>
          <p:cNvPr id="2" name="Immagine 1">
            <a:extLst>
              <a:ext uri="{FF2B5EF4-FFF2-40B4-BE49-F238E27FC236}">
                <a16:creationId xmlns:a16="http://schemas.microsoft.com/office/drawing/2014/main" id="{45671A42-6D0B-47A2-B0BF-08E95104ACC6}"/>
              </a:ext>
            </a:extLst>
          </p:cNvPr>
          <p:cNvPicPr>
            <a:picLocks noChangeAspect="1"/>
          </p:cNvPicPr>
          <p:nvPr/>
        </p:nvPicPr>
        <p:blipFill rotWithShape="1">
          <a:blip r:embed="rId5"/>
          <a:srcRect t="23488" r="683" b="11400"/>
          <a:stretch/>
        </p:blipFill>
        <p:spPr>
          <a:xfrm>
            <a:off x="5948047" y="488118"/>
            <a:ext cx="6144702" cy="1864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Ovale 19">
            <a:extLst>
              <a:ext uri="{FF2B5EF4-FFF2-40B4-BE49-F238E27FC236}">
                <a16:creationId xmlns:a16="http://schemas.microsoft.com/office/drawing/2014/main" id="{0D823116-54E0-4A10-8820-7C3FCEE3D671}"/>
              </a:ext>
            </a:extLst>
          </p:cNvPr>
          <p:cNvSpPr/>
          <p:nvPr/>
        </p:nvSpPr>
        <p:spPr>
          <a:xfrm>
            <a:off x="5943532" y="1139287"/>
            <a:ext cx="2925464" cy="84772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6269225B-909B-40E3-AA1C-EAE349650DF9}"/>
              </a:ext>
            </a:extLst>
          </p:cNvPr>
          <p:cNvSpPr txBox="1"/>
          <p:nvPr/>
        </p:nvSpPr>
        <p:spPr>
          <a:xfrm rot="3730549">
            <a:off x="7063838" y="4956895"/>
            <a:ext cx="1794772" cy="307777"/>
          </a:xfrm>
          <a:prstGeom prst="rect">
            <a:avLst/>
          </a:prstGeom>
          <a:noFill/>
        </p:spPr>
        <p:txBody>
          <a:bodyPr wrap="square" rtlCol="0">
            <a:spAutoFit/>
          </a:bodyPr>
          <a:lstStyle/>
          <a:p>
            <a:r>
              <a:rPr lang="it-IT" sz="1400" b="1">
                <a:solidFill>
                  <a:schemeClr val="bg1"/>
                </a:solidFill>
              </a:rPr>
              <a:t>LINEA ASTRAL RM-VT</a:t>
            </a:r>
          </a:p>
        </p:txBody>
      </p:sp>
    </p:spTree>
    <p:extLst>
      <p:ext uri="{BB962C8B-B14F-4D97-AF65-F5344CB8AC3E}">
        <p14:creationId xmlns:p14="http://schemas.microsoft.com/office/powerpoint/2010/main" val="238451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4" grpId="0" animBg="1"/>
      <p:bldP spid="17" grpId="0"/>
      <p:bldP spid="25" grpId="0" animBg="1"/>
      <p:bldP spid="26" grpId="0" animBg="1"/>
      <p:bldP spid="20"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descr="Immagine che contiene esterni, erba, rotaie, edificio&#10;&#10;Descrizione generata automaticamente">
            <a:extLst>
              <a:ext uri="{FF2B5EF4-FFF2-40B4-BE49-F238E27FC236}">
                <a16:creationId xmlns:a16="http://schemas.microsoft.com/office/drawing/2014/main" id="{3583418B-A9CD-CF8C-32FC-18B7AE4EE7A0}"/>
              </a:ext>
            </a:extLst>
          </p:cNvPr>
          <p:cNvPicPr>
            <a:picLocks noChangeAspect="1"/>
          </p:cNvPicPr>
          <p:nvPr/>
        </p:nvPicPr>
        <p:blipFill rotWithShape="1">
          <a:blip r:embed="rId3"/>
          <a:srcRect l="12466" t="16443" r="16575" b="6711"/>
          <a:stretch/>
        </p:blipFill>
        <p:spPr>
          <a:xfrm>
            <a:off x="3652987" y="2613976"/>
            <a:ext cx="8196009" cy="3668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7E0EFDF6-BB6B-4467-A864-3079F23528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3452" y="1553634"/>
            <a:ext cx="3356354" cy="1618821"/>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814701" y="1799960"/>
            <a:ext cx="324682" cy="31469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75673" y="3931566"/>
            <a:ext cx="3356354" cy="1618821"/>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a:p>
          <a:p>
            <a:r>
              <a:rPr lang="it-IT"/>
              <a:t>Viadotto VI04 – Scavalco FIUME TEVERE</a:t>
            </a:r>
          </a:p>
          <a:p>
            <a:endParaRPr lang="it-IT"/>
          </a:p>
          <a:p>
            <a:r>
              <a:rPr lang="it-IT">
                <a:solidFill>
                  <a:schemeClr val="accent2"/>
                </a:solidFill>
              </a:rPr>
              <a:t>Ponte ad Arco ad una luce di 120 m</a:t>
            </a:r>
          </a:p>
          <a:p>
            <a:r>
              <a:rPr lang="it-IT">
                <a:solidFill>
                  <a:schemeClr val="accent2"/>
                </a:solidFill>
              </a:rPr>
              <a:t>Garantisce la compatibilità idraulica</a:t>
            </a:r>
          </a:p>
          <a:p>
            <a:r>
              <a:rPr lang="it-IT">
                <a:solidFill>
                  <a:schemeClr val="accent2"/>
                </a:solidFill>
              </a:rPr>
              <a:t>Ospita la sede della nuova pista ciclabile </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2945222" y="2494790"/>
            <a:ext cx="324682" cy="31469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815915" y="6282247"/>
            <a:ext cx="2808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Ponte sul fiume Tevere</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1759251" y="2538552"/>
            <a:ext cx="202479" cy="196249"/>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itolo 1">
            <a:extLst>
              <a:ext uri="{FF2B5EF4-FFF2-40B4-BE49-F238E27FC236}">
                <a16:creationId xmlns:a16="http://schemas.microsoft.com/office/drawing/2014/main" id="{6DB6C22E-A4C2-40B3-937A-358317B10048}"/>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0" name="Immagine 19">
            <a:extLst>
              <a:ext uri="{FF2B5EF4-FFF2-40B4-BE49-F238E27FC236}">
                <a16:creationId xmlns:a16="http://schemas.microsoft.com/office/drawing/2014/main" id="{75E622EE-4D70-4F9F-901E-66071E72F93A}"/>
              </a:ext>
            </a:extLst>
          </p:cNvPr>
          <p:cNvPicPr>
            <a:picLocks noChangeAspect="1"/>
          </p:cNvPicPr>
          <p:nvPr/>
        </p:nvPicPr>
        <p:blipFill rotWithShape="1">
          <a:blip r:embed="rId5"/>
          <a:srcRect t="23488" r="683" b="11400"/>
          <a:stretch/>
        </p:blipFill>
        <p:spPr>
          <a:xfrm>
            <a:off x="5801566" y="452297"/>
            <a:ext cx="6144702" cy="1864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Ovale 20">
            <a:extLst>
              <a:ext uri="{FF2B5EF4-FFF2-40B4-BE49-F238E27FC236}">
                <a16:creationId xmlns:a16="http://schemas.microsoft.com/office/drawing/2014/main" id="{06886FA7-7CAF-4CDD-A71B-BFE0F10FF154}"/>
              </a:ext>
            </a:extLst>
          </p:cNvPr>
          <p:cNvSpPr/>
          <p:nvPr/>
        </p:nvSpPr>
        <p:spPr>
          <a:xfrm>
            <a:off x="7892143" y="982738"/>
            <a:ext cx="1835973" cy="102580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4352555" cy="390933"/>
          </a:xfrm>
          <a:prstGeom prst="rect">
            <a:avLst/>
          </a:prstGeom>
          <a:solidFill>
            <a:schemeClr val="bg1"/>
          </a:solidFill>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Ponte sul Tevere</a:t>
            </a:r>
            <a:endParaRPr lang="it-IT">
              <a:solidFill>
                <a:schemeClr val="accent2"/>
              </a:solidFill>
            </a:endParaRPr>
          </a:p>
        </p:txBody>
      </p:sp>
    </p:spTree>
    <p:extLst>
      <p:ext uri="{BB962C8B-B14F-4D97-AF65-F5344CB8AC3E}">
        <p14:creationId xmlns:p14="http://schemas.microsoft.com/office/powerpoint/2010/main" val="269605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E7DE97-3C87-4721-B56E-87300A2D81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903" y="1552103"/>
            <a:ext cx="3708000" cy="1797590"/>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81152" y="1789552"/>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25183" y="2397292"/>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4747451" y="6172608"/>
            <a:ext cx="65780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Approccio nuovo viadotto Tevere da Pista Ciclabile, vista sud - nord</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1567004" y="2286213"/>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a:extLst>
              <a:ext uri="{FF2B5EF4-FFF2-40B4-BE49-F238E27FC236}">
                <a16:creationId xmlns:a16="http://schemas.microsoft.com/office/drawing/2014/main" id="{0C3C60AC-9B9F-4EE6-B0E8-A5C5C3C40902}"/>
              </a:ext>
            </a:extLst>
          </p:cNvPr>
          <p:cNvGrpSpPr/>
          <p:nvPr/>
        </p:nvGrpSpPr>
        <p:grpSpPr>
          <a:xfrm>
            <a:off x="241216" y="3502385"/>
            <a:ext cx="3791807" cy="2497822"/>
            <a:chOff x="4595326" y="1161435"/>
            <a:chExt cx="6686964" cy="3851087"/>
          </a:xfrm>
        </p:grpSpPr>
        <p:pic>
          <p:nvPicPr>
            <p:cNvPr id="11" name="Picture 901151193">
              <a:extLst>
                <a:ext uri="{FF2B5EF4-FFF2-40B4-BE49-F238E27FC236}">
                  <a16:creationId xmlns:a16="http://schemas.microsoft.com/office/drawing/2014/main" id="{0CAC92FC-0461-4E2F-B3E9-35A633EAAEF8}"/>
                </a:ext>
              </a:extLst>
            </p:cNvPr>
            <p:cNvPicPr/>
            <p:nvPr/>
          </p:nvPicPr>
          <p:blipFill>
            <a:blip r:embed="rId4" cstate="print">
              <a:extLst>
                <a:ext uri="{28A0092B-C50C-407E-A947-70E740481C1C}">
                  <a14:useLocalDpi xmlns:a14="http://schemas.microsoft.com/office/drawing/2010/main"/>
                </a:ext>
              </a:extLst>
            </a:blip>
            <a:srcRect/>
            <a:stretch/>
          </p:blipFill>
          <p:spPr>
            <a:xfrm>
              <a:off x="4595326" y="1161435"/>
              <a:ext cx="6686964" cy="3851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CCFAEA66-7F17-47C6-934E-3C87EF602142}"/>
                </a:ext>
              </a:extLst>
            </p:cNvPr>
            <p:cNvSpPr txBox="1"/>
            <p:nvPr/>
          </p:nvSpPr>
          <p:spPr>
            <a:xfrm>
              <a:off x="9180680" y="1330750"/>
              <a:ext cx="1789215" cy="986025"/>
            </a:xfrm>
            <a:prstGeom prst="rect">
              <a:avLst/>
            </a:prstGeom>
            <a:noFill/>
          </p:spPr>
          <p:txBody>
            <a:bodyPr wrap="square" rtlCol="0">
              <a:spAutoFit/>
            </a:bodyPr>
            <a:lstStyle>
              <a:defPPr>
                <a:defRPr lang="en-US"/>
              </a:defPPr>
              <a:lvl1pPr algn="ctr">
                <a:defRPr b="1">
                  <a:solidFill>
                    <a:schemeClr val="bg1"/>
                  </a:solidFill>
                </a:defRPr>
              </a:lvl1pPr>
            </a:lstStyle>
            <a:p>
              <a:r>
                <a:rPr lang="it-IT">
                  <a:solidFill>
                    <a:schemeClr val="tx2"/>
                  </a:solidFill>
                </a:rPr>
                <a:t>Viadotto</a:t>
              </a:r>
              <a:r>
                <a:rPr lang="it-IT"/>
                <a:t> </a:t>
              </a:r>
              <a:r>
                <a:rPr lang="it-IT">
                  <a:solidFill>
                    <a:schemeClr val="tx2"/>
                  </a:solidFill>
                </a:rPr>
                <a:t>VI04</a:t>
              </a:r>
            </a:p>
          </p:txBody>
        </p:sp>
        <p:sp>
          <p:nvSpPr>
            <p:cNvPr id="15" name="Freccia destra rientrata 14">
              <a:extLst>
                <a:ext uri="{FF2B5EF4-FFF2-40B4-BE49-F238E27FC236}">
                  <a16:creationId xmlns:a16="http://schemas.microsoft.com/office/drawing/2014/main" id="{98EA5321-3B1E-490A-9C3E-4DE68017E787}"/>
                </a:ext>
              </a:extLst>
            </p:cNvPr>
            <p:cNvSpPr/>
            <p:nvPr/>
          </p:nvSpPr>
          <p:spPr>
            <a:xfrm>
              <a:off x="9142299" y="4139784"/>
              <a:ext cx="2103638" cy="8727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grpSp>
      <p:sp>
        <p:nvSpPr>
          <p:cNvPr id="17" name="Titolo 1">
            <a:extLst>
              <a:ext uri="{FF2B5EF4-FFF2-40B4-BE49-F238E27FC236}">
                <a16:creationId xmlns:a16="http://schemas.microsoft.com/office/drawing/2014/main" id="{82C91B06-247D-4E58-9242-6214212B4581}"/>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4602927" cy="390933"/>
          </a:xfrm>
          <a:prstGeom prst="rect">
            <a:avLst/>
          </a:prstGeom>
          <a:solidFill>
            <a:schemeClr val="bg1"/>
          </a:solidFill>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Nuovo collegamento ciclabile</a:t>
            </a:r>
            <a:endParaRPr lang="it-IT">
              <a:solidFill>
                <a:schemeClr val="accent2"/>
              </a:solidFill>
            </a:endParaRPr>
          </a:p>
        </p:txBody>
      </p:sp>
      <p:pic>
        <p:nvPicPr>
          <p:cNvPr id="20" name="Immagine 19" descr="Immagine che contiene cielo, erba, edificio, esterni&#10;&#10;Descrizione generata automaticamente">
            <a:extLst>
              <a:ext uri="{FF2B5EF4-FFF2-40B4-BE49-F238E27FC236}">
                <a16:creationId xmlns:a16="http://schemas.microsoft.com/office/drawing/2014/main" id="{59C13E9C-3164-42A8-BF51-DAB97CEBB10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920" r="9086" b="12389"/>
          <a:stretch/>
        </p:blipFill>
        <p:spPr>
          <a:xfrm>
            <a:off x="4573303" y="1596063"/>
            <a:ext cx="6926379" cy="4162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8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a:extLst>
              <a:ext uri="{FF2B5EF4-FFF2-40B4-BE49-F238E27FC236}">
                <a16:creationId xmlns:a16="http://schemas.microsoft.com/office/drawing/2014/main" id="{D29D3E85-97B4-4E43-A800-D2D8D8A571E6}"/>
              </a:ext>
            </a:extLst>
          </p:cNvPr>
          <p:cNvSpPr txBox="1"/>
          <p:nvPr/>
        </p:nvSpPr>
        <p:spPr>
          <a:xfrm>
            <a:off x="5204320" y="5947706"/>
            <a:ext cx="65780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Nuovo viadotto Tevere - Pista Ciclabile, vista nord - sud</a:t>
            </a:r>
            <a:endParaRPr lang="it-IT">
              <a:solidFill>
                <a:schemeClr val="tx2"/>
              </a:solidFill>
              <a:cs typeface="Calibri"/>
            </a:endParaRPr>
          </a:p>
        </p:txBody>
      </p:sp>
      <p:sp>
        <p:nvSpPr>
          <p:cNvPr id="17" name="Titolo 1">
            <a:extLst>
              <a:ext uri="{FF2B5EF4-FFF2-40B4-BE49-F238E27FC236}">
                <a16:creationId xmlns:a16="http://schemas.microsoft.com/office/drawing/2014/main" id="{82C91B06-247D-4E58-9242-6214212B4581}"/>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4602927" cy="390933"/>
          </a:xfrm>
          <a:prstGeom prst="rect">
            <a:avLst/>
          </a:prstGeom>
          <a:solidFill>
            <a:schemeClr val="bg1"/>
          </a:solidFill>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Nuovo collegamento ciclabile</a:t>
            </a:r>
            <a:endParaRPr lang="it-IT">
              <a:solidFill>
                <a:schemeClr val="accent2"/>
              </a:solidFill>
            </a:endParaRPr>
          </a:p>
        </p:txBody>
      </p:sp>
      <p:pic>
        <p:nvPicPr>
          <p:cNvPr id="19" name="Immagine 18">
            <a:extLst>
              <a:ext uri="{FF2B5EF4-FFF2-40B4-BE49-F238E27FC236}">
                <a16:creationId xmlns:a16="http://schemas.microsoft.com/office/drawing/2014/main" id="{B36A3979-401E-41CF-A35F-6043CBD0F41E}"/>
              </a:ext>
            </a:extLst>
          </p:cNvPr>
          <p:cNvPicPr>
            <a:picLocks noChangeAspect="1"/>
          </p:cNvPicPr>
          <p:nvPr/>
        </p:nvPicPr>
        <p:blipFill>
          <a:blip r:embed="rId3"/>
          <a:stretch>
            <a:fillRect/>
          </a:stretch>
        </p:blipFill>
        <p:spPr>
          <a:xfrm>
            <a:off x="523372" y="1526249"/>
            <a:ext cx="2973677" cy="4432072"/>
          </a:xfrm>
          <a:prstGeom prst="rect">
            <a:avLst/>
          </a:prstGeom>
        </p:spPr>
      </p:pic>
      <p:pic>
        <p:nvPicPr>
          <p:cNvPr id="18" name="Immagine 17" descr="Immagine che contiene montagna, ponte, oggetto da esterni&#10;&#10;Descrizione generata automaticamente">
            <a:extLst>
              <a:ext uri="{FF2B5EF4-FFF2-40B4-BE49-F238E27FC236}">
                <a16:creationId xmlns:a16="http://schemas.microsoft.com/office/drawing/2014/main" id="{FFA3697C-F04D-4259-A05C-DE99CECC526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0" r="19227"/>
          <a:stretch/>
        </p:blipFill>
        <p:spPr>
          <a:xfrm>
            <a:off x="5123214" y="1076326"/>
            <a:ext cx="6299137" cy="4366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400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7E0EFDF6-BB6B-4467-A864-3079F23528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904" y="1619425"/>
            <a:ext cx="3708000" cy="1788425"/>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5" y="685392"/>
            <a:ext cx="5837405"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 predisposizione collegamento Roma Smistamento</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81152" y="1865751"/>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449086" y="3921764"/>
            <a:ext cx="3569635" cy="1618821"/>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a:p>
          <a:p>
            <a:r>
              <a:rPr lang="it-IT"/>
              <a:t>Viadotto VI02 - lunghezza 233 m</a:t>
            </a:r>
          </a:p>
          <a:p>
            <a:endParaRPr lang="it-IT"/>
          </a:p>
          <a:p>
            <a:r>
              <a:rPr lang="it-IT">
                <a:solidFill>
                  <a:schemeClr val="accent2"/>
                </a:solidFill>
              </a:rPr>
              <a:t>Elemento di raccordo tra viadotto VI04 e viadotto VI06 per futuro sfiocco ramo Smistamento (lotot3)</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366704" y="2682748"/>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1925703" y="2604343"/>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B2D0AEAB-5275-36BE-0F4A-1641E663715A}"/>
              </a:ext>
            </a:extLst>
          </p:cNvPr>
          <p:cNvGrpSpPr/>
          <p:nvPr/>
        </p:nvGrpSpPr>
        <p:grpSpPr>
          <a:xfrm>
            <a:off x="4871292" y="2707550"/>
            <a:ext cx="6728696" cy="3924892"/>
            <a:chOff x="4871292" y="2707550"/>
            <a:chExt cx="6728696" cy="3924892"/>
          </a:xfrm>
        </p:grpSpPr>
        <p:sp>
          <p:nvSpPr>
            <p:cNvPr id="16" name="CasellaDiTesto 15">
              <a:extLst>
                <a:ext uri="{FF2B5EF4-FFF2-40B4-BE49-F238E27FC236}">
                  <a16:creationId xmlns:a16="http://schemas.microsoft.com/office/drawing/2014/main" id="{D29D3E85-97B4-4E43-A800-D2D8D8A571E6}"/>
                </a:ext>
              </a:extLst>
            </p:cNvPr>
            <p:cNvSpPr txBox="1"/>
            <p:nvPr/>
          </p:nvSpPr>
          <p:spPr>
            <a:xfrm>
              <a:off x="6919602" y="6263110"/>
              <a:ext cx="2808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Vista di insieme VI04 – VI02</a:t>
              </a:r>
              <a:endParaRPr lang="it-IT">
                <a:solidFill>
                  <a:schemeClr val="tx2"/>
                </a:solidFill>
                <a:cs typeface="Calibri"/>
              </a:endParaRPr>
            </a:p>
          </p:txBody>
        </p:sp>
        <p:grpSp>
          <p:nvGrpSpPr>
            <p:cNvPr id="4" name="Gruppo 3">
              <a:extLst>
                <a:ext uri="{FF2B5EF4-FFF2-40B4-BE49-F238E27FC236}">
                  <a16:creationId xmlns:a16="http://schemas.microsoft.com/office/drawing/2014/main" id="{62F140E0-8834-7E37-92BE-AFC2CC9E7EA9}"/>
                </a:ext>
              </a:extLst>
            </p:cNvPr>
            <p:cNvGrpSpPr/>
            <p:nvPr/>
          </p:nvGrpSpPr>
          <p:grpSpPr>
            <a:xfrm>
              <a:off x="4871292" y="2707550"/>
              <a:ext cx="6728696" cy="3462659"/>
              <a:chOff x="4871292" y="2707550"/>
              <a:chExt cx="6728696" cy="3462659"/>
            </a:xfrm>
          </p:grpSpPr>
          <p:pic>
            <p:nvPicPr>
              <p:cNvPr id="2" name="Immagine 3" descr="Immagine che contiene erba, esterni, giardino&#10;&#10;Descrizione generata automaticamente">
                <a:extLst>
                  <a:ext uri="{FF2B5EF4-FFF2-40B4-BE49-F238E27FC236}">
                    <a16:creationId xmlns:a16="http://schemas.microsoft.com/office/drawing/2014/main" id="{98F7BECB-8D46-D35E-5D9E-C05389B61348}"/>
                  </a:ext>
                </a:extLst>
              </p:cNvPr>
              <p:cNvPicPr>
                <a:picLocks noChangeAspect="1"/>
              </p:cNvPicPr>
              <p:nvPr/>
            </p:nvPicPr>
            <p:blipFill>
              <a:blip r:embed="rId4"/>
              <a:stretch>
                <a:fillRect/>
              </a:stretch>
            </p:blipFill>
            <p:spPr>
              <a:xfrm>
                <a:off x="4871292" y="2707550"/>
                <a:ext cx="6709272" cy="3462659"/>
              </a:xfrm>
              <a:prstGeom prst="rect">
                <a:avLst/>
              </a:prstGeom>
            </p:spPr>
          </p:pic>
          <p:sp>
            <p:nvSpPr>
              <p:cNvPr id="14" name="CasellaDiTesto 13">
                <a:extLst>
                  <a:ext uri="{FF2B5EF4-FFF2-40B4-BE49-F238E27FC236}">
                    <a16:creationId xmlns:a16="http://schemas.microsoft.com/office/drawing/2014/main" id="{0F51D982-01F9-42C9-AA49-CAE38C59DD3C}"/>
                  </a:ext>
                </a:extLst>
              </p:cNvPr>
              <p:cNvSpPr txBox="1"/>
              <p:nvPr/>
            </p:nvSpPr>
            <p:spPr>
              <a:xfrm rot="20836352">
                <a:off x="8346481" y="4221878"/>
                <a:ext cx="1454187" cy="360544"/>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VI04</a:t>
                </a:r>
              </a:p>
            </p:txBody>
          </p:sp>
          <p:sp>
            <p:nvSpPr>
              <p:cNvPr id="15" name="CasellaDiTesto 14">
                <a:extLst>
                  <a:ext uri="{FF2B5EF4-FFF2-40B4-BE49-F238E27FC236}">
                    <a16:creationId xmlns:a16="http://schemas.microsoft.com/office/drawing/2014/main" id="{E0F6F993-021F-4006-BC3C-93556C2D0814}"/>
                  </a:ext>
                </a:extLst>
              </p:cNvPr>
              <p:cNvSpPr txBox="1"/>
              <p:nvPr/>
            </p:nvSpPr>
            <p:spPr>
              <a:xfrm rot="20836352">
                <a:off x="10034533" y="3589062"/>
                <a:ext cx="1454187" cy="360544"/>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VI02</a:t>
                </a:r>
              </a:p>
            </p:txBody>
          </p:sp>
          <p:cxnSp>
            <p:nvCxnSpPr>
              <p:cNvPr id="3" name="Connettore 2 2">
                <a:extLst>
                  <a:ext uri="{FF2B5EF4-FFF2-40B4-BE49-F238E27FC236}">
                    <a16:creationId xmlns:a16="http://schemas.microsoft.com/office/drawing/2014/main" id="{9A1A5555-9AE8-4CA8-920C-0BC778D46D1E}"/>
                  </a:ext>
                </a:extLst>
              </p:cNvPr>
              <p:cNvCxnSpPr>
                <a:cxnSpLocks/>
              </p:cNvCxnSpPr>
              <p:nvPr/>
            </p:nvCxnSpPr>
            <p:spPr>
              <a:xfrm>
                <a:off x="9571177" y="3357570"/>
                <a:ext cx="334799" cy="104458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Freccia destra rientrata 16">
                <a:extLst>
                  <a:ext uri="{FF2B5EF4-FFF2-40B4-BE49-F238E27FC236}">
                    <a16:creationId xmlns:a16="http://schemas.microsoft.com/office/drawing/2014/main" id="{D55AB2C2-DFD5-4EAC-B4A3-29C908F286D6}"/>
                  </a:ext>
                </a:extLst>
              </p:cNvPr>
              <p:cNvSpPr/>
              <p:nvPr/>
            </p:nvSpPr>
            <p:spPr>
              <a:xfrm rot="20404273">
                <a:off x="10265688" y="5258998"/>
                <a:ext cx="1334300" cy="507273"/>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grpSp>
      </p:grpSp>
      <p:sp>
        <p:nvSpPr>
          <p:cNvPr id="18" name="Titolo 1">
            <a:extLst>
              <a:ext uri="{FF2B5EF4-FFF2-40B4-BE49-F238E27FC236}">
                <a16:creationId xmlns:a16="http://schemas.microsoft.com/office/drawing/2014/main" id="{6DB6C22E-A4C2-40B3-937A-358317B10048}"/>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0" name="Immagine 19">
            <a:extLst>
              <a:ext uri="{FF2B5EF4-FFF2-40B4-BE49-F238E27FC236}">
                <a16:creationId xmlns:a16="http://schemas.microsoft.com/office/drawing/2014/main" id="{75E622EE-4D70-4F9F-901E-66071E72F93A}"/>
              </a:ext>
            </a:extLst>
          </p:cNvPr>
          <p:cNvPicPr>
            <a:picLocks noChangeAspect="1"/>
          </p:cNvPicPr>
          <p:nvPr/>
        </p:nvPicPr>
        <p:blipFill rotWithShape="1">
          <a:blip r:embed="rId5"/>
          <a:srcRect l="39384" t="26159" r="684" b="11400"/>
          <a:stretch/>
        </p:blipFill>
        <p:spPr>
          <a:xfrm>
            <a:off x="6917008" y="248397"/>
            <a:ext cx="4652839" cy="2244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Ovale 20">
            <a:extLst>
              <a:ext uri="{FF2B5EF4-FFF2-40B4-BE49-F238E27FC236}">
                <a16:creationId xmlns:a16="http://schemas.microsoft.com/office/drawing/2014/main" id="{06886FA7-7CAF-4CDD-A71B-BFE0F10FF154}"/>
              </a:ext>
            </a:extLst>
          </p:cNvPr>
          <p:cNvSpPr/>
          <p:nvPr/>
        </p:nvSpPr>
        <p:spPr>
          <a:xfrm rot="20814618">
            <a:off x="6949352" y="873880"/>
            <a:ext cx="3696873" cy="102580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853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A556AF59-5BE0-4B23-89F3-3A18F1A37537}"/>
              </a:ext>
            </a:extLst>
          </p:cNvPr>
          <p:cNvSpPr>
            <a:spLocks noGrp="1"/>
          </p:cNvSpPr>
          <p:nvPr>
            <p:ph type="title"/>
          </p:nvPr>
        </p:nvSpPr>
        <p:spPr>
          <a:xfrm>
            <a:off x="407368" y="0"/>
            <a:ext cx="11176620" cy="866367"/>
          </a:xfrm>
        </p:spPr>
        <p:txBody>
          <a:bodyPr/>
          <a:lstStyle/>
          <a:p>
            <a:r>
              <a:rPr lang="it-IT"/>
              <a:t>Le tappe principali: le attivazioni</a:t>
            </a:r>
          </a:p>
        </p:txBody>
      </p:sp>
      <p:pic>
        <p:nvPicPr>
          <p:cNvPr id="2" name="Immagine 1">
            <a:extLst>
              <a:ext uri="{FF2B5EF4-FFF2-40B4-BE49-F238E27FC236}">
                <a16:creationId xmlns:a16="http://schemas.microsoft.com/office/drawing/2014/main" id="{CFD39306-0553-DB50-7C28-AD4CCF83C14D}"/>
              </a:ext>
            </a:extLst>
          </p:cNvPr>
          <p:cNvPicPr>
            <a:picLocks noChangeAspect="1"/>
          </p:cNvPicPr>
          <p:nvPr/>
        </p:nvPicPr>
        <p:blipFill>
          <a:blip r:embed="rId2"/>
          <a:stretch>
            <a:fillRect/>
          </a:stretch>
        </p:blipFill>
        <p:spPr>
          <a:xfrm>
            <a:off x="297710" y="1147221"/>
            <a:ext cx="11176620" cy="4926018"/>
          </a:xfrm>
          <a:prstGeom prst="rect">
            <a:avLst/>
          </a:prstGeom>
        </p:spPr>
      </p:pic>
    </p:spTree>
    <p:extLst>
      <p:ext uri="{BB962C8B-B14F-4D97-AF65-F5344CB8AC3E}">
        <p14:creationId xmlns:p14="http://schemas.microsoft.com/office/powerpoint/2010/main" val="178337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43EE4A-C39D-498F-BECD-5C2BCA2EE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378" y="1917222"/>
            <a:ext cx="3658673" cy="1788425"/>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5049241" cy="86923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VI06 -Viadotto scavalco via Salaria</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55299" y="2163548"/>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403378" y="3973016"/>
            <a:ext cx="3843208" cy="151404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Viadotto VI06 - lunghezza 780 m</a:t>
            </a:r>
          </a:p>
          <a:p>
            <a:endParaRPr lang="it-IT"/>
          </a:p>
          <a:p>
            <a:pPr marL="285750" indent="-285750">
              <a:buFont typeface="Wingdings" panose="05000000000000000000" pitchFamily="2" charset="2"/>
              <a:buChar char="ü"/>
            </a:pPr>
            <a:r>
              <a:rPr lang="it-IT">
                <a:solidFill>
                  <a:schemeClr val="accent2"/>
                </a:solidFill>
              </a:rPr>
              <a:t>Scavalco via Salaria</a:t>
            </a:r>
          </a:p>
          <a:p>
            <a:pPr marL="285750" indent="-285750">
              <a:buFont typeface="Wingdings" panose="05000000000000000000" pitchFamily="2" charset="2"/>
              <a:buChar char="ü"/>
            </a:pPr>
            <a:r>
              <a:rPr lang="it-IT">
                <a:solidFill>
                  <a:schemeClr val="accent2"/>
                </a:solidFill>
              </a:rPr>
              <a:t>Scavalco linee ferroviarie FL1 e Direttissima</a:t>
            </a:r>
          </a:p>
          <a:p>
            <a:pPr marL="285750" indent="-285750">
              <a:buFont typeface="Wingdings" panose="05000000000000000000" pitchFamily="2" charset="2"/>
              <a:buChar char="ü"/>
            </a:pPr>
            <a:r>
              <a:rPr lang="it-IT">
                <a:solidFill>
                  <a:schemeClr val="accent2"/>
                </a:solidFill>
              </a:rPr>
              <a:t>Scavalco via dei Prati Fiscali</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399330" y="2771288"/>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608941" y="6344143"/>
            <a:ext cx="27375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VI06 – scavalco via Salaria</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2433250" y="2902140"/>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717574887">
            <a:extLst>
              <a:ext uri="{FF2B5EF4-FFF2-40B4-BE49-F238E27FC236}">
                <a16:creationId xmlns:a16="http://schemas.microsoft.com/office/drawing/2014/main" id="{E9E6FA47-7406-46C7-A948-3A8BB6E8B5B6}"/>
              </a:ext>
            </a:extLst>
          </p:cNvPr>
          <p:cNvPicPr/>
          <p:nvPr/>
        </p:nvPicPr>
        <p:blipFill>
          <a:blip r:embed="rId4" cstate="print">
            <a:extLst>
              <a:ext uri="{28A0092B-C50C-407E-A947-70E740481C1C}">
                <a14:useLocalDpi xmlns:a14="http://schemas.microsoft.com/office/drawing/2010/main"/>
              </a:ext>
            </a:extLst>
          </a:blip>
          <a:srcRect/>
          <a:stretch/>
        </p:blipFill>
        <p:spPr>
          <a:xfrm>
            <a:off x="4849329" y="2609386"/>
            <a:ext cx="6447609" cy="3556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asellaDiTesto 10">
            <a:extLst>
              <a:ext uri="{FF2B5EF4-FFF2-40B4-BE49-F238E27FC236}">
                <a16:creationId xmlns:a16="http://schemas.microsoft.com/office/drawing/2014/main" id="{0FF3C474-AF04-4076-BE9D-92BE0F94956F}"/>
              </a:ext>
            </a:extLst>
          </p:cNvPr>
          <p:cNvSpPr txBox="1"/>
          <p:nvPr/>
        </p:nvSpPr>
        <p:spPr>
          <a:xfrm>
            <a:off x="6918731" y="4400996"/>
            <a:ext cx="1454659" cy="646331"/>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VI06</a:t>
            </a:r>
          </a:p>
        </p:txBody>
      </p:sp>
      <p:sp>
        <p:nvSpPr>
          <p:cNvPr id="12" name="Freccia destra rientrata 11">
            <a:extLst>
              <a:ext uri="{FF2B5EF4-FFF2-40B4-BE49-F238E27FC236}">
                <a16:creationId xmlns:a16="http://schemas.microsoft.com/office/drawing/2014/main" id="{B1D10B51-3C16-4339-B82F-EF80FA073648}"/>
              </a:ext>
            </a:extLst>
          </p:cNvPr>
          <p:cNvSpPr/>
          <p:nvPr/>
        </p:nvSpPr>
        <p:spPr>
          <a:xfrm>
            <a:off x="10083104" y="5722426"/>
            <a:ext cx="1334732" cy="496698"/>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4" name="Titolo 1">
            <a:extLst>
              <a:ext uri="{FF2B5EF4-FFF2-40B4-BE49-F238E27FC236}">
                <a16:creationId xmlns:a16="http://schemas.microsoft.com/office/drawing/2014/main" id="{835F3A3D-5EAA-4FCF-94CA-C4B5D8FA0696}"/>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6D979DF3-B3D7-4979-BF35-A0AC4844EA17}"/>
              </a:ext>
            </a:extLst>
          </p:cNvPr>
          <p:cNvPicPr>
            <a:picLocks noChangeAspect="1"/>
          </p:cNvPicPr>
          <p:nvPr/>
        </p:nvPicPr>
        <p:blipFill>
          <a:blip r:embed="rId5"/>
          <a:stretch>
            <a:fillRect/>
          </a:stretch>
        </p:blipFill>
        <p:spPr>
          <a:xfrm>
            <a:off x="6423884" y="333295"/>
            <a:ext cx="4618554" cy="2652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Ovale 14">
            <a:extLst>
              <a:ext uri="{FF2B5EF4-FFF2-40B4-BE49-F238E27FC236}">
                <a16:creationId xmlns:a16="http://schemas.microsoft.com/office/drawing/2014/main" id="{98FD8A23-3D67-48CB-8151-51ACAE5431BD}"/>
              </a:ext>
            </a:extLst>
          </p:cNvPr>
          <p:cNvSpPr/>
          <p:nvPr/>
        </p:nvSpPr>
        <p:spPr>
          <a:xfrm rot="19753823">
            <a:off x="8941055" y="1603522"/>
            <a:ext cx="1169320" cy="8787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337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CC3495C7-7430-4D89-AFCE-83786019C7E3}"/>
              </a:ext>
            </a:extLst>
          </p:cNvPr>
          <p:cNvPicPr>
            <a:picLocks noChangeAspect="1"/>
          </p:cNvPicPr>
          <p:nvPr/>
        </p:nvPicPr>
        <p:blipFill rotWithShape="1">
          <a:blip r:embed="rId3"/>
          <a:srcRect l="1" t="8005" r="3483" b="16155"/>
          <a:stretch/>
        </p:blipFill>
        <p:spPr>
          <a:xfrm>
            <a:off x="7410379" y="285059"/>
            <a:ext cx="3983274" cy="244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a:extLst>
              <a:ext uri="{FF2B5EF4-FFF2-40B4-BE49-F238E27FC236}">
                <a16:creationId xmlns:a16="http://schemas.microsoft.com/office/drawing/2014/main" id="{F243EE4A-C39D-498F-BECD-5C2BCA2EE7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355" y="1654984"/>
            <a:ext cx="3658673" cy="1788425"/>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5" y="685392"/>
            <a:ext cx="6708579"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VI06 - Viadotto scavalco linee ferroviarie  FL1 e DD</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1017276" y="1901310"/>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61307" y="2509050"/>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018860" y="6270201"/>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VI06 – scavalco linee ferroviarie FL1 e Direttissima</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2813386" y="2466071"/>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69A6952-DCBC-479A-BA0D-576CEB6E17D5}"/>
              </a:ext>
            </a:extLst>
          </p:cNvPr>
          <p:cNvSpPr txBox="1"/>
          <p:nvPr/>
        </p:nvSpPr>
        <p:spPr>
          <a:xfrm>
            <a:off x="465355" y="3842445"/>
            <a:ext cx="3843208" cy="151404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Viadotto VI06 - lunghezza 780 m</a:t>
            </a:r>
          </a:p>
          <a:p>
            <a:endParaRPr lang="it-IT"/>
          </a:p>
          <a:p>
            <a:pPr marL="285750" indent="-285750">
              <a:buFont typeface="Wingdings" panose="05000000000000000000" pitchFamily="2" charset="2"/>
              <a:buChar char="ü"/>
            </a:pPr>
            <a:r>
              <a:rPr lang="it-IT">
                <a:solidFill>
                  <a:schemeClr val="accent2"/>
                </a:solidFill>
              </a:rPr>
              <a:t>Scavalco via Salaria</a:t>
            </a:r>
          </a:p>
          <a:p>
            <a:pPr marL="285750" indent="-285750">
              <a:buFont typeface="Wingdings" panose="05000000000000000000" pitchFamily="2" charset="2"/>
              <a:buChar char="ü"/>
            </a:pPr>
            <a:r>
              <a:rPr lang="it-IT">
                <a:solidFill>
                  <a:schemeClr val="accent2"/>
                </a:solidFill>
              </a:rPr>
              <a:t>Scavalco linee ferroviarie FL1 e Direttissima</a:t>
            </a:r>
          </a:p>
          <a:p>
            <a:pPr marL="285750" indent="-285750">
              <a:buFont typeface="Wingdings" panose="05000000000000000000" pitchFamily="2" charset="2"/>
              <a:buChar char="ü"/>
            </a:pPr>
            <a:r>
              <a:rPr lang="it-IT">
                <a:solidFill>
                  <a:schemeClr val="accent2"/>
                </a:solidFill>
              </a:rPr>
              <a:t>Scavalco via dei Prati Fiscali</a:t>
            </a:r>
          </a:p>
        </p:txBody>
      </p:sp>
      <p:sp>
        <p:nvSpPr>
          <p:cNvPr id="18" name="Titolo 1">
            <a:extLst>
              <a:ext uri="{FF2B5EF4-FFF2-40B4-BE49-F238E27FC236}">
                <a16:creationId xmlns:a16="http://schemas.microsoft.com/office/drawing/2014/main" id="{66E19FCA-D62A-45E0-AE0C-3EEC1B8F062F}"/>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21" name="Ovale 20">
            <a:extLst>
              <a:ext uri="{FF2B5EF4-FFF2-40B4-BE49-F238E27FC236}">
                <a16:creationId xmlns:a16="http://schemas.microsoft.com/office/drawing/2014/main" id="{841E58AF-6847-4C44-97EE-E2068BE3FA78}"/>
              </a:ext>
            </a:extLst>
          </p:cNvPr>
          <p:cNvSpPr/>
          <p:nvPr/>
        </p:nvSpPr>
        <p:spPr>
          <a:xfrm rot="19753823">
            <a:off x="9394879" y="987480"/>
            <a:ext cx="1263885" cy="76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CE308A06-B851-46C6-9FBC-CC0F477E76B3}"/>
              </a:ext>
            </a:extLst>
          </p:cNvPr>
          <p:cNvPicPr>
            <a:picLocks noChangeAspect="1"/>
          </p:cNvPicPr>
          <p:nvPr/>
        </p:nvPicPr>
        <p:blipFill rotWithShape="1">
          <a:blip r:embed="rId5"/>
          <a:srcRect r="2551" b="19872"/>
          <a:stretch/>
        </p:blipFill>
        <p:spPr>
          <a:xfrm>
            <a:off x="4749808" y="2791289"/>
            <a:ext cx="6708579" cy="323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7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43EE4A-C39D-498F-BECD-5C2BCA2EE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299" y="1934043"/>
            <a:ext cx="3658673" cy="1788425"/>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a:t>
            </a:r>
          </a:p>
          <a:p>
            <a:pPr>
              <a:spcBef>
                <a:spcPts val="1200"/>
              </a:spcBef>
            </a:pPr>
            <a:r>
              <a:rPr lang="it-IT" b="1">
                <a:solidFill>
                  <a:schemeClr val="accent2"/>
                </a:solidFill>
              </a:rPr>
              <a:t>                   VI06 - Viadotto scavalco via dei Prati Fiscali</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1046220" y="2180369"/>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90251" y="2788109"/>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473034" y="6293264"/>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VI06 – scavalco via dei Prati Fiscali</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2895364" y="2719850"/>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56">
            <a:extLst>
              <a:ext uri="{FF2B5EF4-FFF2-40B4-BE49-F238E27FC236}">
                <a16:creationId xmlns:a16="http://schemas.microsoft.com/office/drawing/2014/main" id="{D71817C5-6CCE-4533-AA12-B1C1B6FBE874}"/>
              </a:ext>
            </a:extLst>
          </p:cNvPr>
          <p:cNvPicPr/>
          <p:nvPr/>
        </p:nvPicPr>
        <p:blipFill>
          <a:blip r:embed="rId4" cstate="print">
            <a:extLst>
              <a:ext uri="{28A0092B-C50C-407E-A947-70E740481C1C}">
                <a14:useLocalDpi xmlns:a14="http://schemas.microsoft.com/office/drawing/2010/main"/>
              </a:ext>
            </a:extLst>
          </a:blip>
          <a:srcRect/>
          <a:stretch/>
        </p:blipFill>
        <p:spPr>
          <a:xfrm>
            <a:off x="4933670" y="2385597"/>
            <a:ext cx="6614795" cy="372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asellaDiTesto 10">
            <a:extLst>
              <a:ext uri="{FF2B5EF4-FFF2-40B4-BE49-F238E27FC236}">
                <a16:creationId xmlns:a16="http://schemas.microsoft.com/office/drawing/2014/main" id="{1FF3F858-66FA-453B-B72F-305CE145A71B}"/>
              </a:ext>
            </a:extLst>
          </p:cNvPr>
          <p:cNvSpPr txBox="1"/>
          <p:nvPr/>
        </p:nvSpPr>
        <p:spPr>
          <a:xfrm>
            <a:off x="6043645" y="2634344"/>
            <a:ext cx="1492378" cy="369332"/>
          </a:xfrm>
          <a:prstGeom prst="rect">
            <a:avLst/>
          </a:prstGeom>
          <a:solidFill>
            <a:srgbClr val="92D050">
              <a:alpha val="52000"/>
            </a:srgbClr>
          </a:solidFill>
        </p:spPr>
        <p:txBody>
          <a:bodyPr wrap="square" rtlCol="0">
            <a:spAutoFit/>
          </a:bodyPr>
          <a:lstStyle>
            <a:defPPr>
              <a:defRPr lang="en-US"/>
            </a:defPPr>
            <a:lvl1pPr algn="ctr">
              <a:defRPr b="1">
                <a:solidFill>
                  <a:schemeClr val="bg1"/>
                </a:solidFill>
              </a:defRPr>
            </a:lvl1pPr>
          </a:lstStyle>
          <a:p>
            <a:r>
              <a:rPr lang="it-IT"/>
              <a:t>Viadotto VI06</a:t>
            </a:r>
          </a:p>
        </p:txBody>
      </p:sp>
      <p:sp>
        <p:nvSpPr>
          <p:cNvPr id="14" name="CasellaDiTesto 13">
            <a:extLst>
              <a:ext uri="{FF2B5EF4-FFF2-40B4-BE49-F238E27FC236}">
                <a16:creationId xmlns:a16="http://schemas.microsoft.com/office/drawing/2014/main" id="{49D30E1E-DF31-4576-8525-AEB324A70F7C}"/>
              </a:ext>
            </a:extLst>
          </p:cNvPr>
          <p:cNvSpPr txBox="1"/>
          <p:nvPr/>
        </p:nvSpPr>
        <p:spPr>
          <a:xfrm>
            <a:off x="356678" y="4103914"/>
            <a:ext cx="3843208" cy="151404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Viadotto VI06 - lunghezza 780 m</a:t>
            </a:r>
          </a:p>
          <a:p>
            <a:endParaRPr lang="it-IT"/>
          </a:p>
          <a:p>
            <a:pPr marL="285750" indent="-285750">
              <a:buFont typeface="Wingdings" panose="05000000000000000000" pitchFamily="2" charset="2"/>
              <a:buChar char="ü"/>
            </a:pPr>
            <a:r>
              <a:rPr lang="it-IT">
                <a:solidFill>
                  <a:schemeClr val="accent2"/>
                </a:solidFill>
              </a:rPr>
              <a:t>Scavalco via Salaria</a:t>
            </a:r>
          </a:p>
          <a:p>
            <a:pPr marL="285750" indent="-285750">
              <a:buFont typeface="Wingdings" panose="05000000000000000000" pitchFamily="2" charset="2"/>
              <a:buChar char="ü"/>
            </a:pPr>
            <a:r>
              <a:rPr lang="it-IT">
                <a:solidFill>
                  <a:schemeClr val="accent2"/>
                </a:solidFill>
              </a:rPr>
              <a:t>Scavalco linee ferroviarie FL1 e Direttissima</a:t>
            </a:r>
          </a:p>
          <a:p>
            <a:pPr marL="285750" indent="-285750">
              <a:buFont typeface="Wingdings" panose="05000000000000000000" pitchFamily="2" charset="2"/>
              <a:buChar char="ü"/>
            </a:pPr>
            <a:r>
              <a:rPr lang="it-IT">
                <a:solidFill>
                  <a:schemeClr val="accent2"/>
                </a:solidFill>
              </a:rPr>
              <a:t>Scavalco via dei Prati Fiscali</a:t>
            </a:r>
          </a:p>
        </p:txBody>
      </p:sp>
      <p:sp>
        <p:nvSpPr>
          <p:cNvPr id="15" name="Freccia destra rientrata 14">
            <a:extLst>
              <a:ext uri="{FF2B5EF4-FFF2-40B4-BE49-F238E27FC236}">
                <a16:creationId xmlns:a16="http://schemas.microsoft.com/office/drawing/2014/main" id="{420A9495-6A4A-4FAA-BE33-17F212E76011}"/>
              </a:ext>
            </a:extLst>
          </p:cNvPr>
          <p:cNvSpPr/>
          <p:nvPr/>
        </p:nvSpPr>
        <p:spPr>
          <a:xfrm rot="348585">
            <a:off x="8732413" y="3723318"/>
            <a:ext cx="1258582" cy="407610"/>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7" name="Titolo 1">
            <a:extLst>
              <a:ext uri="{FF2B5EF4-FFF2-40B4-BE49-F238E27FC236}">
                <a16:creationId xmlns:a16="http://schemas.microsoft.com/office/drawing/2014/main" id="{6F2D4A2C-8D8E-4592-BDA0-0DA723E9CF9B}"/>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A14D5021-FF59-49EB-8BB1-0E7A96980466}"/>
              </a:ext>
            </a:extLst>
          </p:cNvPr>
          <p:cNvPicPr>
            <a:picLocks noChangeAspect="1"/>
          </p:cNvPicPr>
          <p:nvPr/>
        </p:nvPicPr>
        <p:blipFill rotWithShape="1">
          <a:blip r:embed="rId5"/>
          <a:srcRect l="1" t="8005" r="3483" b="16155"/>
          <a:stretch/>
        </p:blipFill>
        <p:spPr>
          <a:xfrm>
            <a:off x="7951520" y="391272"/>
            <a:ext cx="3983274" cy="244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e 17">
            <a:extLst>
              <a:ext uri="{FF2B5EF4-FFF2-40B4-BE49-F238E27FC236}">
                <a16:creationId xmlns:a16="http://schemas.microsoft.com/office/drawing/2014/main" id="{5367F69E-97B3-4255-A77D-8079FA3E72D8}"/>
              </a:ext>
            </a:extLst>
          </p:cNvPr>
          <p:cNvSpPr/>
          <p:nvPr/>
        </p:nvSpPr>
        <p:spPr>
          <a:xfrm rot="19753823">
            <a:off x="10849850" y="949078"/>
            <a:ext cx="816159" cy="8787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598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2A3671-3E77-40A5-8C19-64C43959A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466" y="1542615"/>
            <a:ext cx="3726201" cy="1825538"/>
          </a:xfrm>
          <a:prstGeom prst="rect">
            <a:avLst/>
          </a:prstGeom>
        </p:spPr>
      </p:pic>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Scavalco fascio binari per innesto linea esistente </a:t>
            </a:r>
            <a:endParaRPr lang="it-IT">
              <a:solidFill>
                <a:schemeClr val="accent2"/>
              </a:solidFill>
            </a:endParaRPr>
          </a:p>
        </p:txBody>
      </p:sp>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81152" y="1807498"/>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395466" y="3428999"/>
            <a:ext cx="4033659" cy="270863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Scavalco fascio binari esistenti </a:t>
            </a:r>
          </a:p>
          <a:p>
            <a:pPr algn="just"/>
            <a:r>
              <a:rPr lang="it-IT">
                <a:solidFill>
                  <a:schemeClr val="accent2"/>
                </a:solidFill>
              </a:rPr>
              <a:t>Nel corso dei recenti approfondimenti, è stata valutata come perseguibile l’ipotesi di un’ottimizzazione progettuale che sostituisca lo scatolare in calcestruzzo di attraversamento del fascio binari esistenti, con un viadotto in acciaio. Tale soluzione, oltre a ridurre l’interferenza con l’impianto di ACEA, migliora anche l’inserimento dell’opera nel contesto, in quanto ne aumenta la trasparenza. </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25183" y="2415238"/>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D29D3E85-97B4-4E43-A800-D2D8D8A571E6}"/>
              </a:ext>
            </a:extLst>
          </p:cNvPr>
          <p:cNvSpPr txBox="1"/>
          <p:nvPr/>
        </p:nvSpPr>
        <p:spPr>
          <a:xfrm>
            <a:off x="6028478" y="6209002"/>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Scavalco fascio binari: ipotesi ottimizzata</a:t>
            </a:r>
            <a:endParaRPr lang="it-IT">
              <a:solidFill>
                <a:schemeClr val="tx2"/>
              </a:solidFill>
              <a:cs typeface="Calibri"/>
            </a:endParaRPr>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3054231" y="2394168"/>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53">
            <a:extLst>
              <a:ext uri="{FF2B5EF4-FFF2-40B4-BE49-F238E27FC236}">
                <a16:creationId xmlns:a16="http://schemas.microsoft.com/office/drawing/2014/main" id="{FCD0AA46-5256-4335-8F61-F8587D4820DB}"/>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4903296" y="3081243"/>
            <a:ext cx="6683375" cy="2995930"/>
          </a:xfrm>
          <a:prstGeom prst="rect">
            <a:avLst/>
          </a:prstGeom>
          <a:noFill/>
        </p:spPr>
      </p:pic>
      <p:sp>
        <p:nvSpPr>
          <p:cNvPr id="11" name="Titolo 1">
            <a:extLst>
              <a:ext uri="{FF2B5EF4-FFF2-40B4-BE49-F238E27FC236}">
                <a16:creationId xmlns:a16="http://schemas.microsoft.com/office/drawing/2014/main" id="{58ED6B9F-22B5-4275-83AD-C9C2658CC987}"/>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C33DE901-24EB-4C7D-88AC-B3F736A9D721}"/>
              </a:ext>
            </a:extLst>
          </p:cNvPr>
          <p:cNvPicPr>
            <a:picLocks noChangeAspect="1"/>
          </p:cNvPicPr>
          <p:nvPr/>
        </p:nvPicPr>
        <p:blipFill rotWithShape="1">
          <a:blip r:embed="rId5"/>
          <a:srcRect l="16716" b="25153"/>
          <a:stretch/>
        </p:blipFill>
        <p:spPr>
          <a:xfrm rot="16200000">
            <a:off x="8527374" y="241347"/>
            <a:ext cx="2788303" cy="252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59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2A3671-3E77-40A5-8C19-64C43959A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466" y="1132780"/>
            <a:ext cx="3726201" cy="18255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81152" y="1397663"/>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25183" y="2005403"/>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3054231" y="1984333"/>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430B516-631B-428D-B2AA-D2A5206FE34D}"/>
              </a:ext>
            </a:extLst>
          </p:cNvPr>
          <p:cNvSpPr txBox="1"/>
          <p:nvPr/>
        </p:nvSpPr>
        <p:spPr>
          <a:xfrm>
            <a:off x="6176229" y="5456544"/>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Soluzione precedente con scatolare</a:t>
            </a:r>
            <a:endParaRPr lang="it-IT">
              <a:solidFill>
                <a:schemeClr val="tx2"/>
              </a:solidFill>
              <a:cs typeface="Calibri"/>
            </a:endParaRPr>
          </a:p>
        </p:txBody>
      </p:sp>
      <p:pic>
        <p:nvPicPr>
          <p:cNvPr id="14" name="Picture 60">
            <a:extLst>
              <a:ext uri="{FF2B5EF4-FFF2-40B4-BE49-F238E27FC236}">
                <a16:creationId xmlns:a16="http://schemas.microsoft.com/office/drawing/2014/main" id="{D71817C5-6CCE-4533-AA12-B1C1B6FBE874}"/>
              </a:ext>
            </a:extLst>
          </p:cNvPr>
          <p:cNvPicPr/>
          <p:nvPr/>
        </p:nvPicPr>
        <p:blipFill>
          <a:blip r:embed="rId4" cstate="print">
            <a:extLst>
              <a:ext uri="{28A0092B-C50C-407E-A947-70E740481C1C}">
                <a14:useLocalDpi xmlns:a14="http://schemas.microsoft.com/office/drawing/2010/main"/>
              </a:ext>
            </a:extLst>
          </a:blip>
          <a:srcRect/>
          <a:stretch/>
        </p:blipFill>
        <p:spPr>
          <a:xfrm>
            <a:off x="4642605" y="1397663"/>
            <a:ext cx="6855460" cy="3910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asellaDiTesto 11">
            <a:extLst>
              <a:ext uri="{FF2B5EF4-FFF2-40B4-BE49-F238E27FC236}">
                <a16:creationId xmlns:a16="http://schemas.microsoft.com/office/drawing/2014/main" id="{9A45E813-320B-4CC1-B9AB-8CC6F5B4B443}"/>
              </a:ext>
            </a:extLst>
          </p:cNvPr>
          <p:cNvSpPr txBox="1"/>
          <p:nvPr/>
        </p:nvSpPr>
        <p:spPr>
          <a:xfrm>
            <a:off x="252532" y="3223201"/>
            <a:ext cx="3869135" cy="278993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Scavalco fascio binari esistenti </a:t>
            </a:r>
          </a:p>
          <a:p>
            <a:endParaRPr lang="it-IT"/>
          </a:p>
          <a:p>
            <a:r>
              <a:rPr lang="it-IT">
                <a:solidFill>
                  <a:schemeClr val="accent2"/>
                </a:solidFill>
              </a:rPr>
              <a:t>Nel corso dei recenti approfondimenti, è stata valutata come perseguibile l’ipotesi di un’ottimizzazione progettuale che sostituisca lo scatolare in calcestruzzo di attraversamento del fascio binari esistenti, con un viadotto in acciaio. Tale soluzione, oltre a ridurre l’interferenza con l’impianto di ACEA, migliora anche l’inserimento dell’opera nel contesto, in quanto ne aumenta la trasparenza. </a:t>
            </a:r>
          </a:p>
        </p:txBody>
      </p:sp>
      <p:sp>
        <p:nvSpPr>
          <p:cNvPr id="15" name="Freccia destra rientrata 14">
            <a:extLst>
              <a:ext uri="{FF2B5EF4-FFF2-40B4-BE49-F238E27FC236}">
                <a16:creationId xmlns:a16="http://schemas.microsoft.com/office/drawing/2014/main" id="{84765C05-DAD6-4D4C-AE27-F4BA2FB93807}"/>
              </a:ext>
            </a:extLst>
          </p:cNvPr>
          <p:cNvSpPr/>
          <p:nvPr/>
        </p:nvSpPr>
        <p:spPr>
          <a:xfrm flipH="1">
            <a:off x="4652229" y="1521426"/>
            <a:ext cx="1389605"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6" name="Titolo 1">
            <a:extLst>
              <a:ext uri="{FF2B5EF4-FFF2-40B4-BE49-F238E27FC236}">
                <a16:creationId xmlns:a16="http://schemas.microsoft.com/office/drawing/2014/main" id="{D7290BA5-6E39-483C-AD7E-18DEB399B10E}"/>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17" name="Segnaposto contenuto 3">
            <a:extLst>
              <a:ext uri="{FF2B5EF4-FFF2-40B4-BE49-F238E27FC236}">
                <a16:creationId xmlns:a16="http://schemas.microsoft.com/office/drawing/2014/main" id="{F8FCB80E-D832-4CD6-B71E-90883759B261}"/>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 Scavalco fascio binari per innesto linea esistente </a:t>
            </a:r>
            <a:endParaRPr lang="it-IT">
              <a:solidFill>
                <a:schemeClr val="accent2"/>
              </a:solidFill>
            </a:endParaRPr>
          </a:p>
        </p:txBody>
      </p:sp>
    </p:spTree>
    <p:extLst>
      <p:ext uri="{BB962C8B-B14F-4D97-AF65-F5344CB8AC3E}">
        <p14:creationId xmlns:p14="http://schemas.microsoft.com/office/powerpoint/2010/main" val="39387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1">
            <a:extLst>
              <a:ext uri="{FF2B5EF4-FFF2-40B4-BE49-F238E27FC236}">
                <a16:creationId xmlns:a16="http://schemas.microsoft.com/office/drawing/2014/main" id="{D71817C5-6CCE-4533-AA12-B1C1B6FBE87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18128" y="2201143"/>
            <a:ext cx="6904414" cy="3883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a:extLst>
              <a:ext uri="{FF2B5EF4-FFF2-40B4-BE49-F238E27FC236}">
                <a16:creationId xmlns:a16="http://schemas.microsoft.com/office/drawing/2014/main" id="{902A3671-3E77-40A5-8C19-64C43959A9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466" y="1132780"/>
            <a:ext cx="3726201" cy="18255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981152" y="1397663"/>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25183" y="2005403"/>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3054231" y="1984333"/>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430B516-631B-428D-B2AA-D2A5206FE34D}"/>
              </a:ext>
            </a:extLst>
          </p:cNvPr>
          <p:cNvSpPr txBox="1"/>
          <p:nvPr/>
        </p:nvSpPr>
        <p:spPr>
          <a:xfrm>
            <a:off x="6014646" y="6310611"/>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Soluzione ottimizzata con viadotto</a:t>
            </a:r>
            <a:endParaRPr lang="it-IT">
              <a:solidFill>
                <a:schemeClr val="tx2"/>
              </a:solidFill>
              <a:cs typeface="Calibri"/>
            </a:endParaRPr>
          </a:p>
        </p:txBody>
      </p:sp>
      <p:sp>
        <p:nvSpPr>
          <p:cNvPr id="14" name="CasellaDiTesto 13">
            <a:extLst>
              <a:ext uri="{FF2B5EF4-FFF2-40B4-BE49-F238E27FC236}">
                <a16:creationId xmlns:a16="http://schemas.microsoft.com/office/drawing/2014/main" id="{45CC35B1-A478-48E0-801F-811634A5416D}"/>
              </a:ext>
            </a:extLst>
          </p:cNvPr>
          <p:cNvSpPr txBox="1"/>
          <p:nvPr/>
        </p:nvSpPr>
        <p:spPr>
          <a:xfrm>
            <a:off x="252532" y="3223201"/>
            <a:ext cx="3869135" cy="278993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Scavalco fascio binari esistenti </a:t>
            </a:r>
          </a:p>
          <a:p>
            <a:endParaRPr lang="it-IT"/>
          </a:p>
          <a:p>
            <a:r>
              <a:rPr lang="it-IT">
                <a:solidFill>
                  <a:schemeClr val="accent2"/>
                </a:solidFill>
              </a:rPr>
              <a:t>Nel corso dei recenti approfondimenti, è stata valutata come perseguibile l’ipotesi di un’ottimizzazione progettuale che sostituisca lo scatolare in calcestruzzo di attraversamento del fascio binari esistenti, con un viadotto in acciaio. Tale soluzione, oltre a ridurre l’interferenza con l’impianto di ACEA, migliora anche l’inserimento dell’opera nel contesto, in quanto ne aumenta la trasparenza. </a:t>
            </a:r>
          </a:p>
        </p:txBody>
      </p:sp>
      <p:sp>
        <p:nvSpPr>
          <p:cNvPr id="16" name="Freccia destra rientrata 15">
            <a:extLst>
              <a:ext uri="{FF2B5EF4-FFF2-40B4-BE49-F238E27FC236}">
                <a16:creationId xmlns:a16="http://schemas.microsoft.com/office/drawing/2014/main" id="{9CFA26AA-073D-4D05-8B16-23C7A6ED7301}"/>
              </a:ext>
            </a:extLst>
          </p:cNvPr>
          <p:cNvSpPr/>
          <p:nvPr/>
        </p:nvSpPr>
        <p:spPr>
          <a:xfrm flipH="1">
            <a:off x="4757119" y="2447110"/>
            <a:ext cx="1118747" cy="40615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7" name="Titolo 1">
            <a:extLst>
              <a:ext uri="{FF2B5EF4-FFF2-40B4-BE49-F238E27FC236}">
                <a16:creationId xmlns:a16="http://schemas.microsoft.com/office/drawing/2014/main" id="{5CE30E2F-416F-4312-8B94-5EBB44EB82B3}"/>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18" name="Segnaposto contenuto 3">
            <a:extLst>
              <a:ext uri="{FF2B5EF4-FFF2-40B4-BE49-F238E27FC236}">
                <a16:creationId xmlns:a16="http://schemas.microsoft.com/office/drawing/2014/main" id="{0E313E49-0100-436B-929E-ECF08890EE3B}"/>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 Scavalco fascio binari per innesto linea esistente </a:t>
            </a:r>
            <a:endParaRPr lang="it-IT">
              <a:solidFill>
                <a:schemeClr val="accent2"/>
              </a:solidFill>
            </a:endParaRPr>
          </a:p>
        </p:txBody>
      </p:sp>
      <p:pic>
        <p:nvPicPr>
          <p:cNvPr id="2" name="Immagine 1">
            <a:extLst>
              <a:ext uri="{FF2B5EF4-FFF2-40B4-BE49-F238E27FC236}">
                <a16:creationId xmlns:a16="http://schemas.microsoft.com/office/drawing/2014/main" id="{63FF9F53-3D01-4DD6-BF27-3868903C74F9}"/>
              </a:ext>
            </a:extLst>
          </p:cNvPr>
          <p:cNvPicPr>
            <a:picLocks noChangeAspect="1"/>
          </p:cNvPicPr>
          <p:nvPr/>
        </p:nvPicPr>
        <p:blipFill rotWithShape="1">
          <a:blip r:embed="rId5"/>
          <a:srcRect t="3961" r="1900"/>
          <a:stretch/>
        </p:blipFill>
        <p:spPr>
          <a:xfrm rot="10800000">
            <a:off x="9641121" y="996532"/>
            <a:ext cx="2155413" cy="1989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58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2A3671-3E77-40A5-8C19-64C43959A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829" y="2025408"/>
            <a:ext cx="3726201" cy="1825538"/>
          </a:xfrm>
          <a:prstGeom prst="rect">
            <a:avLst/>
          </a:prstGeom>
        </p:spPr>
      </p:pic>
      <p:sp>
        <p:nvSpPr>
          <p:cNvPr id="9" name="Stella a 5 punte 8">
            <a:extLst>
              <a:ext uri="{FF2B5EF4-FFF2-40B4-BE49-F238E27FC236}">
                <a16:creationId xmlns:a16="http://schemas.microsoft.com/office/drawing/2014/main" id="{7B6988BD-9261-4BBF-A7EF-01EA158AF129}"/>
              </a:ext>
            </a:extLst>
          </p:cNvPr>
          <p:cNvSpPr>
            <a:spLocks noChangeAspect="1"/>
          </p:cNvSpPr>
          <p:nvPr/>
        </p:nvSpPr>
        <p:spPr>
          <a:xfrm>
            <a:off x="1005515" y="2290291"/>
            <a:ext cx="358699" cy="347662"/>
          </a:xfrm>
          <a:prstGeom prst="star5">
            <a:avLst>
              <a:gd name="adj" fmla="val 19098"/>
              <a:gd name="hf" fmla="val 105146"/>
              <a:gd name="vf" fmla="val 110557"/>
            </a:avLst>
          </a:prstGeom>
          <a:solidFill>
            <a:srgbClr val="128E8B"/>
          </a:solidFill>
          <a:ln>
            <a:solidFill>
              <a:srgbClr val="128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419829" y="4190952"/>
            <a:ext cx="3843208" cy="9675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Viadotto VI07</a:t>
            </a:r>
          </a:p>
          <a:p>
            <a:endParaRPr lang="it-IT"/>
          </a:p>
          <a:p>
            <a:r>
              <a:rPr lang="it-IT">
                <a:solidFill>
                  <a:schemeClr val="accent2"/>
                </a:solidFill>
              </a:rPr>
              <a:t>Due viadotti a singolo binario che perdono quota fino all’ingresso alla Stazione di Val d’Ala</a:t>
            </a:r>
          </a:p>
        </p:txBody>
      </p:sp>
      <p:sp>
        <p:nvSpPr>
          <p:cNvPr id="13" name="Stella a 5 punte 12">
            <a:extLst>
              <a:ext uri="{FF2B5EF4-FFF2-40B4-BE49-F238E27FC236}">
                <a16:creationId xmlns:a16="http://schemas.microsoft.com/office/drawing/2014/main" id="{1FA529B8-644B-40B7-8746-7355525CD859}"/>
              </a:ext>
            </a:extLst>
          </p:cNvPr>
          <p:cNvSpPr>
            <a:spLocks noChangeAspect="1"/>
          </p:cNvSpPr>
          <p:nvPr/>
        </p:nvSpPr>
        <p:spPr>
          <a:xfrm>
            <a:off x="3449546" y="2898031"/>
            <a:ext cx="358699" cy="347662"/>
          </a:xfrm>
          <a:prstGeom prst="star5">
            <a:avLst>
              <a:gd name="adj" fmla="val 19098"/>
              <a:gd name="hf" fmla="val 105146"/>
              <a:gd name="vf" fmla="val 11055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tella a 5 punte 25">
            <a:extLst>
              <a:ext uri="{FF2B5EF4-FFF2-40B4-BE49-F238E27FC236}">
                <a16:creationId xmlns:a16="http://schemas.microsoft.com/office/drawing/2014/main" id="{3EEC3755-3208-4C38-BAF1-24E545B0CA91}"/>
              </a:ext>
            </a:extLst>
          </p:cNvPr>
          <p:cNvSpPr>
            <a:spLocks noChangeAspect="1"/>
          </p:cNvSpPr>
          <p:nvPr/>
        </p:nvSpPr>
        <p:spPr>
          <a:xfrm>
            <a:off x="3078594" y="2876961"/>
            <a:ext cx="223693" cy="216810"/>
          </a:xfrm>
          <a:prstGeom prst="star5">
            <a:avLst>
              <a:gd name="adj" fmla="val 50000"/>
              <a:gd name="hf" fmla="val 105146"/>
              <a:gd name="vf" fmla="val 110557"/>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430B516-631B-428D-B2AA-D2A5206FE34D}"/>
              </a:ext>
            </a:extLst>
          </p:cNvPr>
          <p:cNvSpPr txBox="1"/>
          <p:nvPr/>
        </p:nvSpPr>
        <p:spPr>
          <a:xfrm>
            <a:off x="6579733" y="6091703"/>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VI07 – Vista da via di Val d’Ala</a:t>
            </a:r>
            <a:endParaRPr lang="it-IT">
              <a:solidFill>
                <a:schemeClr val="tx2"/>
              </a:solidFill>
              <a:cs typeface="Calibri"/>
            </a:endParaRPr>
          </a:p>
        </p:txBody>
      </p:sp>
      <p:pic>
        <p:nvPicPr>
          <p:cNvPr id="3" name="Immagine 2">
            <a:extLst>
              <a:ext uri="{FF2B5EF4-FFF2-40B4-BE49-F238E27FC236}">
                <a16:creationId xmlns:a16="http://schemas.microsoft.com/office/drawing/2014/main" id="{928E2ABB-0C4B-440B-8D26-35AE15261D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5506" y="2201143"/>
            <a:ext cx="7169658" cy="3807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olo 1">
            <a:extLst>
              <a:ext uri="{FF2B5EF4-FFF2-40B4-BE49-F238E27FC236}">
                <a16:creationId xmlns:a16="http://schemas.microsoft.com/office/drawing/2014/main" id="{A9EFF861-BC11-41E9-8EF2-ADE7DF1AE19C}"/>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15" name="Segnaposto contenuto 3">
            <a:extLst>
              <a:ext uri="{FF2B5EF4-FFF2-40B4-BE49-F238E27FC236}">
                <a16:creationId xmlns:a16="http://schemas.microsoft.com/office/drawing/2014/main" id="{491CD4CB-53E4-4E91-BFAC-553D17A22DB4}"/>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 </a:t>
            </a:r>
          </a:p>
          <a:p>
            <a:pPr>
              <a:spcBef>
                <a:spcPts val="1200"/>
              </a:spcBef>
            </a:pPr>
            <a:r>
              <a:rPr lang="it-IT" b="1">
                <a:solidFill>
                  <a:schemeClr val="accent2"/>
                </a:solidFill>
              </a:rPr>
              <a:t>                    Bivio su linea esistente </a:t>
            </a:r>
            <a:endParaRPr lang="it-IT">
              <a:solidFill>
                <a:schemeClr val="accent2"/>
              </a:solidFill>
            </a:endParaRPr>
          </a:p>
        </p:txBody>
      </p:sp>
      <p:pic>
        <p:nvPicPr>
          <p:cNvPr id="2" name="Immagine 1">
            <a:extLst>
              <a:ext uri="{FF2B5EF4-FFF2-40B4-BE49-F238E27FC236}">
                <a16:creationId xmlns:a16="http://schemas.microsoft.com/office/drawing/2014/main" id="{5E9798DD-6DAD-4D92-B452-ED5A6CCB5EFE}"/>
              </a:ext>
            </a:extLst>
          </p:cNvPr>
          <p:cNvPicPr>
            <a:picLocks noChangeAspect="1"/>
          </p:cNvPicPr>
          <p:nvPr/>
        </p:nvPicPr>
        <p:blipFill>
          <a:blip r:embed="rId5"/>
          <a:stretch>
            <a:fillRect/>
          </a:stretch>
        </p:blipFill>
        <p:spPr>
          <a:xfrm rot="10800000">
            <a:off x="5304962" y="221924"/>
            <a:ext cx="6131231" cy="2075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e 15">
            <a:extLst>
              <a:ext uri="{FF2B5EF4-FFF2-40B4-BE49-F238E27FC236}">
                <a16:creationId xmlns:a16="http://schemas.microsoft.com/office/drawing/2014/main" id="{0AAB9257-635A-480E-A3DA-1DFEFCBD8F28}"/>
              </a:ext>
            </a:extLst>
          </p:cNvPr>
          <p:cNvSpPr/>
          <p:nvPr/>
        </p:nvSpPr>
        <p:spPr>
          <a:xfrm>
            <a:off x="9258960" y="757633"/>
            <a:ext cx="2267164" cy="8787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destra rientrata 11">
            <a:extLst>
              <a:ext uri="{FF2B5EF4-FFF2-40B4-BE49-F238E27FC236}">
                <a16:creationId xmlns:a16="http://schemas.microsoft.com/office/drawing/2014/main" id="{E02F09A0-3704-4ACF-B77D-94F052892C6C}"/>
              </a:ext>
            </a:extLst>
          </p:cNvPr>
          <p:cNvSpPr/>
          <p:nvPr/>
        </p:nvSpPr>
        <p:spPr>
          <a:xfrm flipH="1">
            <a:off x="4706395" y="2025408"/>
            <a:ext cx="1389605" cy="519637"/>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Tree>
    <p:extLst>
      <p:ext uri="{BB962C8B-B14F-4D97-AF65-F5344CB8AC3E}">
        <p14:creationId xmlns:p14="http://schemas.microsoft.com/office/powerpoint/2010/main" val="27324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1216" y="685392"/>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TOR DI QUINTO - VAL D’ALA</a:t>
            </a:r>
          </a:p>
          <a:p>
            <a:pPr>
              <a:spcBef>
                <a:spcPts val="1200"/>
              </a:spcBef>
            </a:pPr>
            <a:r>
              <a:rPr lang="it-IT" b="1">
                <a:solidFill>
                  <a:schemeClr val="accent2"/>
                </a:solidFill>
              </a:rPr>
              <a:t> Riqualificazione della stazione di Val D’Ala  - FINE INTERVENTO   </a:t>
            </a:r>
            <a:endParaRPr lang="it-IT">
              <a:solidFill>
                <a:schemeClr val="accent2"/>
              </a:solidFill>
            </a:endParaRPr>
          </a:p>
        </p:txBody>
      </p:sp>
      <p:sp>
        <p:nvSpPr>
          <p:cNvPr id="19" name="CasellaDiTesto 18">
            <a:extLst>
              <a:ext uri="{FF2B5EF4-FFF2-40B4-BE49-F238E27FC236}">
                <a16:creationId xmlns:a16="http://schemas.microsoft.com/office/drawing/2014/main" id="{3B3E13D4-2A1A-4E7E-B281-F2A99A929850}"/>
              </a:ext>
            </a:extLst>
          </p:cNvPr>
          <p:cNvSpPr txBox="1"/>
          <p:nvPr/>
        </p:nvSpPr>
        <p:spPr>
          <a:xfrm>
            <a:off x="234426" y="1394043"/>
            <a:ext cx="4021888" cy="256219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r>
              <a:rPr lang="it-IT"/>
              <a:t>Stazione di Val d’Ala – FV02</a:t>
            </a:r>
          </a:p>
          <a:p>
            <a:pPr marL="285750" indent="-285750">
              <a:buFont typeface="Wingdings" panose="05000000000000000000" pitchFamily="2" charset="2"/>
              <a:buChar char="ü"/>
            </a:pPr>
            <a:r>
              <a:rPr lang="it-IT">
                <a:solidFill>
                  <a:schemeClr val="accent2"/>
                </a:solidFill>
              </a:rPr>
              <a:t>l’inserimento di nuovo fabbricato viaggiatori</a:t>
            </a:r>
          </a:p>
          <a:p>
            <a:pPr marL="285750" indent="-285750">
              <a:buFont typeface="Wingdings" panose="05000000000000000000" pitchFamily="2" charset="2"/>
              <a:buChar char="ü"/>
            </a:pPr>
            <a:r>
              <a:rPr lang="it-IT">
                <a:solidFill>
                  <a:schemeClr val="accent2"/>
                </a:solidFill>
              </a:rPr>
              <a:t>il potenziamento del sottopasso esistente;</a:t>
            </a:r>
          </a:p>
          <a:p>
            <a:pPr marL="285750" indent="-285750">
              <a:buFont typeface="Wingdings" panose="05000000000000000000" pitchFamily="2" charset="2"/>
              <a:buChar char="ü"/>
            </a:pPr>
            <a:r>
              <a:rPr lang="it-IT">
                <a:solidFill>
                  <a:schemeClr val="accent2"/>
                </a:solidFill>
              </a:rPr>
              <a:t>riconfigurazione delle banchine;</a:t>
            </a:r>
          </a:p>
          <a:p>
            <a:pPr marL="285750" indent="-285750">
              <a:buFont typeface="Wingdings" panose="05000000000000000000" pitchFamily="2" charset="2"/>
              <a:buChar char="ü"/>
            </a:pPr>
            <a:r>
              <a:rPr lang="it-IT">
                <a:solidFill>
                  <a:schemeClr val="accent2"/>
                </a:solidFill>
              </a:rPr>
              <a:t>riprogettazione dello spazio pubblico nei pressi della stazione;</a:t>
            </a:r>
          </a:p>
          <a:p>
            <a:pPr marL="285750" indent="-285750">
              <a:buFont typeface="Wingdings" panose="05000000000000000000" pitchFamily="2" charset="2"/>
              <a:buChar char="ü"/>
            </a:pPr>
            <a:r>
              <a:rPr lang="it-IT">
                <a:solidFill>
                  <a:schemeClr val="accent2"/>
                </a:solidFill>
              </a:rPr>
              <a:t>potenziamento della pedonalità su via di Val d’Ala con l’inserimento di nuovi marciapiedi e di verde pubblico attrezzato</a:t>
            </a:r>
          </a:p>
        </p:txBody>
      </p:sp>
      <p:sp>
        <p:nvSpPr>
          <p:cNvPr id="11" name="CasellaDiTesto 10">
            <a:extLst>
              <a:ext uri="{FF2B5EF4-FFF2-40B4-BE49-F238E27FC236}">
                <a16:creationId xmlns:a16="http://schemas.microsoft.com/office/drawing/2014/main" id="{6430B516-631B-428D-B2AA-D2A5206FE34D}"/>
              </a:ext>
            </a:extLst>
          </p:cNvPr>
          <p:cNvSpPr txBox="1"/>
          <p:nvPr/>
        </p:nvSpPr>
        <p:spPr>
          <a:xfrm>
            <a:off x="6601375" y="6275626"/>
            <a:ext cx="507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tx2"/>
                </a:solidFill>
                <a:cs typeface="Calibri"/>
              </a:rPr>
              <a:t>FV02 – Stazione di Val d’Ala</a:t>
            </a:r>
            <a:endParaRPr lang="it-IT">
              <a:solidFill>
                <a:schemeClr val="tx2"/>
              </a:solidFill>
              <a:cs typeface="Calibri"/>
            </a:endParaRPr>
          </a:p>
        </p:txBody>
      </p:sp>
      <p:pic>
        <p:nvPicPr>
          <p:cNvPr id="12" name="Picture 901151228">
            <a:extLst>
              <a:ext uri="{FF2B5EF4-FFF2-40B4-BE49-F238E27FC236}">
                <a16:creationId xmlns:a16="http://schemas.microsoft.com/office/drawing/2014/main" id="{7F05F6D8-1F65-4FF9-8DB8-454CE01195E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3864" y="2623850"/>
            <a:ext cx="7212942" cy="3548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Freccia destra rientrata 13">
            <a:extLst>
              <a:ext uri="{FF2B5EF4-FFF2-40B4-BE49-F238E27FC236}">
                <a16:creationId xmlns:a16="http://schemas.microsoft.com/office/drawing/2014/main" id="{A0E1EF13-5DAF-43CB-A260-F803C60EB947}"/>
              </a:ext>
            </a:extLst>
          </p:cNvPr>
          <p:cNvSpPr/>
          <p:nvPr/>
        </p:nvSpPr>
        <p:spPr>
          <a:xfrm rot="1401332" flipH="1">
            <a:off x="10426819" y="3141944"/>
            <a:ext cx="1181085" cy="445416"/>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a:ln w="0"/>
                <a:solidFill>
                  <a:schemeClr val="accent1"/>
                </a:solidFill>
                <a:effectLst>
                  <a:outerShdw blurRad="38100" dist="25400" dir="5400000" algn="ctr" rotWithShape="0">
                    <a:srgbClr val="6E747A">
                      <a:alpha val="43000"/>
                    </a:srgbClr>
                  </a:outerShdw>
                </a:effectLst>
              </a:rPr>
              <a:t>Tiburtina</a:t>
            </a:r>
          </a:p>
        </p:txBody>
      </p:sp>
      <p:sp>
        <p:nvSpPr>
          <p:cNvPr id="15" name="Titolo 1">
            <a:extLst>
              <a:ext uri="{FF2B5EF4-FFF2-40B4-BE49-F238E27FC236}">
                <a16:creationId xmlns:a16="http://schemas.microsoft.com/office/drawing/2014/main" id="{3AD84195-032D-4E9B-B993-982FFE255A7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pic>
        <p:nvPicPr>
          <p:cNvPr id="2" name="Immagine 1">
            <a:extLst>
              <a:ext uri="{FF2B5EF4-FFF2-40B4-BE49-F238E27FC236}">
                <a16:creationId xmlns:a16="http://schemas.microsoft.com/office/drawing/2014/main" id="{E2BC23AB-CA00-4534-96A4-7D3BD68449EE}"/>
              </a:ext>
            </a:extLst>
          </p:cNvPr>
          <p:cNvPicPr>
            <a:picLocks noChangeAspect="1"/>
          </p:cNvPicPr>
          <p:nvPr/>
        </p:nvPicPr>
        <p:blipFill rotWithShape="1">
          <a:blip r:embed="rId4"/>
          <a:srcRect l="2501" t="9702" b="3795"/>
          <a:stretch/>
        </p:blipFill>
        <p:spPr>
          <a:xfrm rot="10800000">
            <a:off x="4956647" y="451921"/>
            <a:ext cx="6630081" cy="1884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a:extLst>
              <a:ext uri="{FF2B5EF4-FFF2-40B4-BE49-F238E27FC236}">
                <a16:creationId xmlns:a16="http://schemas.microsoft.com/office/drawing/2014/main" id="{FCE526BD-9AE9-4A0E-B71E-61256909BFC1}"/>
              </a:ext>
            </a:extLst>
          </p:cNvPr>
          <p:cNvPicPr>
            <a:picLocks noChangeAspect="1"/>
          </p:cNvPicPr>
          <p:nvPr/>
        </p:nvPicPr>
        <p:blipFill>
          <a:blip r:embed="rId5"/>
          <a:stretch>
            <a:fillRect/>
          </a:stretch>
        </p:blipFill>
        <p:spPr>
          <a:xfrm>
            <a:off x="1255642" y="3693403"/>
            <a:ext cx="2157963" cy="256219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2600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3">
            <a:extLst>
              <a:ext uri="{FF2B5EF4-FFF2-40B4-BE49-F238E27FC236}">
                <a16:creationId xmlns:a16="http://schemas.microsoft.com/office/drawing/2014/main" id="{06D697AE-B6E9-4633-8F7B-726838AA5A17}"/>
              </a:ext>
            </a:extLst>
          </p:cNvPr>
          <p:cNvSpPr txBox="1">
            <a:spLocks/>
          </p:cNvSpPr>
          <p:nvPr/>
        </p:nvSpPr>
        <p:spPr>
          <a:xfrm>
            <a:off x="245732" y="694335"/>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1B E 2 – ESPROPRI </a:t>
            </a:r>
            <a:endParaRPr lang="it-IT">
              <a:solidFill>
                <a:schemeClr val="accent2"/>
              </a:solidFill>
            </a:endParaRPr>
          </a:p>
        </p:txBody>
      </p:sp>
      <p:sp>
        <p:nvSpPr>
          <p:cNvPr id="8" name="Titolo 1">
            <a:extLst>
              <a:ext uri="{FF2B5EF4-FFF2-40B4-BE49-F238E27FC236}">
                <a16:creationId xmlns:a16="http://schemas.microsoft.com/office/drawing/2014/main" id="{FED084B5-63F6-41A7-A9D3-BC5C7CEC80A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10" name="CasellaDiTesto 9">
            <a:extLst>
              <a:ext uri="{FF2B5EF4-FFF2-40B4-BE49-F238E27FC236}">
                <a16:creationId xmlns:a16="http://schemas.microsoft.com/office/drawing/2014/main" id="{48A94141-CE87-4CED-8F12-0A851468E380}"/>
              </a:ext>
            </a:extLst>
          </p:cNvPr>
          <p:cNvSpPr txBox="1"/>
          <p:nvPr/>
        </p:nvSpPr>
        <p:spPr>
          <a:xfrm>
            <a:off x="366535" y="1508404"/>
            <a:ext cx="96805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DC002E"/>
                </a:solidFill>
                <a:cs typeface="Calibri"/>
              </a:rPr>
              <a:t>NON SONO PREVISTE DEMOLIZIONI DI FABBRICATI DI TIPO RESIDENZIALE</a:t>
            </a:r>
          </a:p>
        </p:txBody>
      </p:sp>
      <p:sp>
        <p:nvSpPr>
          <p:cNvPr id="3" name="CasellaDiTesto 2">
            <a:extLst>
              <a:ext uri="{FF2B5EF4-FFF2-40B4-BE49-F238E27FC236}">
                <a16:creationId xmlns:a16="http://schemas.microsoft.com/office/drawing/2014/main" id="{ED07A76D-654D-6FC0-4A8F-3520C6A5C9A4}"/>
              </a:ext>
            </a:extLst>
          </p:cNvPr>
          <p:cNvSpPr txBox="1"/>
          <p:nvPr/>
        </p:nvSpPr>
        <p:spPr>
          <a:xfrm>
            <a:off x="545777" y="2819550"/>
            <a:ext cx="4389910" cy="206994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pPr marL="285750" indent="-285750">
              <a:buFont typeface="Wingdings" panose="05000000000000000000" pitchFamily="2" charset="2"/>
              <a:buChar char="ü"/>
            </a:pPr>
            <a:r>
              <a:rPr lang="it-IT" sz="1600">
                <a:solidFill>
                  <a:schemeClr val="accent2"/>
                </a:solidFill>
                <a:cs typeface="Aharoni"/>
              </a:rPr>
              <a:t>N. 1 IMPIANTO DI DISTRIBUZIONE CARBURANTI</a:t>
            </a:r>
          </a:p>
          <a:p>
            <a:pPr marL="285750" indent="-285750">
              <a:buFont typeface="Wingdings" panose="05000000000000000000" pitchFamily="2" charset="2"/>
              <a:buChar char="ü"/>
            </a:pPr>
            <a:endParaRPr lang="it-IT" sz="1600">
              <a:solidFill>
                <a:schemeClr val="accent2"/>
              </a:solidFill>
              <a:cs typeface="Aharoni"/>
            </a:endParaRPr>
          </a:p>
          <a:p>
            <a:pPr marL="285750" indent="-285750">
              <a:buFont typeface="Wingdings" panose="05000000000000000000" pitchFamily="2" charset="2"/>
              <a:buChar char="ü"/>
            </a:pPr>
            <a:r>
              <a:rPr lang="it-IT" sz="1600">
                <a:solidFill>
                  <a:schemeClr val="accent2"/>
                </a:solidFill>
                <a:cs typeface="Aharoni"/>
              </a:rPr>
              <a:t>N. 1 ATTIVITÀ COMMERCIALE (concessionario di autoveicoli, limitatamente a parte del piazzale esterno di esposizione);</a:t>
            </a:r>
          </a:p>
          <a:p>
            <a:endParaRPr lang="it-IT" sz="1600">
              <a:solidFill>
                <a:srgbClr val="006666"/>
              </a:solidFill>
              <a:ea typeface="Calibri"/>
              <a:cs typeface="Aharoni"/>
            </a:endParaRPr>
          </a:p>
        </p:txBody>
      </p:sp>
      <p:sp>
        <p:nvSpPr>
          <p:cNvPr id="2" name="CasellaDiTesto 1">
            <a:extLst>
              <a:ext uri="{FF2B5EF4-FFF2-40B4-BE49-F238E27FC236}">
                <a16:creationId xmlns:a16="http://schemas.microsoft.com/office/drawing/2014/main" id="{7897FA84-192D-13AB-5784-1AA868AB07E6}"/>
              </a:ext>
            </a:extLst>
          </p:cNvPr>
          <p:cNvSpPr txBox="1"/>
          <p:nvPr/>
        </p:nvSpPr>
        <p:spPr>
          <a:xfrm>
            <a:off x="627335" y="2360058"/>
            <a:ext cx="18912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DC002E"/>
                </a:solidFill>
                <a:cs typeface="Calibri"/>
              </a:rPr>
              <a:t>LOTTO 1B</a:t>
            </a:r>
            <a:endParaRPr lang="it-IT"/>
          </a:p>
        </p:txBody>
      </p:sp>
      <p:sp>
        <p:nvSpPr>
          <p:cNvPr id="4" name="CasellaDiTesto 3">
            <a:extLst>
              <a:ext uri="{FF2B5EF4-FFF2-40B4-BE49-F238E27FC236}">
                <a16:creationId xmlns:a16="http://schemas.microsoft.com/office/drawing/2014/main" id="{3F44254A-4E5E-8951-FC60-1D11C817D456}"/>
              </a:ext>
            </a:extLst>
          </p:cNvPr>
          <p:cNvSpPr txBox="1"/>
          <p:nvPr/>
        </p:nvSpPr>
        <p:spPr>
          <a:xfrm>
            <a:off x="5472538" y="2746782"/>
            <a:ext cx="5629307" cy="290539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sz="1600">
              <a:solidFill>
                <a:schemeClr val="accent2"/>
              </a:solidFill>
              <a:ea typeface="Calibri"/>
            </a:endParaRPr>
          </a:p>
          <a:p>
            <a:pPr marL="285750" indent="-285750">
              <a:buFont typeface="Wingdings" panose="05000000000000000000" pitchFamily="2" charset="2"/>
              <a:buChar char="ü"/>
            </a:pPr>
            <a:r>
              <a:rPr lang="it-IT" sz="1600">
                <a:solidFill>
                  <a:schemeClr val="accent2"/>
                </a:solidFill>
                <a:cs typeface="Aharoni"/>
              </a:rPr>
              <a:t>N. 4 ATTIVITÀ COMMERCIALI</a:t>
            </a:r>
          </a:p>
          <a:p>
            <a:r>
              <a:rPr lang="it-IT" sz="1600">
                <a:solidFill>
                  <a:schemeClr val="accent2"/>
                </a:solidFill>
                <a:cs typeface="Aharoni"/>
              </a:rPr>
              <a:t>                 n. 2 carrozzerie/ricambi auto, </a:t>
            </a:r>
            <a:endParaRPr lang="it-IT" sz="1600">
              <a:solidFill>
                <a:schemeClr val="accent2"/>
              </a:solidFill>
            </a:endParaRPr>
          </a:p>
          <a:p>
            <a:r>
              <a:rPr lang="it-IT" sz="1600">
                <a:solidFill>
                  <a:schemeClr val="accent2"/>
                </a:solidFill>
                <a:cs typeface="Aharoni"/>
              </a:rPr>
              <a:t>                 n. 1 concessionario/centro revisioni auto, </a:t>
            </a:r>
            <a:endParaRPr lang="it-IT" sz="1600">
              <a:solidFill>
                <a:schemeClr val="accent2"/>
              </a:solidFill>
            </a:endParaRPr>
          </a:p>
          <a:p>
            <a:r>
              <a:rPr lang="it-IT" sz="1600">
                <a:solidFill>
                  <a:schemeClr val="accent2"/>
                </a:solidFill>
                <a:cs typeface="Aharoni"/>
              </a:rPr>
              <a:t>                 n. 1 attività di catering</a:t>
            </a:r>
            <a:endParaRPr lang="it-IT" sz="1600">
              <a:solidFill>
                <a:schemeClr val="accent2"/>
              </a:solidFill>
            </a:endParaRPr>
          </a:p>
          <a:p>
            <a:pPr marL="285750" indent="-285750">
              <a:buFont typeface="Wingdings" panose="05000000000000000000" pitchFamily="2" charset="2"/>
              <a:buChar char="ü"/>
            </a:pPr>
            <a:r>
              <a:rPr lang="it-IT" sz="1600">
                <a:solidFill>
                  <a:schemeClr val="accent2"/>
                </a:solidFill>
                <a:cs typeface="Aharoni"/>
              </a:rPr>
              <a:t>N. 3 ATTIVITÀ PRODUTTIVE </a:t>
            </a:r>
            <a:endParaRPr lang="it-IT" sz="1600">
              <a:solidFill>
                <a:schemeClr val="accent2"/>
              </a:solidFill>
            </a:endParaRPr>
          </a:p>
          <a:p>
            <a:r>
              <a:rPr lang="it-IT" sz="1600">
                <a:solidFill>
                  <a:schemeClr val="accent2"/>
                </a:solidFill>
                <a:cs typeface="Aharoni"/>
              </a:rPr>
              <a:t>                n. 1 di forniture per alberghi,</a:t>
            </a:r>
            <a:endParaRPr lang="it-IT" sz="1600">
              <a:solidFill>
                <a:schemeClr val="accent2"/>
              </a:solidFill>
            </a:endParaRPr>
          </a:p>
          <a:p>
            <a:r>
              <a:rPr lang="it-IT" sz="1600">
                <a:solidFill>
                  <a:schemeClr val="accent2"/>
                </a:solidFill>
                <a:cs typeface="Aharoni"/>
              </a:rPr>
              <a:t>                n. 1 di forniture serramenti in alluminio e opere di sicurezza, </a:t>
            </a:r>
            <a:endParaRPr lang="it-IT" sz="1600">
              <a:solidFill>
                <a:schemeClr val="accent2"/>
              </a:solidFill>
            </a:endParaRPr>
          </a:p>
          <a:p>
            <a:r>
              <a:rPr lang="it-IT" sz="1600">
                <a:solidFill>
                  <a:schemeClr val="accent2"/>
                </a:solidFill>
                <a:cs typeface="Aharoni"/>
              </a:rPr>
              <a:t>                n. 1 di fornitura insegne luminose;</a:t>
            </a:r>
            <a:endParaRPr lang="it-IT" sz="1600">
              <a:solidFill>
                <a:schemeClr val="accent2"/>
              </a:solidFill>
            </a:endParaRPr>
          </a:p>
          <a:p>
            <a:pPr marL="285750" indent="-285750">
              <a:buFont typeface="Wingdings" panose="05000000000000000000" pitchFamily="2" charset="2"/>
              <a:buChar char="ü"/>
            </a:pPr>
            <a:r>
              <a:rPr lang="it-IT" sz="1600">
                <a:solidFill>
                  <a:schemeClr val="accent2"/>
                </a:solidFill>
                <a:cs typeface="Aharoni"/>
              </a:rPr>
              <a:t>N. 1 IMPIANTO SPORTIVO (limitatamente a parte del parcheggio scoperto e parte di campo da gioco);</a:t>
            </a:r>
          </a:p>
          <a:p>
            <a:pPr marL="285750" indent="-285750">
              <a:buFont typeface="Wingdings" panose="05000000000000000000" pitchFamily="2" charset="2"/>
              <a:buChar char="ü"/>
            </a:pPr>
            <a:endParaRPr lang="it-IT" sz="1600">
              <a:solidFill>
                <a:schemeClr val="accent2"/>
              </a:solidFill>
              <a:cs typeface="Aharoni"/>
            </a:endParaRPr>
          </a:p>
        </p:txBody>
      </p:sp>
      <p:sp>
        <p:nvSpPr>
          <p:cNvPr id="5" name="CasellaDiTesto 4">
            <a:extLst>
              <a:ext uri="{FF2B5EF4-FFF2-40B4-BE49-F238E27FC236}">
                <a16:creationId xmlns:a16="http://schemas.microsoft.com/office/drawing/2014/main" id="{7BCE28B6-6750-4A14-AAED-2F50A188D0BA}"/>
              </a:ext>
            </a:extLst>
          </p:cNvPr>
          <p:cNvSpPr txBox="1"/>
          <p:nvPr/>
        </p:nvSpPr>
        <p:spPr>
          <a:xfrm>
            <a:off x="5471470" y="2342376"/>
            <a:ext cx="18912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DC002E"/>
                </a:solidFill>
                <a:cs typeface="Calibri"/>
              </a:rPr>
              <a:t>LOTTO 2</a:t>
            </a:r>
            <a:endParaRPr lang="it-IT"/>
          </a:p>
        </p:txBody>
      </p:sp>
    </p:spTree>
    <p:extLst>
      <p:ext uri="{BB962C8B-B14F-4D97-AF65-F5344CB8AC3E}">
        <p14:creationId xmlns:p14="http://schemas.microsoft.com/office/powerpoint/2010/main" val="184576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BDE0F2-4C1C-401B-A8B7-8FD7251F1FA7}"/>
              </a:ext>
            </a:extLst>
          </p:cNvPr>
          <p:cNvPicPr>
            <a:picLocks noChangeAspect="1"/>
          </p:cNvPicPr>
          <p:nvPr/>
        </p:nvPicPr>
        <p:blipFill>
          <a:blip r:embed="rId3"/>
          <a:stretch>
            <a:fillRect/>
          </a:stretch>
        </p:blipFill>
        <p:spPr>
          <a:xfrm>
            <a:off x="4138184" y="992845"/>
            <a:ext cx="7223703" cy="2185813"/>
          </a:xfrm>
          <a:prstGeom prst="rect">
            <a:avLst/>
          </a:prstGeom>
        </p:spPr>
      </p:pic>
      <p:sp>
        <p:nvSpPr>
          <p:cNvPr id="12" name="Rettangolo 11">
            <a:extLst>
              <a:ext uri="{FF2B5EF4-FFF2-40B4-BE49-F238E27FC236}">
                <a16:creationId xmlns:a16="http://schemas.microsoft.com/office/drawing/2014/main" id="{07543631-488B-40A5-A3F2-DD46B9781E1F}"/>
              </a:ext>
            </a:extLst>
          </p:cNvPr>
          <p:cNvSpPr/>
          <p:nvPr/>
        </p:nvSpPr>
        <p:spPr>
          <a:xfrm>
            <a:off x="7554955" y="2387157"/>
            <a:ext cx="1711256" cy="71722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contenuto 3">
            <a:extLst>
              <a:ext uri="{FF2B5EF4-FFF2-40B4-BE49-F238E27FC236}">
                <a16:creationId xmlns:a16="http://schemas.microsoft.com/office/drawing/2014/main" id="{06D697AE-B6E9-4633-8F7B-726838AA5A17}"/>
              </a:ext>
            </a:extLst>
          </p:cNvPr>
          <p:cNvSpPr txBox="1">
            <a:spLocks/>
          </p:cNvSpPr>
          <p:nvPr/>
        </p:nvSpPr>
        <p:spPr>
          <a:xfrm>
            <a:off x="245732" y="694335"/>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LOTTO 2 – ULTERIORI INTERVENTI – STAZIONE DI TIBURTINA </a:t>
            </a:r>
            <a:endParaRPr lang="it-IT">
              <a:solidFill>
                <a:schemeClr val="accent2"/>
              </a:solidFill>
            </a:endParaRPr>
          </a:p>
        </p:txBody>
      </p:sp>
      <p:sp>
        <p:nvSpPr>
          <p:cNvPr id="8" name="Titolo 1">
            <a:extLst>
              <a:ext uri="{FF2B5EF4-FFF2-40B4-BE49-F238E27FC236}">
                <a16:creationId xmlns:a16="http://schemas.microsoft.com/office/drawing/2014/main" id="{FED084B5-63F6-41A7-A9D3-BC5C7CEC80A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9" name="CasellaDiTesto 8">
            <a:extLst>
              <a:ext uri="{FF2B5EF4-FFF2-40B4-BE49-F238E27FC236}">
                <a16:creationId xmlns:a16="http://schemas.microsoft.com/office/drawing/2014/main" id="{204E0026-FFC3-4E64-839D-674C9ED92312}"/>
              </a:ext>
            </a:extLst>
          </p:cNvPr>
          <p:cNvSpPr txBox="1"/>
          <p:nvPr/>
        </p:nvSpPr>
        <p:spPr>
          <a:xfrm>
            <a:off x="245732" y="3658744"/>
            <a:ext cx="3701373" cy="162106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a:highlight>
                <a:srgbClr val="FFFF00"/>
              </a:highlight>
            </a:endParaRPr>
          </a:p>
          <a:p>
            <a:pPr marL="285750" indent="-285750">
              <a:buFont typeface="Wingdings" panose="05000000000000000000" pitchFamily="2" charset="2"/>
              <a:buChar char="ü"/>
            </a:pPr>
            <a:r>
              <a:rPr lang="it-IT">
                <a:solidFill>
                  <a:schemeClr val="accent2"/>
                </a:solidFill>
                <a:cs typeface="Aharoni"/>
              </a:rPr>
              <a:t>Interventi puntuali all’interno del sedime ferroviario di riconfigurazione dei binari (inserimento di nuovi scambi e tronchino) per garantire al meglio l’attestamento dei nuovi servizi</a:t>
            </a:r>
          </a:p>
          <a:p>
            <a:pPr marL="285750" indent="-285750">
              <a:buFont typeface="Wingdings" panose="05000000000000000000" pitchFamily="2" charset="2"/>
              <a:buChar char="ü"/>
            </a:pPr>
            <a:r>
              <a:rPr lang="it-IT">
                <a:solidFill>
                  <a:schemeClr val="accent2"/>
                </a:solidFill>
                <a:cs typeface="Aharoni"/>
              </a:rPr>
              <a:t>Non si prevedono interventi sulle strutture esistenti e sulle banchine</a:t>
            </a:r>
          </a:p>
          <a:p>
            <a:pPr marL="285750" indent="-285750">
              <a:buFont typeface="Wingdings" panose="05000000000000000000" pitchFamily="2" charset="2"/>
              <a:buChar char="ü"/>
            </a:pPr>
            <a:endParaRPr lang="it-IT">
              <a:solidFill>
                <a:schemeClr val="accent2"/>
              </a:solidFill>
            </a:endParaRPr>
          </a:p>
        </p:txBody>
      </p:sp>
      <p:sp>
        <p:nvSpPr>
          <p:cNvPr id="10" name="CasellaDiTesto 9">
            <a:extLst>
              <a:ext uri="{FF2B5EF4-FFF2-40B4-BE49-F238E27FC236}">
                <a16:creationId xmlns:a16="http://schemas.microsoft.com/office/drawing/2014/main" id="{48A94141-CE87-4CED-8F12-0A851468E380}"/>
              </a:ext>
            </a:extLst>
          </p:cNvPr>
          <p:cNvSpPr txBox="1"/>
          <p:nvPr/>
        </p:nvSpPr>
        <p:spPr>
          <a:xfrm>
            <a:off x="366535" y="1508404"/>
            <a:ext cx="5729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DC002E"/>
                </a:solidFill>
                <a:cs typeface="Calibri"/>
              </a:rPr>
              <a:t>PRINCIPALI INTERVENTI</a:t>
            </a:r>
            <a:endParaRPr lang="it-IT"/>
          </a:p>
        </p:txBody>
      </p:sp>
      <p:pic>
        <p:nvPicPr>
          <p:cNvPr id="5" name="Immagine 4">
            <a:extLst>
              <a:ext uri="{FF2B5EF4-FFF2-40B4-BE49-F238E27FC236}">
                <a16:creationId xmlns:a16="http://schemas.microsoft.com/office/drawing/2014/main" id="{ED330A6F-BC57-441D-99DD-B70EC741B68F}"/>
              </a:ext>
            </a:extLst>
          </p:cNvPr>
          <p:cNvPicPr>
            <a:picLocks noChangeAspect="1"/>
          </p:cNvPicPr>
          <p:nvPr/>
        </p:nvPicPr>
        <p:blipFill>
          <a:blip r:embed="rId4"/>
          <a:stretch>
            <a:fillRect/>
          </a:stretch>
        </p:blipFill>
        <p:spPr>
          <a:xfrm>
            <a:off x="4458456" y="3371318"/>
            <a:ext cx="6194854" cy="3252078"/>
          </a:xfrm>
          <a:prstGeom prst="rect">
            <a:avLst/>
          </a:prstGeom>
        </p:spPr>
      </p:pic>
      <p:sp>
        <p:nvSpPr>
          <p:cNvPr id="11" name="Rettangolo 10">
            <a:extLst>
              <a:ext uri="{FF2B5EF4-FFF2-40B4-BE49-F238E27FC236}">
                <a16:creationId xmlns:a16="http://schemas.microsoft.com/office/drawing/2014/main" id="{C14BC347-A6E1-4F7F-976F-D3C2F1CC6BD5}"/>
              </a:ext>
            </a:extLst>
          </p:cNvPr>
          <p:cNvSpPr/>
          <p:nvPr/>
        </p:nvSpPr>
        <p:spPr>
          <a:xfrm rot="21369566">
            <a:off x="8508082" y="5830281"/>
            <a:ext cx="623948" cy="31284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EF5A6F10-5B9D-FA66-4CAA-42BA02939A00}"/>
              </a:ext>
            </a:extLst>
          </p:cNvPr>
          <p:cNvSpPr/>
          <p:nvPr/>
        </p:nvSpPr>
        <p:spPr>
          <a:xfrm>
            <a:off x="9868496" y="2387156"/>
            <a:ext cx="1711256" cy="71722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545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A556AF59-5BE0-4B23-89F3-3A18F1A37537}"/>
              </a:ext>
            </a:extLst>
          </p:cNvPr>
          <p:cNvSpPr>
            <a:spLocks noGrp="1"/>
          </p:cNvSpPr>
          <p:nvPr>
            <p:ph type="title"/>
          </p:nvPr>
        </p:nvSpPr>
        <p:spPr>
          <a:xfrm>
            <a:off x="437814" y="50192"/>
            <a:ext cx="11176620" cy="866367"/>
          </a:xfrm>
        </p:spPr>
        <p:txBody>
          <a:bodyPr/>
          <a:lstStyle/>
          <a:p>
            <a:r>
              <a:rPr lang="it-IT"/>
              <a:t>Tempistiche di attuazione per Lotto 1B e Lotto 2</a:t>
            </a:r>
          </a:p>
        </p:txBody>
      </p:sp>
      <p:grpSp>
        <p:nvGrpSpPr>
          <p:cNvPr id="10" name="Gruppo 9">
            <a:extLst>
              <a:ext uri="{FF2B5EF4-FFF2-40B4-BE49-F238E27FC236}">
                <a16:creationId xmlns:a16="http://schemas.microsoft.com/office/drawing/2014/main" id="{9452CDDF-CB19-0D62-22B5-4A57CFDB4B02}"/>
              </a:ext>
            </a:extLst>
          </p:cNvPr>
          <p:cNvGrpSpPr/>
          <p:nvPr/>
        </p:nvGrpSpPr>
        <p:grpSpPr>
          <a:xfrm>
            <a:off x="902" y="2319455"/>
            <a:ext cx="11667221" cy="1880771"/>
            <a:chOff x="77001" y="2313825"/>
            <a:chExt cx="10569491" cy="1880771"/>
          </a:xfrm>
        </p:grpSpPr>
        <p:sp>
          <p:nvSpPr>
            <p:cNvPr id="11" name="Freccia destra rientrata 63">
              <a:extLst>
                <a:ext uri="{FF2B5EF4-FFF2-40B4-BE49-F238E27FC236}">
                  <a16:creationId xmlns:a16="http://schemas.microsoft.com/office/drawing/2014/main" id="{4E292518-C470-0600-C094-C574CEF87BF6}"/>
                </a:ext>
              </a:extLst>
            </p:cNvPr>
            <p:cNvSpPr/>
            <p:nvPr/>
          </p:nvSpPr>
          <p:spPr>
            <a:xfrm>
              <a:off x="77001" y="2934596"/>
              <a:ext cx="10569491" cy="1260000"/>
            </a:xfrm>
            <a:prstGeom prst="notchedRightArrow">
              <a:avLst/>
            </a:prstGeom>
            <a:solidFill>
              <a:srgbClr val="CCCDD3"/>
            </a:solidFill>
            <a:ln>
              <a:solidFill>
                <a:schemeClr val="bg1">
                  <a:lumMod val="65000"/>
                </a:schemeClr>
              </a:solidFill>
            </a:ln>
            <a:effectLst>
              <a:glow>
                <a:schemeClr val="accent1">
                  <a:alpha val="40000"/>
                </a:schemeClr>
              </a:glow>
              <a:outerShdw blurRad="50800" dist="38100" dir="2700000" sx="102000" sy="102000" algn="tl" rotWithShape="0">
                <a:prstClr val="black">
                  <a:alpha val="40000"/>
                </a:prstClr>
              </a:outerShdw>
              <a:softEdge rad="0"/>
            </a:effectLst>
            <a:scene3d>
              <a:camera prst="orthographicFront"/>
              <a:lightRig rig="threePt" dir="t"/>
            </a:scene3d>
            <a:sp3d>
              <a:bevelT w="0"/>
            </a:sp3d>
          </p:spPr>
          <p:style>
            <a:lnRef idx="0">
              <a:schemeClr val="accent1">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2" name="Figura a mano libera: forma 64">
              <a:extLst>
                <a:ext uri="{FF2B5EF4-FFF2-40B4-BE49-F238E27FC236}">
                  <a16:creationId xmlns:a16="http://schemas.microsoft.com/office/drawing/2014/main" id="{08456D9A-3342-2D13-CAC3-28DC40DA6067}"/>
                </a:ext>
              </a:extLst>
            </p:cNvPr>
            <p:cNvSpPr/>
            <p:nvPr/>
          </p:nvSpPr>
          <p:spPr>
            <a:xfrm>
              <a:off x="249227" y="2313825"/>
              <a:ext cx="1038914" cy="866367"/>
            </a:xfrm>
            <a:custGeom>
              <a:avLst/>
              <a:gdLst>
                <a:gd name="connsiteX0" fmla="*/ 0 w 982374"/>
                <a:gd name="connsiteY0" fmla="*/ 0 h 2074644"/>
                <a:gd name="connsiteX1" fmla="*/ 982374 w 982374"/>
                <a:gd name="connsiteY1" fmla="*/ 0 h 2074644"/>
                <a:gd name="connsiteX2" fmla="*/ 982374 w 982374"/>
                <a:gd name="connsiteY2" fmla="*/ 2074644 h 2074644"/>
                <a:gd name="connsiteX3" fmla="*/ 0 w 982374"/>
                <a:gd name="connsiteY3" fmla="*/ 2074644 h 2074644"/>
                <a:gd name="connsiteX4" fmla="*/ 0 w 982374"/>
                <a:gd name="connsiteY4" fmla="*/ 0 h 20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74" h="2074644">
                  <a:moveTo>
                    <a:pt x="0" y="0"/>
                  </a:moveTo>
                  <a:lnTo>
                    <a:pt x="982374" y="0"/>
                  </a:lnTo>
                  <a:lnTo>
                    <a:pt x="982374" y="2074644"/>
                  </a:lnTo>
                  <a:lnTo>
                    <a:pt x="0" y="207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it-IT" sz="11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grpSp>
      <p:sp>
        <p:nvSpPr>
          <p:cNvPr id="13" name="CasellaDiTesto 12">
            <a:extLst>
              <a:ext uri="{FF2B5EF4-FFF2-40B4-BE49-F238E27FC236}">
                <a16:creationId xmlns:a16="http://schemas.microsoft.com/office/drawing/2014/main" id="{E2E7AB96-1BDB-2733-41A6-D0B80E17CDB4}"/>
              </a:ext>
            </a:extLst>
          </p:cNvPr>
          <p:cNvSpPr txBox="1"/>
          <p:nvPr/>
        </p:nvSpPr>
        <p:spPr>
          <a:xfrm>
            <a:off x="111324" y="4265723"/>
            <a:ext cx="1795298" cy="943335"/>
          </a:xfrm>
          <a:prstGeom prst="rect">
            <a:avLst/>
          </a:prstGeom>
          <a:noFill/>
          <a:ln>
            <a:noFill/>
          </a:ln>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it-IT" sz="1400" b="1" i="0" u="none" kern="1200" cap="none" spc="0" normalizeH="0" baseline="0" noProof="0">
                <a:ln>
                  <a:noFill/>
                </a:ln>
                <a:solidFill>
                  <a:srgbClr val="FF0000"/>
                </a:solidFill>
                <a:effectLst/>
                <a:uLnTx/>
                <a:uFillTx/>
                <a:latin typeface="Calibri"/>
                <a:cs typeface="Calibri"/>
              </a:rPr>
              <a:t>II semestre 2022</a:t>
            </a:r>
          </a:p>
          <a:p>
            <a:pPr algn="ctr" defTabSz="488950">
              <a:lnSpc>
                <a:spcPct val="90000"/>
              </a:lnSpc>
              <a:spcBef>
                <a:spcPct val="0"/>
              </a:spcBef>
              <a:spcAft>
                <a:spcPct val="35000"/>
              </a:spcAft>
              <a:defRPr/>
            </a:pPr>
            <a:r>
              <a:rPr lang="it-IT" sz="1400" b="1">
                <a:solidFill>
                  <a:schemeClr val="bg2"/>
                </a:solidFill>
                <a:cs typeface="Calibri"/>
              </a:rPr>
              <a:t>Pubblicazione del PFTE e avvio del procedimento di DP</a:t>
            </a:r>
            <a:endParaRPr kumimoji="0" lang="it-IT" sz="1200" i="0" u="none" kern="1200" cap="none" spc="0" normalizeH="0" baseline="0" noProof="0">
              <a:ln>
                <a:noFill/>
              </a:ln>
              <a:solidFill>
                <a:schemeClr val="bg2"/>
              </a:solidFill>
              <a:uLnTx/>
              <a:uFillTx/>
              <a:latin typeface="Calibri" panose="020F0502020204030204"/>
              <a:cs typeface="Times New Roman"/>
            </a:endParaRPr>
          </a:p>
        </p:txBody>
      </p:sp>
      <p:sp>
        <p:nvSpPr>
          <p:cNvPr id="14" name="CasellaDiTesto 13">
            <a:extLst>
              <a:ext uri="{FF2B5EF4-FFF2-40B4-BE49-F238E27FC236}">
                <a16:creationId xmlns:a16="http://schemas.microsoft.com/office/drawing/2014/main" id="{F530C334-7161-48F0-8F8A-5F6E42266B0A}"/>
              </a:ext>
            </a:extLst>
          </p:cNvPr>
          <p:cNvSpPr txBox="1"/>
          <p:nvPr/>
        </p:nvSpPr>
        <p:spPr>
          <a:xfrm>
            <a:off x="2248688" y="4274545"/>
            <a:ext cx="1957129" cy="943335"/>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 semestre 2023</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Fine Dibattito Pubblico e invio del PFTE al CSLLPP</a:t>
            </a:r>
          </a:p>
        </p:txBody>
      </p:sp>
      <p:sp>
        <p:nvSpPr>
          <p:cNvPr id="15" name="Ovale 14">
            <a:extLst>
              <a:ext uri="{FF2B5EF4-FFF2-40B4-BE49-F238E27FC236}">
                <a16:creationId xmlns:a16="http://schemas.microsoft.com/office/drawing/2014/main" id="{506787DC-087E-4604-4D5B-69000B934539}"/>
              </a:ext>
            </a:extLst>
          </p:cNvPr>
          <p:cNvSpPr/>
          <p:nvPr/>
        </p:nvSpPr>
        <p:spPr>
          <a:xfrm>
            <a:off x="794094" y="3286421"/>
            <a:ext cx="520218" cy="513732"/>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66B3BADD-2216-305F-8DC2-B01792336089}"/>
              </a:ext>
            </a:extLst>
          </p:cNvPr>
          <p:cNvSpPr txBox="1"/>
          <p:nvPr/>
        </p:nvSpPr>
        <p:spPr>
          <a:xfrm>
            <a:off x="2922107" y="1874197"/>
            <a:ext cx="1820307" cy="943335"/>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 semestre 2023</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Avvio indagini archeologiche preventive</a:t>
            </a:r>
          </a:p>
        </p:txBody>
      </p:sp>
      <p:sp>
        <p:nvSpPr>
          <p:cNvPr id="17" name="Ovale 16">
            <a:extLst>
              <a:ext uri="{FF2B5EF4-FFF2-40B4-BE49-F238E27FC236}">
                <a16:creationId xmlns:a16="http://schemas.microsoft.com/office/drawing/2014/main" id="{1EFCDB97-28A8-A247-7FFC-D7266E2AB8CB}"/>
              </a:ext>
            </a:extLst>
          </p:cNvPr>
          <p:cNvSpPr/>
          <p:nvPr/>
        </p:nvSpPr>
        <p:spPr>
          <a:xfrm>
            <a:off x="5718991" y="3314992"/>
            <a:ext cx="540000" cy="540000"/>
          </a:xfrm>
          <a:prstGeom prst="ellipse">
            <a:avLst/>
          </a:prstGeom>
          <a:solidFill>
            <a:schemeClr val="bg1">
              <a:lumMod val="65000"/>
            </a:schemeClr>
          </a:solidFill>
          <a:ln>
            <a:solidFill>
              <a:schemeClr val="bg1">
                <a:lumMod val="65000"/>
              </a:schemeClr>
            </a:solidFill>
          </a:ln>
          <a:effectLst>
            <a:outerShdw blurRad="50800" dist="38100" dir="10800000" algn="r"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0" name="Ovale 19">
            <a:extLst>
              <a:ext uri="{FF2B5EF4-FFF2-40B4-BE49-F238E27FC236}">
                <a16:creationId xmlns:a16="http://schemas.microsoft.com/office/drawing/2014/main" id="{D0E8C857-00B6-3CE2-5F6A-7AD34C815BE7}"/>
              </a:ext>
            </a:extLst>
          </p:cNvPr>
          <p:cNvSpPr/>
          <p:nvPr/>
        </p:nvSpPr>
        <p:spPr>
          <a:xfrm>
            <a:off x="2924611" y="3298478"/>
            <a:ext cx="540000" cy="540000"/>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it-IT"/>
          </a:p>
        </p:txBody>
      </p:sp>
      <p:sp>
        <p:nvSpPr>
          <p:cNvPr id="21" name="Ovale 20">
            <a:extLst>
              <a:ext uri="{FF2B5EF4-FFF2-40B4-BE49-F238E27FC236}">
                <a16:creationId xmlns:a16="http://schemas.microsoft.com/office/drawing/2014/main" id="{505EF4D5-7C28-FD82-BDD3-0DE27EE84639}"/>
              </a:ext>
            </a:extLst>
          </p:cNvPr>
          <p:cNvSpPr/>
          <p:nvPr/>
        </p:nvSpPr>
        <p:spPr>
          <a:xfrm>
            <a:off x="3556517" y="3305345"/>
            <a:ext cx="494559" cy="501163"/>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2" name="Ovale 21">
            <a:extLst>
              <a:ext uri="{FF2B5EF4-FFF2-40B4-BE49-F238E27FC236}">
                <a16:creationId xmlns:a16="http://schemas.microsoft.com/office/drawing/2014/main" id="{AA65A89D-806E-2669-D362-331DB884507A}"/>
              </a:ext>
            </a:extLst>
          </p:cNvPr>
          <p:cNvSpPr/>
          <p:nvPr/>
        </p:nvSpPr>
        <p:spPr>
          <a:xfrm>
            <a:off x="4886770" y="3286421"/>
            <a:ext cx="546956" cy="538718"/>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cxnSp>
        <p:nvCxnSpPr>
          <p:cNvPr id="23" name="Connettore diritto 22">
            <a:extLst>
              <a:ext uri="{FF2B5EF4-FFF2-40B4-BE49-F238E27FC236}">
                <a16:creationId xmlns:a16="http://schemas.microsoft.com/office/drawing/2014/main" id="{EE49A303-D64B-7171-19EC-1E2F096B89DA}"/>
              </a:ext>
            </a:extLst>
          </p:cNvPr>
          <p:cNvCxnSpPr>
            <a:cxnSpLocks/>
          </p:cNvCxnSpPr>
          <p:nvPr/>
        </p:nvCxnSpPr>
        <p:spPr>
          <a:xfrm>
            <a:off x="1927508" y="2990850"/>
            <a:ext cx="0" cy="32881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5" name="Connettore diritto 24">
            <a:extLst>
              <a:ext uri="{FF2B5EF4-FFF2-40B4-BE49-F238E27FC236}">
                <a16:creationId xmlns:a16="http://schemas.microsoft.com/office/drawing/2014/main" id="{4EDF70E1-A2D4-0B3C-1246-09EE38A95E5E}"/>
              </a:ext>
            </a:extLst>
          </p:cNvPr>
          <p:cNvCxnSpPr>
            <a:cxnSpLocks/>
          </p:cNvCxnSpPr>
          <p:nvPr/>
        </p:nvCxnSpPr>
        <p:spPr>
          <a:xfrm>
            <a:off x="3803796" y="2889054"/>
            <a:ext cx="0" cy="41629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6" name="Connettore diritto 25">
            <a:extLst>
              <a:ext uri="{FF2B5EF4-FFF2-40B4-BE49-F238E27FC236}">
                <a16:creationId xmlns:a16="http://schemas.microsoft.com/office/drawing/2014/main" id="{0A2E3A6A-B564-8989-60B6-E98CA8BD14FA}"/>
              </a:ext>
            </a:extLst>
          </p:cNvPr>
          <p:cNvCxnSpPr>
            <a:cxnSpLocks/>
          </p:cNvCxnSpPr>
          <p:nvPr/>
        </p:nvCxnSpPr>
        <p:spPr>
          <a:xfrm>
            <a:off x="5178004" y="3840554"/>
            <a:ext cx="0" cy="41629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7" name="Connettore diritto 26">
            <a:extLst>
              <a:ext uri="{FF2B5EF4-FFF2-40B4-BE49-F238E27FC236}">
                <a16:creationId xmlns:a16="http://schemas.microsoft.com/office/drawing/2014/main" id="{405C400D-E84E-B6C4-DD7C-9D06C576390C}"/>
              </a:ext>
            </a:extLst>
          </p:cNvPr>
          <p:cNvCxnSpPr>
            <a:cxnSpLocks/>
          </p:cNvCxnSpPr>
          <p:nvPr/>
        </p:nvCxnSpPr>
        <p:spPr>
          <a:xfrm>
            <a:off x="1055054" y="3825139"/>
            <a:ext cx="0" cy="41629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8" name="Connettore diritto 27">
            <a:extLst>
              <a:ext uri="{FF2B5EF4-FFF2-40B4-BE49-F238E27FC236}">
                <a16:creationId xmlns:a16="http://schemas.microsoft.com/office/drawing/2014/main" id="{65849214-6E4E-7006-0757-1BCFEF39DEE5}"/>
              </a:ext>
            </a:extLst>
          </p:cNvPr>
          <p:cNvCxnSpPr>
            <a:cxnSpLocks/>
          </p:cNvCxnSpPr>
          <p:nvPr/>
        </p:nvCxnSpPr>
        <p:spPr>
          <a:xfrm>
            <a:off x="5923118" y="2965078"/>
            <a:ext cx="0" cy="416291"/>
          </a:xfrm>
          <a:prstGeom prst="line">
            <a:avLst/>
          </a:prstGeom>
          <a:ln>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pic>
        <p:nvPicPr>
          <p:cNvPr id="29" name="Elemento grafico 86" descr="Firma">
            <a:extLst>
              <a:ext uri="{FF2B5EF4-FFF2-40B4-BE49-F238E27FC236}">
                <a16:creationId xmlns:a16="http://schemas.microsoft.com/office/drawing/2014/main" id="{DA07A6AE-32D6-B092-6BB8-454369B1FED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6457" y="3378918"/>
            <a:ext cx="360000" cy="360000"/>
          </a:xfrm>
          <a:prstGeom prst="rect">
            <a:avLst/>
          </a:prstGeom>
        </p:spPr>
      </p:pic>
      <p:pic>
        <p:nvPicPr>
          <p:cNvPr id="30" name="Elemento grafico 89" descr="Documento">
            <a:extLst>
              <a:ext uri="{FF2B5EF4-FFF2-40B4-BE49-F238E27FC236}">
                <a16:creationId xmlns:a16="http://schemas.microsoft.com/office/drawing/2014/main" id="{06A1D1C9-5783-4278-14E4-8B98F990BC8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1118" y="3359110"/>
            <a:ext cx="360000" cy="360000"/>
          </a:xfrm>
          <a:prstGeom prst="rect">
            <a:avLst/>
          </a:prstGeom>
        </p:spPr>
      </p:pic>
      <p:sp>
        <p:nvSpPr>
          <p:cNvPr id="32" name="Ovale 31">
            <a:extLst>
              <a:ext uri="{FF2B5EF4-FFF2-40B4-BE49-F238E27FC236}">
                <a16:creationId xmlns:a16="http://schemas.microsoft.com/office/drawing/2014/main" id="{A75738D8-C166-D943-6D7B-EC646523D200}"/>
              </a:ext>
            </a:extLst>
          </p:cNvPr>
          <p:cNvSpPr/>
          <p:nvPr/>
        </p:nvSpPr>
        <p:spPr>
          <a:xfrm>
            <a:off x="8696516" y="3315891"/>
            <a:ext cx="468000" cy="468000"/>
          </a:xfrm>
          <a:prstGeom prst="ellipse">
            <a:avLst/>
          </a:prstGeom>
          <a:solidFill>
            <a:srgbClr val="F20034"/>
          </a:solidFill>
          <a:ln>
            <a:solidFill>
              <a:srgbClr val="DC002E"/>
            </a:solidFill>
          </a:ln>
          <a:effectLst>
            <a:outerShdw blurRad="50800" dist="38100" dir="10800000" algn="r" rotWithShape="0">
              <a:prstClr val="black">
                <a:alpha val="40000"/>
              </a:prstClr>
            </a:outerShdw>
          </a:effectLst>
        </p:spPr>
        <p:style>
          <a:lnRef idx="2">
            <a:scrgbClr r="0" g="0" b="0"/>
          </a:lnRef>
          <a:fillRef idx="1">
            <a:scrgbClr r="0" g="0" b="0"/>
          </a:fillRef>
          <a:effectRef idx="0">
            <a:scrgbClr r="0" g="0" b="0"/>
          </a:effectRef>
          <a:fontRef idx="minor">
            <a:schemeClr val="lt1"/>
          </a:fontRef>
        </p:style>
      </p:sp>
      <p:cxnSp>
        <p:nvCxnSpPr>
          <p:cNvPr id="34" name="Connettore diritto 33">
            <a:extLst>
              <a:ext uri="{FF2B5EF4-FFF2-40B4-BE49-F238E27FC236}">
                <a16:creationId xmlns:a16="http://schemas.microsoft.com/office/drawing/2014/main" id="{064D44C9-C4FF-84AE-C1EE-24C8BEEAC555}"/>
              </a:ext>
            </a:extLst>
          </p:cNvPr>
          <p:cNvCxnSpPr>
            <a:cxnSpLocks/>
          </p:cNvCxnSpPr>
          <p:nvPr/>
        </p:nvCxnSpPr>
        <p:spPr>
          <a:xfrm>
            <a:off x="8930516" y="3768356"/>
            <a:ext cx="0" cy="416291"/>
          </a:xfrm>
          <a:prstGeom prst="line">
            <a:avLst/>
          </a:prstGeom>
        </p:spPr>
        <p:style>
          <a:lnRef idx="3">
            <a:schemeClr val="accent1"/>
          </a:lnRef>
          <a:fillRef idx="0">
            <a:schemeClr val="accent1"/>
          </a:fillRef>
          <a:effectRef idx="2">
            <a:schemeClr val="accent1"/>
          </a:effectRef>
          <a:fontRef idx="minor">
            <a:schemeClr val="tx1"/>
          </a:fontRef>
        </p:style>
      </p:cxnSp>
      <p:pic>
        <p:nvPicPr>
          <p:cNvPr id="35" name="Elemento grafico 87" descr="Condividi">
            <a:extLst>
              <a:ext uri="{FF2B5EF4-FFF2-40B4-BE49-F238E27FC236}">
                <a16:creationId xmlns:a16="http://schemas.microsoft.com/office/drawing/2014/main" id="{AE9E372D-52FC-8855-AF95-A35870C04BB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40356" y="3368992"/>
            <a:ext cx="360000" cy="360000"/>
          </a:xfrm>
          <a:prstGeom prst="rect">
            <a:avLst/>
          </a:prstGeom>
        </p:spPr>
      </p:pic>
      <p:pic>
        <p:nvPicPr>
          <p:cNvPr id="36" name="Elemento grafico 89" descr="Documento">
            <a:extLst>
              <a:ext uri="{FF2B5EF4-FFF2-40B4-BE49-F238E27FC236}">
                <a16:creationId xmlns:a16="http://schemas.microsoft.com/office/drawing/2014/main" id="{8C562326-4C8B-F6A2-2066-BDB57861DC2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49569" y="3390120"/>
            <a:ext cx="360000" cy="360000"/>
          </a:xfrm>
          <a:prstGeom prst="rect">
            <a:avLst/>
          </a:prstGeom>
        </p:spPr>
      </p:pic>
      <p:pic>
        <p:nvPicPr>
          <p:cNvPr id="38" name="Elemento grafico 86" descr="Firma">
            <a:extLst>
              <a:ext uri="{FF2B5EF4-FFF2-40B4-BE49-F238E27FC236}">
                <a16:creationId xmlns:a16="http://schemas.microsoft.com/office/drawing/2014/main" id="{A527382C-0177-6941-DFDE-F7DAC1499D6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636" y="3411628"/>
            <a:ext cx="360000" cy="360000"/>
          </a:xfrm>
          <a:prstGeom prst="rect">
            <a:avLst/>
          </a:prstGeom>
        </p:spPr>
      </p:pic>
      <p:sp>
        <p:nvSpPr>
          <p:cNvPr id="39" name="CasellaDiTesto 38">
            <a:extLst>
              <a:ext uri="{FF2B5EF4-FFF2-40B4-BE49-F238E27FC236}">
                <a16:creationId xmlns:a16="http://schemas.microsoft.com/office/drawing/2014/main" id="{BCF5EF3B-3E34-3AF9-608A-01066A4A5E42}"/>
              </a:ext>
            </a:extLst>
          </p:cNvPr>
          <p:cNvSpPr txBox="1"/>
          <p:nvPr/>
        </p:nvSpPr>
        <p:spPr>
          <a:xfrm>
            <a:off x="1019699" y="1874197"/>
            <a:ext cx="1795298" cy="943335"/>
          </a:xfrm>
          <a:prstGeom prst="rect">
            <a:avLst/>
          </a:prstGeom>
          <a:noFill/>
          <a:ln>
            <a:noFill/>
          </a:ln>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 semestre 2023</a:t>
            </a:r>
            <a:endParaRPr lang="it-IT" sz="1400" b="1" i="0" u="none" kern="1200" cap="none" spc="0" normalizeH="0" baseline="0" noProof="0">
              <a:ln>
                <a:noFill/>
              </a:ln>
              <a:solidFill>
                <a:srgbClr val="FF0000"/>
              </a:solidFill>
              <a:effectLst/>
              <a:uLnTx/>
              <a:uFillTx/>
              <a:latin typeface="Calibri"/>
              <a:cs typeface="Calibri"/>
            </a:endParaRPr>
          </a:p>
          <a:p>
            <a:pPr algn="ctr" defTabSz="488950">
              <a:lnSpc>
                <a:spcPct val="90000"/>
              </a:lnSpc>
              <a:spcBef>
                <a:spcPct val="0"/>
              </a:spcBef>
              <a:spcAft>
                <a:spcPct val="35000"/>
              </a:spcAft>
              <a:defRPr/>
            </a:pPr>
            <a:r>
              <a:rPr lang="it-IT" sz="1400" b="1">
                <a:solidFill>
                  <a:srgbClr val="000000"/>
                </a:solidFill>
                <a:cs typeface="Calibri"/>
              </a:rPr>
              <a:t>Pubblicazione del Dossier di Progetto e annuncio del DP</a:t>
            </a:r>
            <a:endParaRPr kumimoji="0" lang="it-IT" sz="1200" i="0" u="none" kern="1200" cap="none" spc="0" normalizeH="0" baseline="0" noProof="0">
              <a:ln>
                <a:noFill/>
              </a:ln>
              <a:solidFill>
                <a:srgbClr val="000000"/>
              </a:solidFill>
              <a:uLnTx/>
              <a:uFillTx/>
              <a:latin typeface="Calibri" panose="020F0502020204030204"/>
              <a:cs typeface="Times New Roman"/>
            </a:endParaRPr>
          </a:p>
        </p:txBody>
      </p:sp>
      <p:pic>
        <p:nvPicPr>
          <p:cNvPr id="6" name="Elemento grafico 89" descr="Documento">
            <a:extLst>
              <a:ext uri="{FF2B5EF4-FFF2-40B4-BE49-F238E27FC236}">
                <a16:creationId xmlns:a16="http://schemas.microsoft.com/office/drawing/2014/main" id="{1054E6F3-2FA1-1ADD-F3CC-4AD5EA6FAF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39827" y="3397894"/>
            <a:ext cx="360000" cy="360000"/>
          </a:xfrm>
          <a:prstGeom prst="rect">
            <a:avLst/>
          </a:prstGeom>
        </p:spPr>
      </p:pic>
      <p:sp>
        <p:nvSpPr>
          <p:cNvPr id="7" name="CasellaDiTesto 6">
            <a:extLst>
              <a:ext uri="{FF2B5EF4-FFF2-40B4-BE49-F238E27FC236}">
                <a16:creationId xmlns:a16="http://schemas.microsoft.com/office/drawing/2014/main" id="{A8F94AB3-6E01-D8DF-86CA-0DE428BA4BBA}"/>
              </a:ext>
            </a:extLst>
          </p:cNvPr>
          <p:cNvSpPr txBox="1"/>
          <p:nvPr/>
        </p:nvSpPr>
        <p:spPr>
          <a:xfrm>
            <a:off x="4205817" y="4246665"/>
            <a:ext cx="1820307" cy="943335"/>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II semestre 2023</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Convocazione Conferenza di Servizi su PFTE </a:t>
            </a:r>
          </a:p>
        </p:txBody>
      </p:sp>
      <p:sp>
        <p:nvSpPr>
          <p:cNvPr id="8" name="CasellaDiTesto 7">
            <a:extLst>
              <a:ext uri="{FF2B5EF4-FFF2-40B4-BE49-F238E27FC236}">
                <a16:creationId xmlns:a16="http://schemas.microsoft.com/office/drawing/2014/main" id="{39F127AE-9909-BA82-2FDF-C7045B22F883}"/>
              </a:ext>
            </a:extLst>
          </p:cNvPr>
          <p:cNvSpPr txBox="1"/>
          <p:nvPr/>
        </p:nvSpPr>
        <p:spPr>
          <a:xfrm>
            <a:off x="5091028" y="1839891"/>
            <a:ext cx="1820307" cy="1137234"/>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II semestre 2023</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Eventuale adeguamento del PFTE agli esiti dell’iter autorizzativo</a:t>
            </a:r>
          </a:p>
        </p:txBody>
      </p:sp>
      <p:sp>
        <p:nvSpPr>
          <p:cNvPr id="40" name="CasellaDiTesto 39">
            <a:extLst>
              <a:ext uri="{FF2B5EF4-FFF2-40B4-BE49-F238E27FC236}">
                <a16:creationId xmlns:a16="http://schemas.microsoft.com/office/drawing/2014/main" id="{ED36F3A9-D949-9D3A-75C8-6460D295188C}"/>
              </a:ext>
            </a:extLst>
          </p:cNvPr>
          <p:cNvSpPr txBox="1"/>
          <p:nvPr/>
        </p:nvSpPr>
        <p:spPr>
          <a:xfrm>
            <a:off x="6186991" y="4270900"/>
            <a:ext cx="1820307" cy="943335"/>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 semestre 2024</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Avvio attività negoziali su PFTE per affidamento lavori</a:t>
            </a:r>
          </a:p>
        </p:txBody>
      </p:sp>
      <p:sp>
        <p:nvSpPr>
          <p:cNvPr id="41" name="Ovale 40">
            <a:extLst>
              <a:ext uri="{FF2B5EF4-FFF2-40B4-BE49-F238E27FC236}">
                <a16:creationId xmlns:a16="http://schemas.microsoft.com/office/drawing/2014/main" id="{1CCDCD2C-289B-D711-3473-935326EA96FF}"/>
              </a:ext>
            </a:extLst>
          </p:cNvPr>
          <p:cNvSpPr/>
          <p:nvPr/>
        </p:nvSpPr>
        <p:spPr>
          <a:xfrm>
            <a:off x="6782603" y="3314990"/>
            <a:ext cx="540000" cy="540000"/>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it-IT"/>
          </a:p>
        </p:txBody>
      </p:sp>
      <p:pic>
        <p:nvPicPr>
          <p:cNvPr id="42" name="Elemento grafico 89" descr="Documento">
            <a:extLst>
              <a:ext uri="{FF2B5EF4-FFF2-40B4-BE49-F238E27FC236}">
                <a16:creationId xmlns:a16="http://schemas.microsoft.com/office/drawing/2014/main" id="{6B3AF902-15C0-F9AD-2A44-559B630E2E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92957" y="3414030"/>
            <a:ext cx="360000" cy="360000"/>
          </a:xfrm>
          <a:prstGeom prst="rect">
            <a:avLst/>
          </a:prstGeom>
        </p:spPr>
      </p:pic>
      <p:cxnSp>
        <p:nvCxnSpPr>
          <p:cNvPr id="43" name="Connettore diritto 42">
            <a:extLst>
              <a:ext uri="{FF2B5EF4-FFF2-40B4-BE49-F238E27FC236}">
                <a16:creationId xmlns:a16="http://schemas.microsoft.com/office/drawing/2014/main" id="{5691E149-018E-29E2-C179-7EE1F17599FE}"/>
              </a:ext>
            </a:extLst>
          </p:cNvPr>
          <p:cNvCxnSpPr>
            <a:cxnSpLocks/>
          </p:cNvCxnSpPr>
          <p:nvPr/>
        </p:nvCxnSpPr>
        <p:spPr>
          <a:xfrm>
            <a:off x="7072957" y="3861131"/>
            <a:ext cx="0" cy="41629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sp>
        <p:nvSpPr>
          <p:cNvPr id="44" name="Ovale 43">
            <a:extLst>
              <a:ext uri="{FF2B5EF4-FFF2-40B4-BE49-F238E27FC236}">
                <a16:creationId xmlns:a16="http://schemas.microsoft.com/office/drawing/2014/main" id="{CC01F964-6E09-2D55-65F9-D74A253E299E}"/>
              </a:ext>
            </a:extLst>
          </p:cNvPr>
          <p:cNvSpPr/>
          <p:nvPr/>
        </p:nvSpPr>
        <p:spPr>
          <a:xfrm>
            <a:off x="7813771" y="3314991"/>
            <a:ext cx="492894" cy="494436"/>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cxnSp>
        <p:nvCxnSpPr>
          <p:cNvPr id="45" name="Connettore diritto 44">
            <a:extLst>
              <a:ext uri="{FF2B5EF4-FFF2-40B4-BE49-F238E27FC236}">
                <a16:creationId xmlns:a16="http://schemas.microsoft.com/office/drawing/2014/main" id="{EF90B789-FA4D-36BB-A006-6D864D46B484}"/>
              </a:ext>
            </a:extLst>
          </p:cNvPr>
          <p:cNvCxnSpPr>
            <a:cxnSpLocks/>
          </p:cNvCxnSpPr>
          <p:nvPr/>
        </p:nvCxnSpPr>
        <p:spPr>
          <a:xfrm>
            <a:off x="8065069" y="2999529"/>
            <a:ext cx="0" cy="32881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pic>
        <p:nvPicPr>
          <p:cNvPr id="46" name="Elemento grafico 90" descr="Segno di spunta">
            <a:extLst>
              <a:ext uri="{FF2B5EF4-FFF2-40B4-BE49-F238E27FC236}">
                <a16:creationId xmlns:a16="http://schemas.microsoft.com/office/drawing/2014/main" id="{B9EEAFB0-1114-1EDA-DE12-1FAE820445B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98524" y="3406524"/>
            <a:ext cx="360000" cy="360000"/>
          </a:xfrm>
          <a:prstGeom prst="rect">
            <a:avLst/>
          </a:prstGeom>
        </p:spPr>
      </p:pic>
      <p:sp>
        <p:nvSpPr>
          <p:cNvPr id="47" name="CasellaDiTesto 46">
            <a:extLst>
              <a:ext uri="{FF2B5EF4-FFF2-40B4-BE49-F238E27FC236}">
                <a16:creationId xmlns:a16="http://schemas.microsoft.com/office/drawing/2014/main" id="{DC13EA94-69E3-745B-67DF-C2E7D96872DB}"/>
              </a:ext>
            </a:extLst>
          </p:cNvPr>
          <p:cNvSpPr txBox="1"/>
          <p:nvPr/>
        </p:nvSpPr>
        <p:spPr>
          <a:xfrm>
            <a:off x="7146255" y="1834728"/>
            <a:ext cx="1820307" cy="1137234"/>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II semestre 2024</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a:solidFill>
                  <a:srgbClr val="000000"/>
                </a:solidFill>
                <a:cs typeface="Calibri"/>
              </a:rPr>
              <a:t>Affidamento prestazioni e avvio progettazione esecutiva </a:t>
            </a:r>
          </a:p>
        </p:txBody>
      </p:sp>
      <p:sp>
        <p:nvSpPr>
          <p:cNvPr id="50" name="CasellaDiTesto 49">
            <a:extLst>
              <a:ext uri="{FF2B5EF4-FFF2-40B4-BE49-F238E27FC236}">
                <a16:creationId xmlns:a16="http://schemas.microsoft.com/office/drawing/2014/main" id="{5F38456C-0312-D497-DEBC-A885BC5CA843}"/>
              </a:ext>
            </a:extLst>
          </p:cNvPr>
          <p:cNvSpPr txBox="1"/>
          <p:nvPr/>
        </p:nvSpPr>
        <p:spPr>
          <a:xfrm>
            <a:off x="8027509" y="4214138"/>
            <a:ext cx="1895965" cy="1018740"/>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 semestre 2025</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b="1">
                <a:solidFill>
                  <a:srgbClr val="000000"/>
                </a:solidFill>
                <a:cs typeface="Calibri"/>
              </a:rPr>
              <a:t>Avvio lavori</a:t>
            </a:r>
          </a:p>
          <a:p>
            <a:pPr lvl="0" algn="ctr" defTabSz="488950">
              <a:lnSpc>
                <a:spcPct val="90000"/>
              </a:lnSpc>
              <a:spcBef>
                <a:spcPct val="0"/>
              </a:spcBef>
              <a:defRPr/>
            </a:pPr>
            <a:r>
              <a:rPr lang="it-IT" sz="1400">
                <a:solidFill>
                  <a:srgbClr val="000000"/>
                </a:solidFill>
                <a:cs typeface="Calibri"/>
              </a:rPr>
              <a:t>Lotto 1B: durata 2 anni</a:t>
            </a:r>
          </a:p>
          <a:p>
            <a:pPr lvl="0" algn="ctr" defTabSz="488950">
              <a:lnSpc>
                <a:spcPct val="90000"/>
              </a:lnSpc>
              <a:spcBef>
                <a:spcPct val="0"/>
              </a:spcBef>
              <a:defRPr/>
            </a:pPr>
            <a:r>
              <a:rPr lang="it-IT" sz="1400">
                <a:solidFill>
                  <a:srgbClr val="000000"/>
                </a:solidFill>
                <a:cs typeface="Calibri"/>
              </a:rPr>
              <a:t>Lotto 2: durata 4 anni</a:t>
            </a:r>
          </a:p>
        </p:txBody>
      </p:sp>
      <p:sp>
        <p:nvSpPr>
          <p:cNvPr id="51" name="Ovale 50">
            <a:extLst>
              <a:ext uri="{FF2B5EF4-FFF2-40B4-BE49-F238E27FC236}">
                <a16:creationId xmlns:a16="http://schemas.microsoft.com/office/drawing/2014/main" id="{A2E48FBA-8382-F42C-CF0B-B3FFCC63D40C}"/>
              </a:ext>
            </a:extLst>
          </p:cNvPr>
          <p:cNvSpPr/>
          <p:nvPr/>
        </p:nvSpPr>
        <p:spPr>
          <a:xfrm>
            <a:off x="9583172" y="3305345"/>
            <a:ext cx="468000" cy="468000"/>
          </a:xfrm>
          <a:prstGeom prst="ellipse">
            <a:avLst/>
          </a:prstGeom>
          <a:solidFill>
            <a:srgbClr val="F20034"/>
          </a:solidFill>
          <a:ln>
            <a:solidFill>
              <a:srgbClr val="DC002E"/>
            </a:solidFill>
          </a:ln>
          <a:effectLst>
            <a:outerShdw blurRad="50800" dist="38100" dir="10800000" algn="r"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52" name="Ovale 51">
            <a:extLst>
              <a:ext uri="{FF2B5EF4-FFF2-40B4-BE49-F238E27FC236}">
                <a16:creationId xmlns:a16="http://schemas.microsoft.com/office/drawing/2014/main" id="{861EF8A9-C282-3889-5451-119620B69B00}"/>
              </a:ext>
            </a:extLst>
          </p:cNvPr>
          <p:cNvSpPr/>
          <p:nvPr/>
        </p:nvSpPr>
        <p:spPr>
          <a:xfrm>
            <a:off x="10351658" y="3305345"/>
            <a:ext cx="468000" cy="468000"/>
          </a:xfrm>
          <a:prstGeom prst="ellipse">
            <a:avLst/>
          </a:prstGeom>
          <a:solidFill>
            <a:srgbClr val="F20034"/>
          </a:solidFill>
          <a:ln>
            <a:solidFill>
              <a:srgbClr val="DC002E"/>
            </a:solidFill>
          </a:ln>
          <a:effectLst>
            <a:outerShdw blurRad="50800" dist="38100" dir="10800000" algn="r" rotWithShape="0">
              <a:prstClr val="black">
                <a:alpha val="40000"/>
              </a:prstClr>
            </a:outerShdw>
          </a:effectLst>
        </p:spPr>
        <p:style>
          <a:lnRef idx="2">
            <a:scrgbClr r="0" g="0" b="0"/>
          </a:lnRef>
          <a:fillRef idx="1">
            <a:scrgbClr r="0" g="0" b="0"/>
          </a:fillRef>
          <a:effectRef idx="0">
            <a:scrgbClr r="0" g="0" b="0"/>
          </a:effectRef>
          <a:fontRef idx="minor">
            <a:schemeClr val="lt1"/>
          </a:fontRef>
        </p:style>
      </p:sp>
      <p:pic>
        <p:nvPicPr>
          <p:cNvPr id="53" name="Elemento grafico 90" descr="Segno di spunta">
            <a:extLst>
              <a:ext uri="{FF2B5EF4-FFF2-40B4-BE49-F238E27FC236}">
                <a16:creationId xmlns:a16="http://schemas.microsoft.com/office/drawing/2014/main" id="{8D01E906-4105-4C39-2D94-E6F17F23F45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37172" y="3379634"/>
            <a:ext cx="360000" cy="360000"/>
          </a:xfrm>
          <a:prstGeom prst="rect">
            <a:avLst/>
          </a:prstGeom>
        </p:spPr>
      </p:pic>
      <p:pic>
        <p:nvPicPr>
          <p:cNvPr id="54" name="Elemento grafico 90" descr="Segno di spunta">
            <a:extLst>
              <a:ext uri="{FF2B5EF4-FFF2-40B4-BE49-F238E27FC236}">
                <a16:creationId xmlns:a16="http://schemas.microsoft.com/office/drawing/2014/main" id="{DC45FF19-81F0-D44E-928A-78157CAE34E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20702" y="3368992"/>
            <a:ext cx="360000" cy="360000"/>
          </a:xfrm>
          <a:prstGeom prst="rect">
            <a:avLst/>
          </a:prstGeom>
        </p:spPr>
      </p:pic>
      <p:cxnSp>
        <p:nvCxnSpPr>
          <p:cNvPr id="55" name="Connettore diritto 54">
            <a:extLst>
              <a:ext uri="{FF2B5EF4-FFF2-40B4-BE49-F238E27FC236}">
                <a16:creationId xmlns:a16="http://schemas.microsoft.com/office/drawing/2014/main" id="{99FF610F-6E5C-05B3-0AA1-25377169B955}"/>
              </a:ext>
            </a:extLst>
          </p:cNvPr>
          <p:cNvCxnSpPr>
            <a:cxnSpLocks/>
          </p:cNvCxnSpPr>
          <p:nvPr/>
        </p:nvCxnSpPr>
        <p:spPr>
          <a:xfrm>
            <a:off x="9798122" y="2906529"/>
            <a:ext cx="0" cy="416291"/>
          </a:xfrm>
          <a:prstGeom prst="line">
            <a:avLst/>
          </a:prstGeom>
        </p:spPr>
        <p:style>
          <a:lnRef idx="3">
            <a:schemeClr val="accent1"/>
          </a:lnRef>
          <a:fillRef idx="0">
            <a:schemeClr val="accent1"/>
          </a:fillRef>
          <a:effectRef idx="2">
            <a:schemeClr val="accent1"/>
          </a:effectRef>
          <a:fontRef idx="minor">
            <a:schemeClr val="tx1"/>
          </a:fontRef>
        </p:style>
      </p:cxnSp>
      <p:sp>
        <p:nvSpPr>
          <p:cNvPr id="56" name="CasellaDiTesto 55">
            <a:extLst>
              <a:ext uri="{FF2B5EF4-FFF2-40B4-BE49-F238E27FC236}">
                <a16:creationId xmlns:a16="http://schemas.microsoft.com/office/drawing/2014/main" id="{9E534BDD-1A75-D663-A94E-1204A17E48A6}"/>
              </a:ext>
            </a:extLst>
          </p:cNvPr>
          <p:cNvSpPr txBox="1"/>
          <p:nvPr/>
        </p:nvSpPr>
        <p:spPr>
          <a:xfrm>
            <a:off x="8880310" y="2284090"/>
            <a:ext cx="1820307" cy="555537"/>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II semestre 2027</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b="1">
                <a:solidFill>
                  <a:srgbClr val="000000"/>
                </a:solidFill>
                <a:cs typeface="Calibri"/>
              </a:rPr>
              <a:t>Attivazione Lotto 1B</a:t>
            </a:r>
          </a:p>
        </p:txBody>
      </p:sp>
      <p:sp>
        <p:nvSpPr>
          <p:cNvPr id="57" name="CasellaDiTesto 56">
            <a:extLst>
              <a:ext uri="{FF2B5EF4-FFF2-40B4-BE49-F238E27FC236}">
                <a16:creationId xmlns:a16="http://schemas.microsoft.com/office/drawing/2014/main" id="{97F489A4-47D3-A833-FF0E-5FD6D3E54931}"/>
              </a:ext>
            </a:extLst>
          </p:cNvPr>
          <p:cNvSpPr txBox="1"/>
          <p:nvPr/>
        </p:nvSpPr>
        <p:spPr>
          <a:xfrm>
            <a:off x="9847816" y="4246665"/>
            <a:ext cx="1820307" cy="555537"/>
          </a:xfrm>
          <a:prstGeom prst="rect">
            <a:avLst/>
          </a:prstGeom>
          <a:noFill/>
        </p:spPr>
        <p:txBody>
          <a:bodyPr wrap="square" lIns="91440" tIns="45720" rIns="91440" bIns="45720" rtlCol="0" anchor="t">
            <a:sp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it-IT" sz="1400" b="1" i="0" u="none" kern="1200" cap="none" spc="0" normalizeH="0" baseline="0" noProof="0">
                <a:ln>
                  <a:noFill/>
                </a:ln>
                <a:solidFill>
                  <a:srgbClr val="FF0000"/>
                </a:solidFill>
                <a:effectLst/>
                <a:uLnTx/>
                <a:uFillTx/>
                <a:latin typeface="Calibri"/>
                <a:cs typeface="Calibri"/>
              </a:rPr>
              <a:t>II semestre 2029</a:t>
            </a:r>
            <a:endParaRPr lang="it-IT" sz="1400" b="1" i="0" u="none" kern="1200" cap="none" spc="0" normalizeH="0" baseline="0" noProof="0">
              <a:ln>
                <a:noFill/>
              </a:ln>
              <a:solidFill>
                <a:srgbClr val="FF0000"/>
              </a:solidFill>
              <a:effectLst/>
              <a:uLnTx/>
              <a:uFillTx/>
              <a:latin typeface="Calibri"/>
              <a:cs typeface="Calibri"/>
            </a:endParaRPr>
          </a:p>
          <a:p>
            <a:pPr lvl="0" algn="ctr" defTabSz="488950">
              <a:lnSpc>
                <a:spcPct val="90000"/>
              </a:lnSpc>
              <a:spcBef>
                <a:spcPct val="0"/>
              </a:spcBef>
              <a:spcAft>
                <a:spcPct val="35000"/>
              </a:spcAft>
              <a:defRPr/>
            </a:pPr>
            <a:r>
              <a:rPr lang="it-IT" sz="1400" b="1">
                <a:solidFill>
                  <a:srgbClr val="000000"/>
                </a:solidFill>
                <a:cs typeface="Calibri"/>
              </a:rPr>
              <a:t>Attivazione Lotto 2</a:t>
            </a:r>
          </a:p>
        </p:txBody>
      </p:sp>
      <p:cxnSp>
        <p:nvCxnSpPr>
          <p:cNvPr id="58" name="Connettore diritto 57">
            <a:extLst>
              <a:ext uri="{FF2B5EF4-FFF2-40B4-BE49-F238E27FC236}">
                <a16:creationId xmlns:a16="http://schemas.microsoft.com/office/drawing/2014/main" id="{E18A06D0-303D-543A-65E9-B9BE632CA2F2}"/>
              </a:ext>
            </a:extLst>
          </p:cNvPr>
          <p:cNvCxnSpPr>
            <a:cxnSpLocks/>
          </p:cNvCxnSpPr>
          <p:nvPr/>
        </p:nvCxnSpPr>
        <p:spPr>
          <a:xfrm>
            <a:off x="10581652" y="3738517"/>
            <a:ext cx="0" cy="416291"/>
          </a:xfrm>
          <a:prstGeom prst="line">
            <a:avLst/>
          </a:prstGeom>
        </p:spPr>
        <p:style>
          <a:lnRef idx="3">
            <a:schemeClr val="accent1"/>
          </a:lnRef>
          <a:fillRef idx="0">
            <a:schemeClr val="accent1"/>
          </a:fillRef>
          <a:effectRef idx="2">
            <a:schemeClr val="accent1"/>
          </a:effectRef>
          <a:fontRef idx="minor">
            <a:schemeClr val="tx1"/>
          </a:fontRef>
        </p:style>
      </p:cxnSp>
      <p:grpSp>
        <p:nvGrpSpPr>
          <p:cNvPr id="68" name="Gruppo 67">
            <a:extLst>
              <a:ext uri="{FF2B5EF4-FFF2-40B4-BE49-F238E27FC236}">
                <a16:creationId xmlns:a16="http://schemas.microsoft.com/office/drawing/2014/main" id="{10DB34B7-B76E-5929-D6B3-B54826185193}"/>
              </a:ext>
            </a:extLst>
          </p:cNvPr>
          <p:cNvGrpSpPr/>
          <p:nvPr/>
        </p:nvGrpSpPr>
        <p:grpSpPr>
          <a:xfrm>
            <a:off x="2533305" y="628215"/>
            <a:ext cx="568080" cy="209520"/>
            <a:chOff x="2533305" y="628215"/>
            <a:chExt cx="568080" cy="20952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1" name="Input penna 60">
                  <a:extLst>
                    <a:ext uri="{FF2B5EF4-FFF2-40B4-BE49-F238E27FC236}">
                      <a16:creationId xmlns:a16="http://schemas.microsoft.com/office/drawing/2014/main" id="{126FBB5D-F6F3-F8B7-861A-ABB45BB4B140}"/>
                    </a:ext>
                  </a:extLst>
                </p14:cNvPr>
                <p14:cNvContentPartPr/>
                <p14:nvPr/>
              </p14:nvContentPartPr>
              <p14:xfrm>
                <a:off x="2533305" y="647265"/>
                <a:ext cx="360" cy="360"/>
              </p14:xfrm>
            </p:contentPart>
          </mc:Choice>
          <mc:Fallback xmlns="">
            <p:pic>
              <p:nvPicPr>
                <p:cNvPr id="61" name="Input penna 60">
                  <a:extLst>
                    <a:ext uri="{FF2B5EF4-FFF2-40B4-BE49-F238E27FC236}">
                      <a16:creationId xmlns:a16="http://schemas.microsoft.com/office/drawing/2014/main" id="{126FBB5D-F6F3-F8B7-861A-ABB45BB4B140}"/>
                    </a:ext>
                  </a:extLst>
                </p:cNvPr>
                <p:cNvPicPr/>
                <p:nvPr/>
              </p:nvPicPr>
              <p:blipFill>
                <a:blip r:embed="rId11"/>
                <a:stretch>
                  <a:fillRect/>
                </a:stretch>
              </p:blipFill>
              <p:spPr>
                <a:xfrm>
                  <a:off x="2470305" y="26926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62" name="Input penna 61">
                  <a:extLst>
                    <a:ext uri="{FF2B5EF4-FFF2-40B4-BE49-F238E27FC236}">
                      <a16:creationId xmlns:a16="http://schemas.microsoft.com/office/drawing/2014/main" id="{843B6095-CA47-5FC3-C35C-D2D1398DF61C}"/>
                    </a:ext>
                  </a:extLst>
                </p14:cNvPr>
                <p14:cNvContentPartPr/>
                <p14:nvPr/>
              </p14:nvContentPartPr>
              <p14:xfrm>
                <a:off x="2543025" y="628215"/>
                <a:ext cx="360" cy="360"/>
              </p14:xfrm>
            </p:contentPart>
          </mc:Choice>
          <mc:Fallback xmlns="">
            <p:pic>
              <p:nvPicPr>
                <p:cNvPr id="62" name="Input penna 61">
                  <a:extLst>
                    <a:ext uri="{FF2B5EF4-FFF2-40B4-BE49-F238E27FC236}">
                      <a16:creationId xmlns:a16="http://schemas.microsoft.com/office/drawing/2014/main" id="{843B6095-CA47-5FC3-C35C-D2D1398DF61C}"/>
                    </a:ext>
                  </a:extLst>
                </p:cNvPr>
                <p:cNvPicPr/>
                <p:nvPr/>
              </p:nvPicPr>
              <p:blipFill>
                <a:blip r:embed="rId13"/>
                <a:stretch>
                  <a:fillRect/>
                </a:stretch>
              </p:blipFill>
              <p:spPr>
                <a:xfrm>
                  <a:off x="2480025" y="25021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63" name="Input penna 62">
                  <a:extLst>
                    <a:ext uri="{FF2B5EF4-FFF2-40B4-BE49-F238E27FC236}">
                      <a16:creationId xmlns:a16="http://schemas.microsoft.com/office/drawing/2014/main" id="{0B2D8942-3B8B-4023-1682-2A042A5A7EAC}"/>
                    </a:ext>
                  </a:extLst>
                </p14:cNvPr>
                <p14:cNvContentPartPr/>
                <p14:nvPr/>
              </p14:nvContentPartPr>
              <p14:xfrm>
                <a:off x="2857305" y="837375"/>
                <a:ext cx="360" cy="360"/>
              </p14:xfrm>
            </p:contentPart>
          </mc:Choice>
          <mc:Fallback xmlns="">
            <p:pic>
              <p:nvPicPr>
                <p:cNvPr id="63" name="Input penna 62">
                  <a:extLst>
                    <a:ext uri="{FF2B5EF4-FFF2-40B4-BE49-F238E27FC236}">
                      <a16:creationId xmlns:a16="http://schemas.microsoft.com/office/drawing/2014/main" id="{0B2D8942-3B8B-4023-1682-2A042A5A7EAC}"/>
                    </a:ext>
                  </a:extLst>
                </p:cNvPr>
                <p:cNvPicPr/>
                <p:nvPr/>
              </p:nvPicPr>
              <p:blipFill>
                <a:blip r:embed="rId15"/>
                <a:stretch>
                  <a:fillRect/>
                </a:stretch>
              </p:blipFill>
              <p:spPr>
                <a:xfrm>
                  <a:off x="2794305" y="45937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64" name="Input penna 63">
                  <a:extLst>
                    <a:ext uri="{FF2B5EF4-FFF2-40B4-BE49-F238E27FC236}">
                      <a16:creationId xmlns:a16="http://schemas.microsoft.com/office/drawing/2014/main" id="{430EE9BF-1AD0-5687-5F4D-E833650CE992}"/>
                    </a:ext>
                  </a:extLst>
                </p14:cNvPr>
                <p14:cNvContentPartPr/>
                <p14:nvPr/>
              </p14:nvContentPartPr>
              <p14:xfrm>
                <a:off x="2857305" y="837375"/>
                <a:ext cx="360" cy="360"/>
              </p14:xfrm>
            </p:contentPart>
          </mc:Choice>
          <mc:Fallback xmlns="">
            <p:pic>
              <p:nvPicPr>
                <p:cNvPr id="64" name="Input penna 63">
                  <a:extLst>
                    <a:ext uri="{FF2B5EF4-FFF2-40B4-BE49-F238E27FC236}">
                      <a16:creationId xmlns:a16="http://schemas.microsoft.com/office/drawing/2014/main" id="{430EE9BF-1AD0-5687-5F4D-E833650CE992}"/>
                    </a:ext>
                  </a:extLst>
                </p:cNvPr>
                <p:cNvPicPr/>
                <p:nvPr/>
              </p:nvPicPr>
              <p:blipFill>
                <a:blip r:embed="rId15"/>
                <a:stretch>
                  <a:fillRect/>
                </a:stretch>
              </p:blipFill>
              <p:spPr>
                <a:xfrm>
                  <a:off x="2794305" y="45937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65" name="Input penna 64">
                  <a:extLst>
                    <a:ext uri="{FF2B5EF4-FFF2-40B4-BE49-F238E27FC236}">
                      <a16:creationId xmlns:a16="http://schemas.microsoft.com/office/drawing/2014/main" id="{822C8EED-EE3F-A5D1-164D-6D193996D3FD}"/>
                    </a:ext>
                  </a:extLst>
                </p14:cNvPr>
                <p14:cNvContentPartPr/>
                <p14:nvPr/>
              </p14:nvContentPartPr>
              <p14:xfrm>
                <a:off x="2952345" y="808935"/>
                <a:ext cx="360" cy="360"/>
              </p14:xfrm>
            </p:contentPart>
          </mc:Choice>
          <mc:Fallback xmlns="">
            <p:pic>
              <p:nvPicPr>
                <p:cNvPr id="65" name="Input penna 64">
                  <a:extLst>
                    <a:ext uri="{FF2B5EF4-FFF2-40B4-BE49-F238E27FC236}">
                      <a16:creationId xmlns:a16="http://schemas.microsoft.com/office/drawing/2014/main" id="{822C8EED-EE3F-A5D1-164D-6D193996D3FD}"/>
                    </a:ext>
                  </a:extLst>
                </p:cNvPr>
                <p:cNvPicPr/>
                <p:nvPr/>
              </p:nvPicPr>
              <p:blipFill>
                <a:blip r:embed="rId18"/>
                <a:stretch>
                  <a:fillRect/>
                </a:stretch>
              </p:blipFill>
              <p:spPr>
                <a:xfrm>
                  <a:off x="2889345" y="43093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66" name="Input penna 65">
                  <a:extLst>
                    <a:ext uri="{FF2B5EF4-FFF2-40B4-BE49-F238E27FC236}">
                      <a16:creationId xmlns:a16="http://schemas.microsoft.com/office/drawing/2014/main" id="{D7BF05A5-339F-425F-9B51-C1B55E6D4CA6}"/>
                    </a:ext>
                  </a:extLst>
                </p14:cNvPr>
                <p14:cNvContentPartPr/>
                <p14:nvPr/>
              </p14:nvContentPartPr>
              <p14:xfrm>
                <a:off x="3057105" y="704175"/>
                <a:ext cx="7920" cy="360"/>
              </p14:xfrm>
            </p:contentPart>
          </mc:Choice>
          <mc:Fallback xmlns="">
            <p:pic>
              <p:nvPicPr>
                <p:cNvPr id="66" name="Input penna 65">
                  <a:extLst>
                    <a:ext uri="{FF2B5EF4-FFF2-40B4-BE49-F238E27FC236}">
                      <a16:creationId xmlns:a16="http://schemas.microsoft.com/office/drawing/2014/main" id="{D7BF05A5-339F-425F-9B51-C1B55E6D4CA6}"/>
                    </a:ext>
                  </a:extLst>
                </p:cNvPr>
                <p:cNvPicPr/>
                <p:nvPr/>
              </p:nvPicPr>
              <p:blipFill>
                <a:blip r:embed="rId20"/>
                <a:stretch>
                  <a:fillRect/>
                </a:stretch>
              </p:blipFill>
              <p:spPr>
                <a:xfrm>
                  <a:off x="2996844" y="326175"/>
                  <a:ext cx="128097"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67" name="Input penna 66">
                  <a:extLst>
                    <a:ext uri="{FF2B5EF4-FFF2-40B4-BE49-F238E27FC236}">
                      <a16:creationId xmlns:a16="http://schemas.microsoft.com/office/drawing/2014/main" id="{37F0459C-3A1F-0C34-FA59-2AFEE3B54302}"/>
                    </a:ext>
                  </a:extLst>
                </p14:cNvPr>
                <p14:cNvContentPartPr/>
                <p14:nvPr/>
              </p14:nvContentPartPr>
              <p14:xfrm>
                <a:off x="3085545" y="704175"/>
                <a:ext cx="15840" cy="360"/>
              </p14:xfrm>
            </p:contentPart>
          </mc:Choice>
          <mc:Fallback xmlns="">
            <p:pic>
              <p:nvPicPr>
                <p:cNvPr id="67" name="Input penna 66">
                  <a:extLst>
                    <a:ext uri="{FF2B5EF4-FFF2-40B4-BE49-F238E27FC236}">
                      <a16:creationId xmlns:a16="http://schemas.microsoft.com/office/drawing/2014/main" id="{37F0459C-3A1F-0C34-FA59-2AFEE3B54302}"/>
                    </a:ext>
                  </a:extLst>
                </p:cNvPr>
                <p:cNvPicPr/>
                <p:nvPr/>
              </p:nvPicPr>
              <p:blipFill>
                <a:blip r:embed="rId22"/>
                <a:stretch>
                  <a:fillRect/>
                </a:stretch>
              </p:blipFill>
              <p:spPr>
                <a:xfrm>
                  <a:off x="3022545" y="326175"/>
                  <a:ext cx="141480" cy="75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69" name="Input penna 68">
                <a:extLst>
                  <a:ext uri="{FF2B5EF4-FFF2-40B4-BE49-F238E27FC236}">
                    <a16:creationId xmlns:a16="http://schemas.microsoft.com/office/drawing/2014/main" id="{37E929A5-7027-0D41-575A-0BAA5F1CCDA6}"/>
                  </a:ext>
                </a:extLst>
              </p14:cNvPr>
              <p14:cNvContentPartPr/>
              <p14:nvPr/>
            </p14:nvContentPartPr>
            <p14:xfrm>
              <a:off x="-495735" y="1504455"/>
              <a:ext cx="360" cy="360"/>
            </p14:xfrm>
          </p:contentPart>
        </mc:Choice>
        <mc:Fallback xmlns="">
          <p:pic>
            <p:nvPicPr>
              <p:cNvPr id="69" name="Input penna 68">
                <a:extLst>
                  <a:ext uri="{FF2B5EF4-FFF2-40B4-BE49-F238E27FC236}">
                    <a16:creationId xmlns:a16="http://schemas.microsoft.com/office/drawing/2014/main" id="{37E929A5-7027-0D41-575A-0BAA5F1CCDA6}"/>
                  </a:ext>
                </a:extLst>
              </p:cNvPr>
              <p:cNvPicPr/>
              <p:nvPr/>
            </p:nvPicPr>
            <p:blipFill>
              <a:blip r:embed="rId24"/>
              <a:stretch>
                <a:fillRect/>
              </a:stretch>
            </p:blipFill>
            <p:spPr>
              <a:xfrm>
                <a:off x="-558735" y="1126455"/>
                <a:ext cx="126000" cy="756000"/>
              </a:xfrm>
              <a:prstGeom prst="rect">
                <a:avLst/>
              </a:prstGeom>
            </p:spPr>
          </p:pic>
        </mc:Fallback>
      </mc:AlternateContent>
      <p:pic>
        <p:nvPicPr>
          <p:cNvPr id="2" name="Immagine 1">
            <a:extLst>
              <a:ext uri="{FF2B5EF4-FFF2-40B4-BE49-F238E27FC236}">
                <a16:creationId xmlns:a16="http://schemas.microsoft.com/office/drawing/2014/main" id="{AA7C77BF-222D-DBD1-3B84-64BFCA99215B}"/>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1659179" y="3305345"/>
            <a:ext cx="578392" cy="578392"/>
          </a:xfrm>
          <a:prstGeom prst="rect">
            <a:avLst/>
          </a:prstGeom>
        </p:spPr>
      </p:pic>
      <p:cxnSp>
        <p:nvCxnSpPr>
          <p:cNvPr id="24" name="Connettore diritto 23">
            <a:extLst>
              <a:ext uri="{FF2B5EF4-FFF2-40B4-BE49-F238E27FC236}">
                <a16:creationId xmlns:a16="http://schemas.microsoft.com/office/drawing/2014/main" id="{AD1EC3AB-06C5-75FF-0DA2-E9145C3913B1}"/>
              </a:ext>
            </a:extLst>
          </p:cNvPr>
          <p:cNvCxnSpPr>
            <a:cxnSpLocks/>
          </p:cNvCxnSpPr>
          <p:nvPr/>
        </p:nvCxnSpPr>
        <p:spPr>
          <a:xfrm>
            <a:off x="3212911" y="3836748"/>
            <a:ext cx="0" cy="416291"/>
          </a:xfrm>
          <a:prstGeom prst="line">
            <a:avLst/>
          </a:prstGeom>
          <a:ln>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947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3">
            <a:extLst>
              <a:ext uri="{FF2B5EF4-FFF2-40B4-BE49-F238E27FC236}">
                <a16:creationId xmlns:a16="http://schemas.microsoft.com/office/drawing/2014/main" id="{06D697AE-B6E9-4633-8F7B-726838AA5A17}"/>
              </a:ext>
            </a:extLst>
          </p:cNvPr>
          <p:cNvSpPr txBox="1">
            <a:spLocks/>
          </p:cNvSpPr>
          <p:nvPr/>
        </p:nvSpPr>
        <p:spPr>
          <a:xfrm>
            <a:off x="245732" y="694335"/>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IL PROGETTO INFRASTRUTTURALE</a:t>
            </a:r>
            <a:endParaRPr lang="it-IT">
              <a:solidFill>
                <a:schemeClr val="accent2"/>
              </a:solidFill>
            </a:endParaRPr>
          </a:p>
        </p:txBody>
      </p:sp>
      <p:sp>
        <p:nvSpPr>
          <p:cNvPr id="8" name="Titolo 1">
            <a:extLst>
              <a:ext uri="{FF2B5EF4-FFF2-40B4-BE49-F238E27FC236}">
                <a16:creationId xmlns:a16="http://schemas.microsoft.com/office/drawing/2014/main" id="{FED084B5-63F6-41A7-A9D3-BC5C7CEC80A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LA SOLUZIONE DI PROGETTO</a:t>
            </a:r>
          </a:p>
        </p:txBody>
      </p:sp>
      <p:sp>
        <p:nvSpPr>
          <p:cNvPr id="2" name="Rettangolo 1">
            <a:extLst>
              <a:ext uri="{FF2B5EF4-FFF2-40B4-BE49-F238E27FC236}">
                <a16:creationId xmlns:a16="http://schemas.microsoft.com/office/drawing/2014/main" id="{74C462DE-4170-4B71-A567-A32C67F36082}"/>
              </a:ext>
            </a:extLst>
          </p:cNvPr>
          <p:cNvSpPr/>
          <p:nvPr/>
        </p:nvSpPr>
        <p:spPr>
          <a:xfrm>
            <a:off x="290017" y="2839251"/>
            <a:ext cx="10401300" cy="369332"/>
          </a:xfrm>
          <a:prstGeom prst="rect">
            <a:avLst/>
          </a:prstGeom>
        </p:spPr>
        <p:txBody>
          <a:bodyPr wrap="square">
            <a:spAutoFit/>
          </a:bodyPr>
          <a:lstStyle/>
          <a:p>
            <a:pPr algn="just"/>
            <a:r>
              <a:rPr lang="it-IT">
                <a:latin typeface="Calibri" panose="020F0502020204030204" pitchFamily="34" charset="0"/>
                <a:ea typeface="Calibri" panose="020F0502020204030204" pitchFamily="34" charset="0"/>
                <a:cs typeface="Times New Roman" panose="02020603050405020304" pitchFamily="18" charset="0"/>
              </a:rPr>
              <a:t>Sono stati condotti studi e indagini sui diversi aspetti che interessano il progetto infrastrutturale:</a:t>
            </a:r>
          </a:p>
        </p:txBody>
      </p:sp>
      <p:pic>
        <p:nvPicPr>
          <p:cNvPr id="4" name="Immagine 3">
            <a:extLst>
              <a:ext uri="{FF2B5EF4-FFF2-40B4-BE49-F238E27FC236}">
                <a16:creationId xmlns:a16="http://schemas.microsoft.com/office/drawing/2014/main" id="{22917010-E806-41B1-B360-BA41CDF520AD}"/>
              </a:ext>
            </a:extLst>
          </p:cNvPr>
          <p:cNvPicPr>
            <a:picLocks noChangeAspect="1"/>
          </p:cNvPicPr>
          <p:nvPr/>
        </p:nvPicPr>
        <p:blipFill>
          <a:blip r:embed="rId3"/>
          <a:stretch>
            <a:fillRect/>
          </a:stretch>
        </p:blipFill>
        <p:spPr>
          <a:xfrm>
            <a:off x="4920131" y="3641626"/>
            <a:ext cx="6502221" cy="2312962"/>
          </a:xfrm>
          <a:prstGeom prst="rect">
            <a:avLst/>
          </a:prstGeom>
        </p:spPr>
      </p:pic>
      <p:sp>
        <p:nvSpPr>
          <p:cNvPr id="3" name="Rettangolo 2">
            <a:extLst>
              <a:ext uri="{FF2B5EF4-FFF2-40B4-BE49-F238E27FC236}">
                <a16:creationId xmlns:a16="http://schemas.microsoft.com/office/drawing/2014/main" id="{7ED136BE-611F-403F-99BD-27B47EC53F1C}"/>
              </a:ext>
            </a:extLst>
          </p:cNvPr>
          <p:cNvSpPr/>
          <p:nvPr/>
        </p:nvSpPr>
        <p:spPr>
          <a:xfrm>
            <a:off x="5833567" y="4058457"/>
            <a:ext cx="4857750" cy="1200329"/>
          </a:xfrm>
          <a:prstGeom prst="rect">
            <a:avLst/>
          </a:prstGeom>
        </p:spPr>
        <p:txBody>
          <a:bodyPr wrap="square">
            <a:spAutoFit/>
          </a:bodyPr>
          <a:lstStyle/>
          <a:p>
            <a:pPr algn="just"/>
            <a:r>
              <a:rPr lang="it-IT">
                <a:solidFill>
                  <a:schemeClr val="bg1"/>
                </a:solidFill>
                <a:latin typeface="-apple-system"/>
              </a:rPr>
              <a:t>L’attenzione alle tematiche ambientali e di sostenibilità ha portato ad individuare soluzioni tecniche volte a minimizzare le interferenze con l’ambiente naturale e con l’ambiente costruito. </a:t>
            </a:r>
          </a:p>
        </p:txBody>
      </p:sp>
      <p:sp>
        <p:nvSpPr>
          <p:cNvPr id="5" name="Rettangolo 4">
            <a:extLst>
              <a:ext uri="{FF2B5EF4-FFF2-40B4-BE49-F238E27FC236}">
                <a16:creationId xmlns:a16="http://schemas.microsoft.com/office/drawing/2014/main" id="{52AED68E-76BC-4B54-897A-6FDBD5C127B6}"/>
              </a:ext>
            </a:extLst>
          </p:cNvPr>
          <p:cNvSpPr/>
          <p:nvPr/>
        </p:nvSpPr>
        <p:spPr>
          <a:xfrm>
            <a:off x="290017" y="1233511"/>
            <a:ext cx="11176620" cy="1477328"/>
          </a:xfrm>
          <a:prstGeom prst="rect">
            <a:avLst/>
          </a:prstGeom>
        </p:spPr>
        <p:txBody>
          <a:bodyPr wrap="square">
            <a:spAutoFit/>
          </a:bodyPr>
          <a:lstStyle/>
          <a:p>
            <a:pPr algn="just"/>
            <a:r>
              <a:rPr lang="it-IT"/>
              <a:t>Individuazione di soluzioni tecniche volte a garantire il miglior inserimento territoriale delle opere nel contesto di riferimento: </a:t>
            </a:r>
          </a:p>
          <a:p>
            <a:pPr marL="285750" indent="-285750" algn="just">
              <a:buFont typeface="Wingdings" panose="05000000000000000000" pitchFamily="2" charset="2"/>
              <a:buChar char="§"/>
            </a:pPr>
            <a:r>
              <a:rPr lang="it-IT"/>
              <a:t>Limitando le interferenze con il tessuto urbano (non sono previste demolizioni di fabbricati residenziali)</a:t>
            </a:r>
          </a:p>
          <a:p>
            <a:pPr marL="285750" indent="-285750" algn="just">
              <a:buFont typeface="Wingdings" panose="05000000000000000000" pitchFamily="2" charset="2"/>
              <a:buChar char="§"/>
            </a:pPr>
            <a:r>
              <a:rPr lang="it-IT"/>
              <a:t>Riducendo le interferenze della fase di realizzazione, con particolare riferimento alle viabilità di cantiere individuate</a:t>
            </a:r>
          </a:p>
          <a:p>
            <a:pPr marL="285750" indent="-285750" algn="just">
              <a:buFont typeface="Wingdings" panose="05000000000000000000" pitchFamily="2" charset="2"/>
              <a:buChar char="§"/>
            </a:pPr>
            <a:r>
              <a:rPr lang="it-IT">
                <a:latin typeface="Calibri" panose="020F0502020204030204" pitchFamily="34" charset="0"/>
                <a:ea typeface="Calibri" panose="020F0502020204030204" pitchFamily="34" charset="0"/>
                <a:cs typeface="Times New Roman" panose="02020603050405020304" pitchFamily="18" charset="0"/>
              </a:rPr>
              <a:t>Promuovendo tavoli tecnici con gli Enti territoriali su temi specifici finalizzati a sviluppare delle sinergie operative</a:t>
            </a:r>
          </a:p>
        </p:txBody>
      </p:sp>
      <p:sp>
        <p:nvSpPr>
          <p:cNvPr id="9" name="CasellaDiTesto 8">
            <a:extLst>
              <a:ext uri="{FF2B5EF4-FFF2-40B4-BE49-F238E27FC236}">
                <a16:creationId xmlns:a16="http://schemas.microsoft.com/office/drawing/2014/main" id="{D8257169-C787-8A0B-E704-514C75D27DDD}"/>
              </a:ext>
            </a:extLst>
          </p:cNvPr>
          <p:cNvSpPr txBox="1"/>
          <p:nvPr/>
        </p:nvSpPr>
        <p:spPr>
          <a:xfrm>
            <a:off x="422573" y="3153229"/>
            <a:ext cx="4021888" cy="300433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indent="0" eaLnBrk="0" hangingPunct="0">
              <a:buFont typeface="Wingdings" panose="05000000000000000000" pitchFamily="2" charset="2"/>
              <a:buNone/>
              <a:defRPr sz="1400" b="1">
                <a:solidFill>
                  <a:schemeClr val="tx2"/>
                </a:solidFill>
                <a:latin typeface="+mj-lt"/>
                <a:cs typeface="Aharoni" panose="02010803020104030203" pitchFamily="2" charset="-79"/>
              </a:defRPr>
            </a:lvl1pPr>
            <a:lvl2pPr marL="742950" indent="-285750" eaLnBrk="0" hangingPunct="0">
              <a:defRPr>
                <a:solidFill>
                  <a:schemeClr val="lt1"/>
                </a:solidFill>
                <a:latin typeface="Arial" panose="020B0604020202020204" pitchFamily="34" charset="0"/>
              </a:defRPr>
            </a:lvl2pPr>
            <a:lvl3pPr marL="1143000" indent="-228600" eaLnBrk="0" hangingPunct="0">
              <a:defRPr>
                <a:solidFill>
                  <a:schemeClr val="lt1"/>
                </a:solidFill>
                <a:latin typeface="Arial" panose="020B0604020202020204" pitchFamily="34" charset="0"/>
              </a:defRPr>
            </a:lvl3pPr>
            <a:lvl4pPr marL="1600200" indent="-228600" eaLnBrk="0" hangingPunct="0">
              <a:defRPr>
                <a:solidFill>
                  <a:schemeClr val="lt1"/>
                </a:solidFill>
                <a:latin typeface="Arial" panose="020B0604020202020204" pitchFamily="34" charset="0"/>
              </a:defRPr>
            </a:lvl4pPr>
            <a:lvl5pPr marL="2057400" indent="-228600" eaLnBrk="0" hangingPunct="0">
              <a:defRPr>
                <a:solidFill>
                  <a:schemeClr val="lt1"/>
                </a:solidFill>
                <a:latin typeface="Arial" panose="020B0604020202020204" pitchFamily="34" charset="0"/>
              </a:defRPr>
            </a:lvl5pPr>
            <a:lvl6pPr marL="2514600" indent="-228600" eaLnBrk="0" fontAlgn="base" hangingPunct="0">
              <a:spcBef>
                <a:spcPct val="0"/>
              </a:spcBef>
              <a:spcAft>
                <a:spcPct val="0"/>
              </a:spcAft>
              <a:defRPr>
                <a:solidFill>
                  <a:schemeClr val="lt1"/>
                </a:solidFill>
                <a:latin typeface="Arial" panose="020B0604020202020204" pitchFamily="34" charset="0"/>
              </a:defRPr>
            </a:lvl6pPr>
            <a:lvl7pPr marL="2971800" indent="-228600" eaLnBrk="0" fontAlgn="base" hangingPunct="0">
              <a:spcBef>
                <a:spcPct val="0"/>
              </a:spcBef>
              <a:spcAft>
                <a:spcPct val="0"/>
              </a:spcAft>
              <a:defRPr>
                <a:solidFill>
                  <a:schemeClr val="lt1"/>
                </a:solidFill>
                <a:latin typeface="Arial" panose="020B0604020202020204" pitchFamily="34" charset="0"/>
              </a:defRPr>
            </a:lvl7pPr>
            <a:lvl8pPr marL="3429000" indent="-228600" eaLnBrk="0" fontAlgn="base" hangingPunct="0">
              <a:spcBef>
                <a:spcPct val="0"/>
              </a:spcBef>
              <a:spcAft>
                <a:spcPct val="0"/>
              </a:spcAft>
              <a:defRPr>
                <a:solidFill>
                  <a:schemeClr val="lt1"/>
                </a:solidFill>
                <a:latin typeface="Arial" panose="020B0604020202020204" pitchFamily="34" charset="0"/>
              </a:defRPr>
            </a:lvl8pPr>
            <a:lvl9pPr marL="3886200" indent="-228600" eaLnBrk="0" fontAlgn="base" hangingPunct="0">
              <a:spcBef>
                <a:spcPct val="0"/>
              </a:spcBef>
              <a:spcAft>
                <a:spcPct val="0"/>
              </a:spcAft>
              <a:defRPr>
                <a:solidFill>
                  <a:schemeClr val="lt1"/>
                </a:solidFill>
                <a:latin typeface="Arial" panose="020B0604020202020204" pitchFamily="34" charset="0"/>
              </a:defRPr>
            </a:lvl9pPr>
          </a:lstStyle>
          <a:p>
            <a:endParaRPr lang="it-IT">
              <a:solidFill>
                <a:schemeClr val="accent2"/>
              </a:solidFill>
              <a:ea typeface="Calibri"/>
            </a:endParaRPr>
          </a:p>
          <a:p>
            <a:pPr marL="285750" indent="-285750">
              <a:buFont typeface="Wingdings" panose="05000000000000000000" pitchFamily="2" charset="2"/>
              <a:buChar char="ü"/>
            </a:pPr>
            <a:r>
              <a:rPr lang="it-IT">
                <a:solidFill>
                  <a:schemeClr val="accent2"/>
                </a:solidFill>
                <a:cs typeface="Aharoni"/>
              </a:rPr>
              <a:t>Studio geologico, geomorfologico e idrogeologico</a:t>
            </a:r>
            <a:endParaRPr lang="it-IT">
              <a:solidFill>
                <a:schemeClr val="accent2"/>
              </a:solidFill>
              <a:ea typeface="Calibri"/>
              <a:cs typeface="Aharoni"/>
            </a:endParaRPr>
          </a:p>
          <a:p>
            <a:pPr marL="285750" indent="-285750">
              <a:buFont typeface="Wingdings,Sans-Serif" panose="05000000000000000000" pitchFamily="2" charset="2"/>
              <a:buChar char="ü"/>
            </a:pPr>
            <a:r>
              <a:rPr lang="it-IT">
                <a:solidFill>
                  <a:schemeClr val="accent2"/>
                </a:solidFill>
                <a:cs typeface="Aharoni"/>
              </a:rPr>
              <a:t>Studio idrologico e idraulico</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Censimento siti di approvvigionamento e smaltimento</a:t>
            </a:r>
            <a:endParaRPr lang="it-IT">
              <a:solidFill>
                <a:schemeClr val="accent2"/>
              </a:solidFill>
              <a:ea typeface="Calibri"/>
              <a:cs typeface="Aharoni"/>
            </a:endParaRPr>
          </a:p>
          <a:p>
            <a:pPr marL="285750" indent="-285750">
              <a:buFont typeface="Wingdings,Sans-Serif" panose="05000000000000000000" pitchFamily="2" charset="2"/>
              <a:buChar char="ü"/>
            </a:pPr>
            <a:r>
              <a:rPr lang="it-IT">
                <a:solidFill>
                  <a:schemeClr val="accent2"/>
                </a:solidFill>
                <a:cs typeface="Aharoni"/>
              </a:rPr>
              <a:t>Studio archeologico</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Censimento siti contaminati</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Indagini geognostiche</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Analisi della pianificazione e dei vincoli</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Studio ambientale e territoriale </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Analisi dei caratteri percettivi del paesaggio</a:t>
            </a:r>
            <a:endParaRPr lang="en-US">
              <a:solidFill>
                <a:schemeClr val="accent2"/>
              </a:solidFill>
              <a:cs typeface="Aharoni"/>
            </a:endParaRPr>
          </a:p>
          <a:p>
            <a:pPr marL="285750" indent="-285750">
              <a:buFont typeface="Wingdings,Sans-Serif" panose="05000000000000000000" pitchFamily="2" charset="2"/>
              <a:buChar char="ü"/>
            </a:pPr>
            <a:r>
              <a:rPr lang="it-IT">
                <a:solidFill>
                  <a:schemeClr val="accent2"/>
                </a:solidFill>
                <a:cs typeface="Aharoni"/>
              </a:rPr>
              <a:t>Studio acustico e vibrazionale</a:t>
            </a:r>
            <a:endParaRPr lang="it-IT">
              <a:solidFill>
                <a:schemeClr val="accent2"/>
              </a:solidFill>
              <a:ea typeface="Calibri"/>
              <a:cs typeface="Aharoni"/>
            </a:endParaRPr>
          </a:p>
        </p:txBody>
      </p:sp>
    </p:spTree>
    <p:extLst>
      <p:ext uri="{BB962C8B-B14F-4D97-AF65-F5344CB8AC3E}">
        <p14:creationId xmlns:p14="http://schemas.microsoft.com/office/powerpoint/2010/main" val="69795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pPr marL="514350" indent="-514350" algn="r">
              <a:buAutoNum type="arabicPeriod"/>
            </a:pPr>
            <a:r>
              <a:rPr lang="it-IT" sz="2800" b="1">
                <a:solidFill>
                  <a:schemeClr val="bg1">
                    <a:lumMod val="65000"/>
                  </a:schemeClr>
                </a:solidFill>
              </a:rPr>
              <a:t>CHIUSURA DELL’ANELLO NEL FUTURO DELLA MOBILITA’ DI ROMA</a:t>
            </a:r>
          </a:p>
          <a:p>
            <a:pPr marL="514350" indent="-514350" algn="r">
              <a:buAutoNum type="arabicPeriod"/>
            </a:pPr>
            <a:r>
              <a:rPr lang="it-IT" sz="2800">
                <a:solidFill>
                  <a:srgbClr val="FFFFFF"/>
                </a:solidFill>
              </a:rPr>
              <a:t>LE ALTERNATIVE DI TRACCIATO E LA SOLUZIONE DI PROGETTO</a:t>
            </a:r>
          </a:p>
          <a:p>
            <a:pPr marL="514350" indent="-514350" algn="r">
              <a:buAutoNum type="arabicPeriod"/>
            </a:pPr>
            <a:r>
              <a:rPr lang="it-IT" sz="2800" b="1">
                <a:solidFill>
                  <a:schemeClr val="bg1">
                    <a:lumMod val="65000"/>
                  </a:schemeClr>
                </a:solidFill>
              </a:rPr>
              <a:t>AMBIENTE NATURALE E ASPETTI </a:t>
            </a:r>
            <a:r>
              <a:rPr lang="it-IT" sz="2800">
                <a:solidFill>
                  <a:schemeClr val="bg1">
                    <a:lumMod val="65000"/>
                  </a:schemeClr>
                </a:solidFill>
              </a:rPr>
              <a:t>TERRITORIALI</a:t>
            </a:r>
            <a:endParaRPr lang="it-IT" sz="2800" b="1">
              <a:solidFill>
                <a:schemeClr val="bg1">
                  <a:lumMod val="65000"/>
                </a:schemeClr>
              </a:solidFill>
            </a:endParaRPr>
          </a:p>
          <a:p>
            <a:pPr marL="514350" indent="-514350" algn="r">
              <a:buAutoNum type="arabicPeriod"/>
            </a:pPr>
            <a:r>
              <a:rPr lang="it-IT" sz="2800" b="1">
                <a:solidFill>
                  <a:schemeClr val="bg1">
                    <a:lumMod val="65000"/>
                  </a:schemeClr>
                </a:solidFill>
              </a:rPr>
              <a:t>L</a:t>
            </a:r>
            <a:r>
              <a:rPr lang="it-IT" sz="2800">
                <a:solidFill>
                  <a:schemeClr val="bg1">
                    <a:lumMod val="65000"/>
                  </a:schemeClr>
                </a:solidFill>
              </a:rPr>
              <a:t>A GESTIONE DEI CANTIERI E LA VIABILITA’ IN FASE DI COSTRUZIONE</a:t>
            </a:r>
            <a:endParaRPr lang="it-IT" sz="2800" b="1">
              <a:solidFill>
                <a:schemeClr val="bg1">
                  <a:lumMod val="65000"/>
                </a:schemeClr>
              </a:solidFill>
            </a:endParaRPr>
          </a:p>
          <a:p>
            <a:pPr algn="r"/>
            <a:endParaRPr lang="it-IT" sz="6000"/>
          </a:p>
        </p:txBody>
      </p:sp>
    </p:spTree>
    <p:extLst>
      <p:ext uri="{BB962C8B-B14F-4D97-AF65-F5344CB8AC3E}">
        <p14:creationId xmlns:p14="http://schemas.microsoft.com/office/powerpoint/2010/main" val="429205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3">
            <a:extLst>
              <a:ext uri="{FF2B5EF4-FFF2-40B4-BE49-F238E27FC236}">
                <a16:creationId xmlns:a16="http://schemas.microsoft.com/office/drawing/2014/main" id="{4202A9B5-7770-4C5B-B559-2030142CE3F4}"/>
              </a:ext>
            </a:extLst>
          </p:cNvPr>
          <p:cNvSpPr txBox="1">
            <a:spLocks/>
          </p:cNvSpPr>
          <p:nvPr/>
        </p:nvSpPr>
        <p:spPr>
          <a:xfrm>
            <a:off x="245732" y="594913"/>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IL GLOBAL PROJECT – LA STORIA DEL PROGETTO</a:t>
            </a:r>
            <a:endParaRPr lang="it-IT" sz="1800" b="1">
              <a:effectLst/>
              <a:latin typeface="Calibri Light" panose="020F0302020204030204" pitchFamily="34" charset="0"/>
              <a:ea typeface="Yu Gothic Light" panose="020B0300000000000000" pitchFamily="34" charset="-128"/>
              <a:cs typeface="Times New Roman" panose="02020603050405020304" pitchFamily="18" charset="0"/>
            </a:endParaRPr>
          </a:p>
          <a:p>
            <a:pPr>
              <a:spcBef>
                <a:spcPts val="1200"/>
              </a:spcBef>
            </a:pPr>
            <a:r>
              <a:rPr lang="it-IT" b="1">
                <a:solidFill>
                  <a:schemeClr val="accent2"/>
                </a:solidFill>
              </a:rPr>
              <a:t> </a:t>
            </a:r>
            <a:endParaRPr lang="it-IT"/>
          </a:p>
        </p:txBody>
      </p:sp>
      <p:sp>
        <p:nvSpPr>
          <p:cNvPr id="7" name="Titolo 1">
            <a:extLst>
              <a:ext uri="{FF2B5EF4-FFF2-40B4-BE49-F238E27FC236}">
                <a16:creationId xmlns:a16="http://schemas.microsoft.com/office/drawing/2014/main" id="{5A8600F2-C8FC-4746-8F4A-F84F14E47087}"/>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CHIUSURA ANELLO FERROVIARIO DI ROMA</a:t>
            </a:r>
          </a:p>
        </p:txBody>
      </p:sp>
      <p:grpSp>
        <p:nvGrpSpPr>
          <p:cNvPr id="2" name="Gruppo 1">
            <a:extLst>
              <a:ext uri="{FF2B5EF4-FFF2-40B4-BE49-F238E27FC236}">
                <a16:creationId xmlns:a16="http://schemas.microsoft.com/office/drawing/2014/main" id="{9BF5B064-1995-4FE0-8F29-60F5EDEE5EB0}"/>
              </a:ext>
            </a:extLst>
          </p:cNvPr>
          <p:cNvGrpSpPr/>
          <p:nvPr/>
        </p:nvGrpSpPr>
        <p:grpSpPr>
          <a:xfrm>
            <a:off x="7041823" y="1028480"/>
            <a:ext cx="4313591" cy="456903"/>
            <a:chOff x="2860675" y="3137852"/>
            <a:chExt cx="6470650" cy="582295"/>
          </a:xfrm>
        </p:grpSpPr>
        <p:sp>
          <p:nvSpPr>
            <p:cNvPr id="5" name="Rectangle 199">
              <a:extLst>
                <a:ext uri="{FF2B5EF4-FFF2-40B4-BE49-F238E27FC236}">
                  <a16:creationId xmlns:a16="http://schemas.microsoft.com/office/drawing/2014/main" id="{BEAF01B3-F880-4172-9393-4AA63F7B9F5D}"/>
                </a:ext>
              </a:extLst>
            </p:cNvPr>
            <p:cNvSpPr/>
            <p:nvPr/>
          </p:nvSpPr>
          <p:spPr>
            <a:xfrm>
              <a:off x="2884805" y="3137852"/>
              <a:ext cx="6440170" cy="513080"/>
            </a:xfrm>
            <a:prstGeom prst="rect">
              <a:avLst/>
            </a:prstGeom>
            <a:solidFill>
              <a:sysClr val="window" lastClr="FFFFFF">
                <a:lumMod val="95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9" name="Straight Connector 202">
              <a:extLst>
                <a:ext uri="{FF2B5EF4-FFF2-40B4-BE49-F238E27FC236}">
                  <a16:creationId xmlns:a16="http://schemas.microsoft.com/office/drawing/2014/main" id="{008DB9EE-6B48-4AB0-AFAE-F941E29E4F96}"/>
                </a:ext>
              </a:extLst>
            </p:cNvPr>
            <p:cNvCxnSpPr/>
            <p:nvPr/>
          </p:nvCxnSpPr>
          <p:spPr>
            <a:xfrm flipH="1" flipV="1">
              <a:off x="2860675" y="3710622"/>
              <a:ext cx="6470650" cy="9525"/>
            </a:xfrm>
            <a:prstGeom prst="line">
              <a:avLst/>
            </a:prstGeom>
            <a:noFill/>
            <a:ln w="76200" cap="flat" cmpd="sng" algn="ctr">
              <a:solidFill>
                <a:srgbClr val="EA0000"/>
              </a:solidFill>
              <a:prstDash val="solid"/>
              <a:miter lim="800000"/>
            </a:ln>
            <a:effectLst/>
          </p:spPr>
        </p:cxnSp>
        <p:sp>
          <p:nvSpPr>
            <p:cNvPr id="10" name="Text Box 195">
              <a:extLst>
                <a:ext uri="{FF2B5EF4-FFF2-40B4-BE49-F238E27FC236}">
                  <a16:creationId xmlns:a16="http://schemas.microsoft.com/office/drawing/2014/main" id="{C54A8D52-0FCF-4C1D-9495-0171FCEA28AB}"/>
                </a:ext>
              </a:extLst>
            </p:cNvPr>
            <p:cNvSpPr txBox="1"/>
            <p:nvPr/>
          </p:nvSpPr>
          <p:spPr>
            <a:xfrm>
              <a:off x="4698976" y="3205480"/>
              <a:ext cx="4566907" cy="447040"/>
            </a:xfrm>
            <a:prstGeom prst="rect">
              <a:avLst/>
            </a:prstGeom>
            <a:solidFill>
              <a:sysClr val="window" lastClr="FFFFFF">
                <a:lumMod val="95000"/>
              </a:sys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5000"/>
                </a:lnSpc>
                <a:spcAft>
                  <a:spcPts val="800"/>
                </a:spcAft>
              </a:pPr>
              <a:r>
                <a:rPr lang="it-IT" sz="1600" b="1">
                  <a:latin typeface="+mn-ea"/>
                  <a:ea typeface="Yu Mincho"/>
                  <a:cs typeface="Arial"/>
                </a:rPr>
                <a:t>dai primi del '900 ad oggi</a:t>
              </a:r>
              <a:endParaRPr lang="it-IT" sz="1600" b="1">
                <a:effectLst/>
                <a:ea typeface="Yu Mincho" panose="02020400000000000000" pitchFamily="18" charset="-128"/>
                <a:cs typeface="Arial" panose="020B0604020202020204" pitchFamily="34" charset="0"/>
              </a:endParaRPr>
            </a:p>
            <a:p>
              <a:pPr algn="r">
                <a:lnSpc>
                  <a:spcPct val="105000"/>
                </a:lnSpc>
                <a:spcAft>
                  <a:spcPts val="800"/>
                </a:spcAft>
              </a:pPr>
              <a:endParaRPr lang="it-IT">
                <a:effectLst/>
                <a:latin typeface="Calibri" panose="020F0502020204030204" pitchFamily="34" charset="0"/>
                <a:ea typeface="Yu Mincho" panose="02020400000000000000" pitchFamily="18" charset="-128"/>
                <a:cs typeface="Arial" panose="020B0604020202020204" pitchFamily="34" charset="0"/>
              </a:endParaRPr>
            </a:p>
          </p:txBody>
        </p:sp>
      </p:grpSp>
      <p:sp>
        <p:nvSpPr>
          <p:cNvPr id="11" name="CasellaDiTesto 10">
            <a:extLst>
              <a:ext uri="{FF2B5EF4-FFF2-40B4-BE49-F238E27FC236}">
                <a16:creationId xmlns:a16="http://schemas.microsoft.com/office/drawing/2014/main" id="{C7856B9F-8F3C-4373-9C94-F17F20ED674B}"/>
              </a:ext>
            </a:extLst>
          </p:cNvPr>
          <p:cNvSpPr txBox="1"/>
          <p:nvPr/>
        </p:nvSpPr>
        <p:spPr>
          <a:xfrm>
            <a:off x="737584" y="1487351"/>
            <a:ext cx="10964420" cy="1200329"/>
          </a:xfrm>
          <a:prstGeom prst="rect">
            <a:avLst/>
          </a:prstGeom>
          <a:noFill/>
        </p:spPr>
        <p:txBody>
          <a:bodyPr wrap="square" lIns="91440" tIns="45720" rIns="91440" bIns="45720" anchor="t">
            <a:spAutoFit/>
          </a:bodyPr>
          <a:lstStyle/>
          <a:p>
            <a:pPr algn="just"/>
            <a:r>
              <a:rPr lang="it-IT" sz="1800" b="1">
                <a:solidFill>
                  <a:srgbClr val="000000"/>
                </a:solidFill>
                <a:effectLst/>
                <a:latin typeface="Calibri"/>
                <a:ea typeface="Yu Mincho"/>
                <a:cs typeface="Arial"/>
              </a:rPr>
              <a:t>La prima idea progettuale </a:t>
            </a:r>
            <a:r>
              <a:rPr lang="it-IT" sz="1800">
                <a:solidFill>
                  <a:srgbClr val="000000"/>
                </a:solidFill>
                <a:effectLst/>
                <a:latin typeface="Calibri"/>
                <a:ea typeface="Yu Mincho"/>
                <a:cs typeface="Arial"/>
              </a:rPr>
              <a:t>di realizzare una linea ferroviaria di circonvallazione della Capitale, nota come Anello ferroviario o Gronda Merci di Roma, risale all’</a:t>
            </a:r>
            <a:r>
              <a:rPr lang="it-IT" sz="1800" b="1">
                <a:solidFill>
                  <a:srgbClr val="000000"/>
                </a:solidFill>
                <a:effectLst/>
                <a:latin typeface="Calibri"/>
                <a:ea typeface="Yu Mincho"/>
                <a:cs typeface="Arial"/>
              </a:rPr>
              <a:t>inizio del ventesimo secolo.</a:t>
            </a:r>
          </a:p>
          <a:p>
            <a:pPr algn="just"/>
            <a:r>
              <a:rPr lang="it-IT" sz="1800">
                <a:solidFill>
                  <a:srgbClr val="000000"/>
                </a:solidFill>
                <a:effectLst/>
                <a:latin typeface="Calibri"/>
                <a:ea typeface="Yu Mincho"/>
                <a:cs typeface="Arial"/>
              </a:rPr>
              <a:t>Il progetto, più volte ripreso e abbandonato nel corso degli anni, riceve un nuovo impulso </a:t>
            </a:r>
            <a:r>
              <a:rPr lang="it-IT" sz="1800" b="1">
                <a:solidFill>
                  <a:srgbClr val="000000"/>
                </a:solidFill>
                <a:effectLst/>
                <a:latin typeface="Calibri"/>
                <a:ea typeface="Yu Mincho"/>
                <a:cs typeface="Arial"/>
              </a:rPr>
              <a:t>negli anni ’80,</a:t>
            </a:r>
            <a:r>
              <a:rPr lang="it-IT" sz="1800">
                <a:solidFill>
                  <a:srgbClr val="000000"/>
                </a:solidFill>
                <a:effectLst/>
                <a:latin typeface="Calibri"/>
                <a:ea typeface="Yu Mincho"/>
                <a:cs typeface="Arial"/>
              </a:rPr>
              <a:t> in concomitanza dell’affidamento all’Italia dell’organizzazione dei Campionati Mondiali di calcio del 1990</a:t>
            </a:r>
            <a:endParaRPr lang="it-IT">
              <a:latin typeface="Calibri"/>
              <a:ea typeface="Yu Mincho"/>
              <a:cs typeface="Arial"/>
            </a:endParaRPr>
          </a:p>
        </p:txBody>
      </p:sp>
      <p:sp>
        <p:nvSpPr>
          <p:cNvPr id="3" name="CasellaDiTesto 2">
            <a:extLst>
              <a:ext uri="{FF2B5EF4-FFF2-40B4-BE49-F238E27FC236}">
                <a16:creationId xmlns:a16="http://schemas.microsoft.com/office/drawing/2014/main" id="{155FF285-6A0A-0EC6-D021-0FC1F34D3AB9}"/>
              </a:ext>
            </a:extLst>
          </p:cNvPr>
          <p:cNvSpPr txBox="1"/>
          <p:nvPr/>
        </p:nvSpPr>
        <p:spPr>
          <a:xfrm>
            <a:off x="748937" y="2771690"/>
            <a:ext cx="10895194" cy="1055674"/>
          </a:xfrm>
          <a:prstGeom prst="rect">
            <a:avLst/>
          </a:prstGeom>
        </p:spPr>
        <p:txBody>
          <a:bodyPr wrap="square">
            <a:spAutoFit/>
          </a:bodyPr>
          <a:lstStyle>
            <a:defPPr>
              <a:defRPr lang="it-IT"/>
            </a:defPPr>
            <a:lvl1pPr algn="just">
              <a:lnSpc>
                <a:spcPct val="105000"/>
              </a:lnSpc>
              <a:spcAft>
                <a:spcPts val="800"/>
              </a:spcAft>
              <a:defRPr>
                <a:effectLst/>
                <a:latin typeface="Calibri" panose="020F0502020204030204" pitchFamily="34" charset="0"/>
                <a:ea typeface="Yu Mincho" panose="02020400000000000000" pitchFamily="18" charset="-128"/>
                <a:cs typeface="Arial" panose="020B0604020202020204" pitchFamily="34" charset="0"/>
              </a:defRPr>
            </a:lvl1pPr>
          </a:lstStyle>
          <a:p>
            <a:r>
              <a:rPr lang="it-IT" b="1"/>
              <a:t>Nel 2003  </a:t>
            </a:r>
            <a:r>
              <a:rPr lang="it-IT"/>
              <a:t>il Progetto Preliminare di Gronda Merci di Roma, Cintura Nord e Cintura Sud, è ricompreso tra gli insediamenti strategici di interesse nazionale previsti dalla Legge Obiettivo. </a:t>
            </a:r>
          </a:p>
          <a:p>
            <a:r>
              <a:rPr lang="it-IT" b="1"/>
              <a:t>Nel 2004 </a:t>
            </a:r>
            <a:r>
              <a:rPr lang="it-IT"/>
              <a:t>valutazione positiva per la Cintura Nord da parte del  Ministero ’Ambiente e Tutela Territorio</a:t>
            </a:r>
          </a:p>
        </p:txBody>
      </p:sp>
      <p:sp>
        <p:nvSpPr>
          <p:cNvPr id="8" name="CasellaDiTesto 7">
            <a:extLst>
              <a:ext uri="{FF2B5EF4-FFF2-40B4-BE49-F238E27FC236}">
                <a16:creationId xmlns:a16="http://schemas.microsoft.com/office/drawing/2014/main" id="{9A277AC6-935D-E0D8-D776-48FB5C628E8E}"/>
              </a:ext>
            </a:extLst>
          </p:cNvPr>
          <p:cNvSpPr txBox="1"/>
          <p:nvPr/>
        </p:nvSpPr>
        <p:spPr>
          <a:xfrm>
            <a:off x="2703199" y="3790733"/>
            <a:ext cx="7804060" cy="662233"/>
          </a:xfrm>
          <a:prstGeom prst="rect">
            <a:avLst/>
          </a:prstGeom>
        </p:spPr>
        <p:txBody>
          <a:bodyPr wrap="square">
            <a:spAutoFit/>
          </a:bodyPr>
          <a:lstStyle>
            <a:defPPr>
              <a:defRPr lang="en-US"/>
            </a:defPPr>
            <a:lvl1pPr algn="just">
              <a:lnSpc>
                <a:spcPct val="105000"/>
              </a:lnSpc>
              <a:spcAft>
                <a:spcPts val="800"/>
              </a:spcAft>
              <a:defRPr>
                <a:effectLst/>
                <a:latin typeface="Calibri" panose="020F0502020204030204" pitchFamily="34" charset="0"/>
                <a:ea typeface="Yu Mincho" panose="02020400000000000000" pitchFamily="18" charset="-128"/>
                <a:cs typeface="Arial" panose="020B0604020202020204" pitchFamily="34" charset="0"/>
              </a:defRPr>
            </a:lvl1pPr>
          </a:lstStyle>
          <a:p>
            <a:r>
              <a:rPr lang="it-IT" b="1"/>
              <a:t>Nel 2014 </a:t>
            </a:r>
            <a:r>
              <a:rPr lang="it-IT"/>
              <a:t>sono completati i lavori di messa in sicurezza e adeguamento della  Galleria Cassia - Monte Mario; </a:t>
            </a:r>
          </a:p>
        </p:txBody>
      </p:sp>
      <p:sp>
        <p:nvSpPr>
          <p:cNvPr id="13" name="CasellaDiTesto 12">
            <a:extLst>
              <a:ext uri="{FF2B5EF4-FFF2-40B4-BE49-F238E27FC236}">
                <a16:creationId xmlns:a16="http://schemas.microsoft.com/office/drawing/2014/main" id="{E5A74DBB-6E1A-2A11-E575-02463C8D03D8}"/>
              </a:ext>
            </a:extLst>
          </p:cNvPr>
          <p:cNvSpPr txBox="1"/>
          <p:nvPr/>
        </p:nvSpPr>
        <p:spPr>
          <a:xfrm>
            <a:off x="697358" y="4436084"/>
            <a:ext cx="10810092" cy="953081"/>
          </a:xfrm>
          <a:prstGeom prst="rect">
            <a:avLst/>
          </a:prstGeom>
        </p:spPr>
        <p:txBody>
          <a:bodyPr wrap="square">
            <a:spAutoFit/>
          </a:bodyPr>
          <a:lstStyle>
            <a:defPPr>
              <a:defRPr lang="en-US"/>
            </a:defPPr>
            <a:lvl1pPr algn="just">
              <a:lnSpc>
                <a:spcPct val="105000"/>
              </a:lnSpc>
              <a:spcAft>
                <a:spcPts val="800"/>
              </a:spcAft>
              <a:defRPr>
                <a:effectLst/>
                <a:latin typeface="Calibri" panose="020F0502020204030204" pitchFamily="34" charset="0"/>
                <a:ea typeface="Yu Mincho" panose="02020400000000000000" pitchFamily="18" charset="-128"/>
                <a:cs typeface="Arial" panose="020B0604020202020204" pitchFamily="34" charset="0"/>
              </a:defRPr>
            </a:lvl1pPr>
          </a:lstStyle>
          <a:p>
            <a:r>
              <a:rPr lang="it-IT" b="1"/>
              <a:t>Tra il 2015 e il 2019 </a:t>
            </a:r>
            <a:r>
              <a:rPr lang="it-IT"/>
              <a:t>RFI, riaffrontando il tema della chiusura della Cintura Nord, aggiorna le specifiche funzionali dell’intero intervento ed elabora studi di fattibilità finalizzati a confermare e/o modificare le soluzioni previste nel progetto preliminare del 2003.</a:t>
            </a:r>
          </a:p>
        </p:txBody>
      </p:sp>
      <p:sp>
        <p:nvSpPr>
          <p:cNvPr id="14" name="CasellaDiTesto 13">
            <a:extLst>
              <a:ext uri="{FF2B5EF4-FFF2-40B4-BE49-F238E27FC236}">
                <a16:creationId xmlns:a16="http://schemas.microsoft.com/office/drawing/2014/main" id="{D66CF981-71CA-9188-EAD9-B06B07A2D630}"/>
              </a:ext>
            </a:extLst>
          </p:cNvPr>
          <p:cNvSpPr txBox="1"/>
          <p:nvPr/>
        </p:nvSpPr>
        <p:spPr>
          <a:xfrm>
            <a:off x="4075611" y="5764993"/>
            <a:ext cx="7646126" cy="953081"/>
          </a:xfrm>
          <a:prstGeom prst="rect">
            <a:avLst/>
          </a:prstGeom>
        </p:spPr>
        <p:txBody>
          <a:bodyPr wrap="square" lIns="91440" tIns="45720" rIns="91440" bIns="45720" anchor="t">
            <a:spAutoFit/>
          </a:bodyPr>
          <a:lstStyle>
            <a:defPPr>
              <a:defRPr lang="en-US"/>
            </a:defPPr>
            <a:lvl1pPr algn="just">
              <a:lnSpc>
                <a:spcPct val="105000"/>
              </a:lnSpc>
              <a:spcAft>
                <a:spcPts val="800"/>
              </a:spcAft>
              <a:defRPr>
                <a:effectLst/>
                <a:latin typeface="Calibri" panose="020F0502020204030204" pitchFamily="34" charset="0"/>
                <a:ea typeface="Yu Mincho" panose="02020400000000000000" pitchFamily="18" charset="-128"/>
                <a:cs typeface="Arial" panose="020B0604020202020204" pitchFamily="34" charset="0"/>
              </a:defRPr>
            </a:lvl1pPr>
          </a:lstStyle>
          <a:p>
            <a:r>
              <a:rPr lang="it-IT">
                <a:latin typeface="Calibri"/>
                <a:ea typeface="Yu Mincho"/>
                <a:cs typeface="Arial"/>
              </a:rPr>
              <a:t>Nel </a:t>
            </a:r>
            <a:r>
              <a:rPr lang="it-IT" b="1">
                <a:latin typeface="Calibri"/>
                <a:ea typeface="Yu Mincho"/>
                <a:cs typeface="Arial"/>
              </a:rPr>
              <a:t>Giugno 2022 il </a:t>
            </a:r>
            <a:r>
              <a:rPr lang="it-IT">
                <a:latin typeface="Calibri"/>
                <a:ea typeface="Yu Mincho"/>
                <a:cs typeface="Arial"/>
              </a:rPr>
              <a:t>ripristino della tratta a singolo binario tra Valle Aurelia e Vigna Clara, realizzata in occasione dei Mondiali di calcio del 1990 e poi riattivata all’esercizio </a:t>
            </a:r>
          </a:p>
        </p:txBody>
      </p:sp>
      <p:sp>
        <p:nvSpPr>
          <p:cNvPr id="15" name="CasellaDiTesto 14">
            <a:extLst>
              <a:ext uri="{FF2B5EF4-FFF2-40B4-BE49-F238E27FC236}">
                <a16:creationId xmlns:a16="http://schemas.microsoft.com/office/drawing/2014/main" id="{C5F5AAB4-FD85-216F-1CF8-B9ADD9309B56}"/>
              </a:ext>
            </a:extLst>
          </p:cNvPr>
          <p:cNvSpPr txBox="1"/>
          <p:nvPr/>
        </p:nvSpPr>
        <p:spPr>
          <a:xfrm>
            <a:off x="708211" y="5334593"/>
            <a:ext cx="10333712" cy="662233"/>
          </a:xfrm>
          <a:prstGeom prst="rect">
            <a:avLst/>
          </a:prstGeom>
        </p:spPr>
        <p:txBody>
          <a:bodyPr wrap="square" lIns="91440" tIns="45720" rIns="91440" bIns="45720" anchor="t">
            <a:spAutoFit/>
          </a:bodyPr>
          <a:lstStyle>
            <a:defPPr>
              <a:defRPr lang="en-US"/>
            </a:defPPr>
            <a:lvl1pPr algn="just">
              <a:lnSpc>
                <a:spcPct val="105000"/>
              </a:lnSpc>
              <a:spcAft>
                <a:spcPts val="800"/>
              </a:spcAft>
              <a:defRPr>
                <a:effectLst/>
                <a:latin typeface="Calibri" panose="020F0502020204030204" pitchFamily="34" charset="0"/>
                <a:ea typeface="Yu Mincho" panose="02020400000000000000" pitchFamily="18" charset="-128"/>
                <a:cs typeface="Arial" panose="020B0604020202020204" pitchFamily="34" charset="0"/>
              </a:defRPr>
            </a:lvl1pPr>
          </a:lstStyle>
          <a:p>
            <a:r>
              <a:rPr lang="it-IT" b="1">
                <a:latin typeface="Calibri"/>
                <a:ea typeface="Yu Mincho"/>
                <a:cs typeface="Arial"/>
              </a:rPr>
              <a:t>Nel 2020 </a:t>
            </a:r>
            <a:r>
              <a:rPr lang="it-IT">
                <a:latin typeface="Calibri"/>
                <a:ea typeface="Yu Mincho"/>
                <a:cs typeface="Arial"/>
              </a:rPr>
              <a:t>RFI avvia lo sviluppo del progetto di fattibilità tecnico economica della Chiusura dell'Anello Ferroviario di Roma.</a:t>
            </a:r>
          </a:p>
        </p:txBody>
      </p:sp>
      <p:pic>
        <p:nvPicPr>
          <p:cNvPr id="16" name="Immagine 15">
            <a:extLst>
              <a:ext uri="{FF2B5EF4-FFF2-40B4-BE49-F238E27FC236}">
                <a16:creationId xmlns:a16="http://schemas.microsoft.com/office/drawing/2014/main" id="{CEC6CA77-20FE-438A-9B4F-74461543D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9505" y="3887507"/>
            <a:ext cx="481928" cy="479236"/>
          </a:xfrm>
          <a:prstGeom prst="rect">
            <a:avLst/>
          </a:prstGeom>
        </p:spPr>
      </p:pic>
      <p:pic>
        <p:nvPicPr>
          <p:cNvPr id="17" name="Immagine 16">
            <a:extLst>
              <a:ext uri="{FF2B5EF4-FFF2-40B4-BE49-F238E27FC236}">
                <a16:creationId xmlns:a16="http://schemas.microsoft.com/office/drawing/2014/main" id="{14A61B83-4698-4365-8CCA-7847A8904A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855" y="2984633"/>
            <a:ext cx="595735" cy="599082"/>
          </a:xfrm>
          <a:prstGeom prst="rect">
            <a:avLst/>
          </a:prstGeom>
        </p:spPr>
      </p:pic>
      <p:pic>
        <p:nvPicPr>
          <p:cNvPr id="18" name="Immagine 17">
            <a:extLst>
              <a:ext uri="{FF2B5EF4-FFF2-40B4-BE49-F238E27FC236}">
                <a16:creationId xmlns:a16="http://schemas.microsoft.com/office/drawing/2014/main" id="{34BD1B26-3867-450B-8262-A9E6B9E23AC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9855" y="1795227"/>
            <a:ext cx="599082" cy="595735"/>
          </a:xfrm>
          <a:prstGeom prst="rect">
            <a:avLst/>
          </a:prstGeom>
        </p:spPr>
      </p:pic>
      <p:pic>
        <p:nvPicPr>
          <p:cNvPr id="19" name="Immagine 18">
            <a:extLst>
              <a:ext uri="{FF2B5EF4-FFF2-40B4-BE49-F238E27FC236}">
                <a16:creationId xmlns:a16="http://schemas.microsoft.com/office/drawing/2014/main" id="{5857F532-6B8F-4413-BA3B-ECAE22FF785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815" y="4912624"/>
            <a:ext cx="595735" cy="599082"/>
          </a:xfrm>
          <a:prstGeom prst="rect">
            <a:avLst/>
          </a:prstGeom>
        </p:spPr>
      </p:pic>
      <p:pic>
        <p:nvPicPr>
          <p:cNvPr id="20" name="Immagine 19">
            <a:extLst>
              <a:ext uri="{FF2B5EF4-FFF2-40B4-BE49-F238E27FC236}">
                <a16:creationId xmlns:a16="http://schemas.microsoft.com/office/drawing/2014/main" id="{0A640B18-1F96-4A8B-BA83-278964998C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3428" y="5960221"/>
            <a:ext cx="481928" cy="479236"/>
          </a:xfrm>
          <a:prstGeom prst="rect">
            <a:avLst/>
          </a:prstGeom>
        </p:spPr>
      </p:pic>
    </p:spTree>
    <p:extLst>
      <p:ext uri="{BB962C8B-B14F-4D97-AF65-F5344CB8AC3E}">
        <p14:creationId xmlns:p14="http://schemas.microsoft.com/office/powerpoint/2010/main" val="37515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8"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descr="Binari ferroviari e linee di alimentazione">
            <a:extLst>
              <a:ext uri="{FF2B5EF4-FFF2-40B4-BE49-F238E27FC236}">
                <a16:creationId xmlns:a16="http://schemas.microsoft.com/office/drawing/2014/main" id="{FB53606C-A530-4926-8F22-251B1D95AA11}"/>
              </a:ext>
            </a:extLst>
          </p:cNvPr>
          <p:cNvPicPr>
            <a:picLocks noChangeAspect="1"/>
          </p:cNvPicPr>
          <p:nvPr/>
        </p:nvPicPr>
        <p:blipFill rotWithShape="1">
          <a:blip r:embed="rId3" cstate="screen">
            <a:alphaModFix amt="61000"/>
            <a:extLst>
              <a:ext uri="{28A0092B-C50C-407E-A947-70E740481C1C}">
                <a14:useLocalDpi xmlns:a14="http://schemas.microsoft.com/office/drawing/2010/main"/>
              </a:ext>
            </a:extLst>
          </a:blip>
          <a:srcRect/>
          <a:stretch/>
        </p:blipFill>
        <p:spPr>
          <a:xfrm>
            <a:off x="59016" y="4368561"/>
            <a:ext cx="4176201" cy="1904216"/>
          </a:xfrm>
          <a:prstGeom prst="rect">
            <a:avLst/>
          </a:prstGeom>
          <a:ln>
            <a:noFill/>
          </a:ln>
          <a:effectLst>
            <a:softEdge rad="112500"/>
          </a:effectLst>
        </p:spPr>
      </p:pic>
      <p:sp>
        <p:nvSpPr>
          <p:cNvPr id="7" name="Titolo 1">
            <a:extLst>
              <a:ext uri="{FF2B5EF4-FFF2-40B4-BE49-F238E27FC236}">
                <a16:creationId xmlns:a16="http://schemas.microsoft.com/office/drawing/2014/main" id="{5A8600F2-C8FC-4746-8F4A-F84F14E47087}"/>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IL NUOVO PROGETTO DI FATTIBILITA’ TECNICO ECONOMICA</a:t>
            </a:r>
          </a:p>
        </p:txBody>
      </p:sp>
      <p:sp>
        <p:nvSpPr>
          <p:cNvPr id="4" name="Freccia in giù 3">
            <a:extLst>
              <a:ext uri="{FF2B5EF4-FFF2-40B4-BE49-F238E27FC236}">
                <a16:creationId xmlns:a16="http://schemas.microsoft.com/office/drawing/2014/main" id="{B939CCAB-AD17-AE2D-E704-446264311EDE}"/>
              </a:ext>
            </a:extLst>
          </p:cNvPr>
          <p:cNvSpPr/>
          <p:nvPr/>
        </p:nvSpPr>
        <p:spPr>
          <a:xfrm>
            <a:off x="4585504" y="2647126"/>
            <a:ext cx="819873" cy="626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o di sottrazione 11">
            <a:extLst>
              <a:ext uri="{FF2B5EF4-FFF2-40B4-BE49-F238E27FC236}">
                <a16:creationId xmlns:a16="http://schemas.microsoft.com/office/drawing/2014/main" id="{D40AAD55-9D76-CAE5-B5DE-CA95814D2563}"/>
              </a:ext>
            </a:extLst>
          </p:cNvPr>
          <p:cNvSpPr/>
          <p:nvPr/>
        </p:nvSpPr>
        <p:spPr>
          <a:xfrm>
            <a:off x="4585504" y="1652356"/>
            <a:ext cx="675189" cy="52086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3" name="Segno di addizione 12">
            <a:extLst>
              <a:ext uri="{FF2B5EF4-FFF2-40B4-BE49-F238E27FC236}">
                <a16:creationId xmlns:a16="http://schemas.microsoft.com/office/drawing/2014/main" id="{A760AF63-C5E5-5247-A2A2-6830726F7978}"/>
              </a:ext>
            </a:extLst>
          </p:cNvPr>
          <p:cNvSpPr/>
          <p:nvPr/>
        </p:nvSpPr>
        <p:spPr>
          <a:xfrm>
            <a:off x="4651037" y="1078439"/>
            <a:ext cx="588379" cy="65589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4" name="CasellaDiTesto 13">
            <a:extLst>
              <a:ext uri="{FF2B5EF4-FFF2-40B4-BE49-F238E27FC236}">
                <a16:creationId xmlns:a16="http://schemas.microsoft.com/office/drawing/2014/main" id="{397C2438-610A-DB6F-AB76-5C11E462FB8A}"/>
              </a:ext>
            </a:extLst>
          </p:cNvPr>
          <p:cNvSpPr txBox="1"/>
          <p:nvPr/>
        </p:nvSpPr>
        <p:spPr>
          <a:xfrm>
            <a:off x="5592502" y="1741681"/>
            <a:ext cx="1823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t>TRENI</a:t>
            </a:r>
            <a:r>
              <a:rPr lang="it-IT" sz="1600">
                <a:cs typeface="Calibri"/>
              </a:rPr>
              <a:t> </a:t>
            </a:r>
            <a:r>
              <a:rPr lang="it-IT" b="1"/>
              <a:t>MERCI</a:t>
            </a:r>
          </a:p>
        </p:txBody>
      </p:sp>
      <p:sp>
        <p:nvSpPr>
          <p:cNvPr id="15" name="CasellaDiTesto 14">
            <a:extLst>
              <a:ext uri="{FF2B5EF4-FFF2-40B4-BE49-F238E27FC236}">
                <a16:creationId xmlns:a16="http://schemas.microsoft.com/office/drawing/2014/main" id="{0440B97E-FB75-1D6D-0A96-0401491EF7BE}"/>
              </a:ext>
            </a:extLst>
          </p:cNvPr>
          <p:cNvSpPr txBox="1"/>
          <p:nvPr/>
        </p:nvSpPr>
        <p:spPr>
          <a:xfrm>
            <a:off x="5588310" y="1166866"/>
            <a:ext cx="22277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t>TRENI</a:t>
            </a:r>
            <a:r>
              <a:rPr lang="it-IT" sz="1600">
                <a:cs typeface="Calibri"/>
              </a:rPr>
              <a:t> </a:t>
            </a:r>
            <a:r>
              <a:rPr lang="it-IT" b="1"/>
              <a:t>PASSEGGERI</a:t>
            </a:r>
          </a:p>
        </p:txBody>
      </p:sp>
      <p:sp>
        <p:nvSpPr>
          <p:cNvPr id="16" name="CasellaDiTesto 15">
            <a:extLst>
              <a:ext uri="{FF2B5EF4-FFF2-40B4-BE49-F238E27FC236}">
                <a16:creationId xmlns:a16="http://schemas.microsoft.com/office/drawing/2014/main" id="{A3DDE350-B5E9-5807-FA49-46EE9577DE9D}"/>
              </a:ext>
            </a:extLst>
          </p:cNvPr>
          <p:cNvSpPr txBox="1"/>
          <p:nvPr/>
        </p:nvSpPr>
        <p:spPr>
          <a:xfrm>
            <a:off x="248856" y="1287924"/>
            <a:ext cx="39450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000000"/>
                </a:solidFill>
              </a:rPr>
              <a:t>CAMBIO MODELLO DI ESERCIZIO </a:t>
            </a:r>
            <a:endParaRPr lang="it-IT">
              <a:solidFill>
                <a:srgbClr val="000000"/>
              </a:solidFill>
            </a:endParaRPr>
          </a:p>
          <a:p>
            <a:r>
              <a:rPr lang="it-IT" sz="2000" b="1">
                <a:solidFill>
                  <a:srgbClr val="000000"/>
                </a:solidFill>
              </a:rPr>
              <a:t>aumento servizi passeggeri</a:t>
            </a:r>
            <a:endParaRPr lang="it-IT">
              <a:solidFill>
                <a:srgbClr val="000000"/>
              </a:solidFill>
              <a:cs typeface="Calibri"/>
            </a:endParaRPr>
          </a:p>
        </p:txBody>
      </p:sp>
      <p:sp>
        <p:nvSpPr>
          <p:cNvPr id="17" name="CasellaDiTesto 16">
            <a:extLst>
              <a:ext uri="{FF2B5EF4-FFF2-40B4-BE49-F238E27FC236}">
                <a16:creationId xmlns:a16="http://schemas.microsoft.com/office/drawing/2014/main" id="{AF432508-9B5A-14FF-81CD-832B59CC65B9}"/>
              </a:ext>
            </a:extLst>
          </p:cNvPr>
          <p:cNvSpPr txBox="1"/>
          <p:nvPr/>
        </p:nvSpPr>
        <p:spPr>
          <a:xfrm>
            <a:off x="245732" y="630666"/>
            <a:ext cx="42430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cs typeface="Calibri"/>
              </a:rPr>
              <a:t>L’EVOLUZIONE DEL PROGETTO</a:t>
            </a:r>
          </a:p>
        </p:txBody>
      </p:sp>
      <p:sp>
        <p:nvSpPr>
          <p:cNvPr id="18" name="CasellaDiTesto 17">
            <a:extLst>
              <a:ext uri="{FF2B5EF4-FFF2-40B4-BE49-F238E27FC236}">
                <a16:creationId xmlns:a16="http://schemas.microsoft.com/office/drawing/2014/main" id="{4ACEBC74-B254-D23D-D3F8-8600B7B7242C}"/>
              </a:ext>
            </a:extLst>
          </p:cNvPr>
          <p:cNvSpPr txBox="1"/>
          <p:nvPr/>
        </p:nvSpPr>
        <p:spPr>
          <a:xfrm>
            <a:off x="8048806" y="1739713"/>
            <a:ext cx="28097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t>Da 42 a 30 treni/giorno</a:t>
            </a:r>
            <a:endParaRPr lang="it-IT" b="1">
              <a:cs typeface="Calibri"/>
            </a:endParaRPr>
          </a:p>
        </p:txBody>
      </p:sp>
      <p:sp>
        <p:nvSpPr>
          <p:cNvPr id="19" name="CasellaDiTesto 18">
            <a:extLst>
              <a:ext uri="{FF2B5EF4-FFF2-40B4-BE49-F238E27FC236}">
                <a16:creationId xmlns:a16="http://schemas.microsoft.com/office/drawing/2014/main" id="{36B88049-631D-9D19-649A-BDC87D0C54E1}"/>
              </a:ext>
            </a:extLst>
          </p:cNvPr>
          <p:cNvSpPr txBox="1"/>
          <p:nvPr/>
        </p:nvSpPr>
        <p:spPr>
          <a:xfrm>
            <a:off x="8045775" y="1171504"/>
            <a:ext cx="3005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t>Da 112 a 252 treni/giorno</a:t>
            </a:r>
            <a:endParaRPr lang="it-IT" b="1">
              <a:cs typeface="Calibri"/>
            </a:endParaRPr>
          </a:p>
        </p:txBody>
      </p:sp>
      <p:sp>
        <p:nvSpPr>
          <p:cNvPr id="21" name="CasellaDiTesto 20">
            <a:extLst>
              <a:ext uri="{FF2B5EF4-FFF2-40B4-BE49-F238E27FC236}">
                <a16:creationId xmlns:a16="http://schemas.microsoft.com/office/drawing/2014/main" id="{F69274DE-C959-995A-C765-1C1C04AA4B45}"/>
              </a:ext>
            </a:extLst>
          </p:cNvPr>
          <p:cNvSpPr txBox="1"/>
          <p:nvPr/>
        </p:nvSpPr>
        <p:spPr>
          <a:xfrm>
            <a:off x="416356" y="4146077"/>
            <a:ext cx="2633239" cy="707886"/>
          </a:xfrm>
          <a:prstGeom prst="rect">
            <a:avLst/>
          </a:prstGeom>
          <a:solidFill>
            <a:srgbClr val="FFFFFF"/>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000" b="1">
                <a:solidFill>
                  <a:srgbClr val="000000"/>
                </a:solidFill>
              </a:defRPr>
            </a:lvl1pPr>
          </a:lstStyle>
          <a:p>
            <a:r>
              <a:rPr lang="it-IT">
                <a:solidFill>
                  <a:schemeClr val="accent2">
                    <a:lumMod val="75000"/>
                  </a:schemeClr>
                </a:solidFill>
              </a:rPr>
              <a:t>BIVIO A RASO CON INTERSEZIONE FLUSSI </a:t>
            </a:r>
          </a:p>
        </p:txBody>
      </p:sp>
      <p:sp>
        <p:nvSpPr>
          <p:cNvPr id="22" name="Freccia in giù 21">
            <a:extLst>
              <a:ext uri="{FF2B5EF4-FFF2-40B4-BE49-F238E27FC236}">
                <a16:creationId xmlns:a16="http://schemas.microsoft.com/office/drawing/2014/main" id="{3DE87B30-85EF-07F0-EE72-852D4FA8A545}"/>
              </a:ext>
            </a:extLst>
          </p:cNvPr>
          <p:cNvSpPr/>
          <p:nvPr/>
        </p:nvSpPr>
        <p:spPr>
          <a:xfrm rot="16200000">
            <a:off x="4773291" y="4388620"/>
            <a:ext cx="318304" cy="88739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25" name="CasellaDiTesto 24">
            <a:extLst>
              <a:ext uri="{FF2B5EF4-FFF2-40B4-BE49-F238E27FC236}">
                <a16:creationId xmlns:a16="http://schemas.microsoft.com/office/drawing/2014/main" id="{8DAF958C-03BB-1B58-3560-C2F0576E9194}"/>
              </a:ext>
            </a:extLst>
          </p:cNvPr>
          <p:cNvSpPr txBox="1"/>
          <p:nvPr/>
        </p:nvSpPr>
        <p:spPr>
          <a:xfrm>
            <a:off x="9535787" y="3334223"/>
            <a:ext cx="2164167" cy="338938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defPPr>
              <a:defRPr lang="en-US"/>
            </a:defPPr>
            <a:lvl1pPr marL="285750" indent="-285750" eaLnBrk="0" hangingPunct="0">
              <a:buFont typeface="Wingdings" panose="05000000000000000000" pitchFamily="2" charset="2"/>
              <a:buChar char="ü"/>
              <a:defRPr>
                <a:solidFill>
                  <a:schemeClr val="accent2"/>
                </a:solidFill>
                <a:latin typeface="+mj-lt"/>
                <a:cs typeface="Aharoni" panose="02010803020104030203"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it-IT"/>
              <a:t>La soluzione del bivio a livelli sfalsati, separando i flussi dei nuovi treni previsti sull’anello e quelli che marciano sulla linea esistente, assicura le condizioni infrastrutturali coerenti con i livelli di capacità attesi. </a:t>
            </a:r>
          </a:p>
        </p:txBody>
      </p:sp>
      <p:sp>
        <p:nvSpPr>
          <p:cNvPr id="2" name="Segno di sottrazione 1">
            <a:extLst>
              <a:ext uri="{FF2B5EF4-FFF2-40B4-BE49-F238E27FC236}">
                <a16:creationId xmlns:a16="http://schemas.microsoft.com/office/drawing/2014/main" id="{B4C45AFF-7D32-4E18-9285-454CAF88468D}"/>
              </a:ext>
            </a:extLst>
          </p:cNvPr>
          <p:cNvSpPr/>
          <p:nvPr/>
        </p:nvSpPr>
        <p:spPr>
          <a:xfrm>
            <a:off x="2333897" y="2351859"/>
            <a:ext cx="5313131" cy="1244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13C3F4C4-DF50-827D-3032-ACED5989D150}"/>
              </a:ext>
            </a:extLst>
          </p:cNvPr>
          <p:cNvSpPr txBox="1"/>
          <p:nvPr/>
        </p:nvSpPr>
        <p:spPr>
          <a:xfrm>
            <a:off x="2992056" y="3256090"/>
            <a:ext cx="443704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rgbClr val="FF0000"/>
                </a:solidFill>
              </a:rPr>
              <a:t>NUOVO ASSETTO INFRASTRUTTURALE </a:t>
            </a:r>
            <a:endParaRPr lang="it-IT" sz="2000" b="1">
              <a:solidFill>
                <a:srgbClr val="FF0000"/>
              </a:solidFill>
              <a:cs typeface="Calibri"/>
            </a:endParaRPr>
          </a:p>
        </p:txBody>
      </p:sp>
      <p:pic>
        <p:nvPicPr>
          <p:cNvPr id="1026" name="Picture 2">
            <a:extLst>
              <a:ext uri="{FF2B5EF4-FFF2-40B4-BE49-F238E27FC236}">
                <a16:creationId xmlns:a16="http://schemas.microsoft.com/office/drawing/2014/main" id="{2F836CCB-AE18-448F-9954-C6A0DAF547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51" t="12450" r="1468" b="20080"/>
          <a:stretch/>
        </p:blipFill>
        <p:spPr bwMode="auto">
          <a:xfrm>
            <a:off x="6999606" y="3584407"/>
            <a:ext cx="2388019" cy="3213264"/>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44CE9C36-5962-92EC-867F-C7122D53EFD0}"/>
              </a:ext>
            </a:extLst>
          </p:cNvPr>
          <p:cNvSpPr txBox="1"/>
          <p:nvPr/>
        </p:nvSpPr>
        <p:spPr>
          <a:xfrm>
            <a:off x="5739229" y="4406972"/>
            <a:ext cx="1953175" cy="707886"/>
          </a:xfrm>
          <a:prstGeom prst="rect">
            <a:avLst/>
          </a:prstGeom>
          <a:solidFill>
            <a:srgbClr val="FFFFFF"/>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000" b="1">
                <a:solidFill>
                  <a:schemeClr val="accent2">
                    <a:lumMod val="75000"/>
                  </a:schemeClr>
                </a:solidFill>
              </a:defRPr>
            </a:lvl1pPr>
          </a:lstStyle>
          <a:p>
            <a:r>
              <a:rPr lang="it-IT"/>
              <a:t>BIVIO A LIVELLI SFALSATI</a:t>
            </a:r>
          </a:p>
        </p:txBody>
      </p:sp>
      <p:sp>
        <p:nvSpPr>
          <p:cNvPr id="3" name="Rettangolo 2">
            <a:extLst>
              <a:ext uri="{FF2B5EF4-FFF2-40B4-BE49-F238E27FC236}">
                <a16:creationId xmlns:a16="http://schemas.microsoft.com/office/drawing/2014/main" id="{AF408CB5-DDC8-46FE-9551-4763BD3B98D7}"/>
              </a:ext>
            </a:extLst>
          </p:cNvPr>
          <p:cNvSpPr/>
          <p:nvPr/>
        </p:nvSpPr>
        <p:spPr>
          <a:xfrm>
            <a:off x="-1763485" y="1113994"/>
            <a:ext cx="15948762" cy="1429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BD18D708-57F1-4618-B13E-EC3664A17F5B}"/>
              </a:ext>
            </a:extLst>
          </p:cNvPr>
          <p:cNvSpPr/>
          <p:nvPr/>
        </p:nvSpPr>
        <p:spPr>
          <a:xfrm>
            <a:off x="-1632857" y="2461782"/>
            <a:ext cx="15948762" cy="1429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B20EA7A4-821C-468A-A9CA-325225510CEA}"/>
              </a:ext>
            </a:extLst>
          </p:cNvPr>
          <p:cNvSpPr/>
          <p:nvPr/>
        </p:nvSpPr>
        <p:spPr>
          <a:xfrm>
            <a:off x="-1611085" y="3732832"/>
            <a:ext cx="15948762" cy="3213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15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p:bldP spid="15" grpId="0"/>
      <p:bldP spid="16" grpId="0"/>
      <p:bldP spid="18" grpId="0"/>
      <p:bldP spid="19" grpId="0"/>
      <p:bldP spid="21" grpId="0" animBg="1"/>
      <p:bldP spid="22" grpId="0" animBg="1"/>
      <p:bldP spid="25" grpId="0" animBg="1"/>
      <p:bldP spid="2" grpId="0" animBg="1"/>
      <p:bldP spid="20" grpId="0" animBg="1"/>
      <p:bldP spid="2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3">
            <a:extLst>
              <a:ext uri="{FF2B5EF4-FFF2-40B4-BE49-F238E27FC236}">
                <a16:creationId xmlns:a16="http://schemas.microsoft.com/office/drawing/2014/main" id="{1558CFD9-1446-4A5E-9456-CC12839F8C83}"/>
              </a:ext>
            </a:extLst>
          </p:cNvPr>
          <p:cNvSpPr txBox="1">
            <a:spLocks/>
          </p:cNvSpPr>
          <p:nvPr/>
        </p:nvSpPr>
        <p:spPr>
          <a:xfrm>
            <a:off x="245732" y="569709"/>
            <a:ext cx="11176620" cy="3909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tabLst>
                <a:tab pos="806450" algn="l"/>
              </a:tabLst>
              <a:defRPr sz="1800" kern="1200">
                <a:solidFill>
                  <a:schemeClr val="tx1"/>
                </a:solidFill>
                <a:latin typeface="+mn-lt"/>
                <a:ea typeface="+mn-ea"/>
                <a:cs typeface="+mn-cs"/>
              </a:defRPr>
            </a:lvl2pPr>
            <a:lvl3pPr marL="914400" indent="0" algn="l" defTabSz="71437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it-IT" b="1">
                <a:solidFill>
                  <a:schemeClr val="accent2"/>
                </a:solidFill>
              </a:rPr>
              <a:t>CHIUSURA DELL’ ANELLO FERROVIARIO – lotto 1B  e 2</a:t>
            </a:r>
            <a:endParaRPr lang="it-IT">
              <a:solidFill>
                <a:schemeClr val="accent2"/>
              </a:solidFill>
            </a:endParaRPr>
          </a:p>
        </p:txBody>
      </p:sp>
      <p:sp>
        <p:nvSpPr>
          <p:cNvPr id="4" name="Titolo 1">
            <a:extLst>
              <a:ext uri="{FF2B5EF4-FFF2-40B4-BE49-F238E27FC236}">
                <a16:creationId xmlns:a16="http://schemas.microsoft.com/office/drawing/2014/main" id="{A6437846-EE12-46DA-A484-914BEBAF9FB9}"/>
              </a:ext>
            </a:extLst>
          </p:cNvPr>
          <p:cNvSpPr txBox="1">
            <a:spLocks/>
          </p:cNvSpPr>
          <p:nvPr/>
        </p:nvSpPr>
        <p:spPr>
          <a:xfrm>
            <a:off x="245732" y="96621"/>
            <a:ext cx="11176620" cy="47308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it-IT"/>
              <a:t>STUDIO DELLE ALTERNATIVE</a:t>
            </a:r>
          </a:p>
        </p:txBody>
      </p:sp>
      <p:sp>
        <p:nvSpPr>
          <p:cNvPr id="34" name="Rettangolo 33">
            <a:extLst>
              <a:ext uri="{FF2B5EF4-FFF2-40B4-BE49-F238E27FC236}">
                <a16:creationId xmlns:a16="http://schemas.microsoft.com/office/drawing/2014/main" id="{3E6C3A6B-DA9D-4148-B60D-E075DAFC45DA}"/>
              </a:ext>
            </a:extLst>
          </p:cNvPr>
          <p:cNvSpPr/>
          <p:nvPr/>
        </p:nvSpPr>
        <p:spPr>
          <a:xfrm>
            <a:off x="364188" y="1325101"/>
            <a:ext cx="5916943" cy="923330"/>
          </a:xfrm>
          <a:prstGeom prst="rect">
            <a:avLst/>
          </a:prstGeom>
          <a:solidFill>
            <a:srgbClr val="E8FC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91408" tIns="45704" rIns="91408" bIns="45704" anchor="ctr"/>
          <a:lstStyle/>
          <a:p>
            <a:pPr eaLnBrk="0" hangingPunct="0"/>
            <a:r>
              <a:rPr lang="it-IT" sz="1600" b="1">
                <a:solidFill>
                  <a:schemeClr val="accent2"/>
                </a:solidFill>
                <a:latin typeface="+mj-lt"/>
                <a:cs typeface="Aharoni" panose="02010803020104030203" pitchFamily="2" charset="-79"/>
              </a:rPr>
              <a:t>Collegamento stazione di Vigna Clara con linea esistente mediante bivio a livelli sfalsati</a:t>
            </a:r>
          </a:p>
        </p:txBody>
      </p:sp>
      <p:pic>
        <p:nvPicPr>
          <p:cNvPr id="16" name="Immagine 15">
            <a:extLst>
              <a:ext uri="{FF2B5EF4-FFF2-40B4-BE49-F238E27FC236}">
                <a16:creationId xmlns:a16="http://schemas.microsoft.com/office/drawing/2014/main" id="{B9134EFB-B57A-4D61-B513-6A3FE676BB80}"/>
              </a:ext>
            </a:extLst>
          </p:cNvPr>
          <p:cNvPicPr>
            <a:picLocks noChangeAspect="1"/>
          </p:cNvPicPr>
          <p:nvPr/>
        </p:nvPicPr>
        <p:blipFill>
          <a:blip r:embed="rId3"/>
          <a:stretch>
            <a:fillRect/>
          </a:stretch>
        </p:blipFill>
        <p:spPr>
          <a:xfrm>
            <a:off x="245733" y="2604128"/>
            <a:ext cx="6396488" cy="3387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CasellaDiTesto 28">
            <a:extLst>
              <a:ext uri="{FF2B5EF4-FFF2-40B4-BE49-F238E27FC236}">
                <a16:creationId xmlns:a16="http://schemas.microsoft.com/office/drawing/2014/main" id="{17F04937-4761-4849-BF79-E18CBEF3B159}"/>
              </a:ext>
            </a:extLst>
          </p:cNvPr>
          <p:cNvSpPr txBox="1"/>
          <p:nvPr/>
        </p:nvSpPr>
        <p:spPr>
          <a:xfrm>
            <a:off x="364188" y="2807835"/>
            <a:ext cx="887137" cy="523220"/>
          </a:xfrm>
          <a:prstGeom prst="rect">
            <a:avLst/>
          </a:prstGeom>
          <a:solidFill>
            <a:schemeClr val="bg1"/>
          </a:solidFill>
        </p:spPr>
        <p:txBody>
          <a:bodyPr wrap="square" rtlCol="0">
            <a:spAutoFit/>
          </a:bodyPr>
          <a:lstStyle>
            <a:defPPr>
              <a:defRPr lang="en-US"/>
            </a:defPPr>
            <a:lvl1pPr algn="ctr">
              <a:defRPr sz="1400" b="1">
                <a:solidFill>
                  <a:schemeClr val="accent1"/>
                </a:solidFill>
                <a:effectLst>
                  <a:outerShdw blurRad="38100" dist="38100" dir="2700000" algn="tl">
                    <a:srgbClr val="000000">
                      <a:alpha val="43137"/>
                    </a:srgbClr>
                  </a:outerShdw>
                </a:effectLst>
              </a:defRPr>
            </a:lvl1pPr>
          </a:lstStyle>
          <a:p>
            <a:r>
              <a:rPr lang="it-IT"/>
              <a:t>VIGNA</a:t>
            </a:r>
            <a:br>
              <a:rPr lang="it-IT"/>
            </a:br>
            <a:r>
              <a:rPr lang="it-IT"/>
              <a:t>CLARA</a:t>
            </a:r>
          </a:p>
        </p:txBody>
      </p:sp>
      <p:sp>
        <p:nvSpPr>
          <p:cNvPr id="39" name="CasellaDiTesto 38">
            <a:extLst>
              <a:ext uri="{FF2B5EF4-FFF2-40B4-BE49-F238E27FC236}">
                <a16:creationId xmlns:a16="http://schemas.microsoft.com/office/drawing/2014/main" id="{313549FA-16E0-417D-B339-A36C87A8E9B0}"/>
              </a:ext>
            </a:extLst>
          </p:cNvPr>
          <p:cNvSpPr txBox="1"/>
          <p:nvPr/>
        </p:nvSpPr>
        <p:spPr>
          <a:xfrm>
            <a:off x="5549781" y="5656629"/>
            <a:ext cx="887137" cy="307777"/>
          </a:xfrm>
          <a:prstGeom prst="rect">
            <a:avLst/>
          </a:prstGeom>
          <a:solidFill>
            <a:schemeClr val="bg1"/>
          </a:solidFill>
        </p:spPr>
        <p:txBody>
          <a:bodyPr wrap="square" rtlCol="0">
            <a:spAutoFit/>
          </a:bodyPr>
          <a:lstStyle>
            <a:defPPr>
              <a:defRPr lang="en-US"/>
            </a:defPPr>
            <a:lvl1pPr algn="ctr">
              <a:defRPr sz="1400" b="1">
                <a:solidFill>
                  <a:schemeClr val="accent1"/>
                </a:solidFill>
                <a:effectLst>
                  <a:outerShdw blurRad="38100" dist="38100" dir="2700000" algn="tl">
                    <a:srgbClr val="000000">
                      <a:alpha val="43137"/>
                    </a:srgbClr>
                  </a:outerShdw>
                </a:effectLst>
              </a:defRPr>
            </a:lvl1pPr>
          </a:lstStyle>
          <a:p>
            <a:r>
              <a:rPr lang="it-IT"/>
              <a:t>BIVIO</a:t>
            </a:r>
          </a:p>
        </p:txBody>
      </p:sp>
      <p:grpSp>
        <p:nvGrpSpPr>
          <p:cNvPr id="17" name="Gruppo 16">
            <a:extLst>
              <a:ext uri="{FF2B5EF4-FFF2-40B4-BE49-F238E27FC236}">
                <a16:creationId xmlns:a16="http://schemas.microsoft.com/office/drawing/2014/main" id="{13807A2C-BBF1-43ED-A11E-80FCDB49AEB1}"/>
              </a:ext>
            </a:extLst>
          </p:cNvPr>
          <p:cNvGrpSpPr/>
          <p:nvPr/>
        </p:nvGrpSpPr>
        <p:grpSpPr>
          <a:xfrm>
            <a:off x="6642220" y="532136"/>
            <a:ext cx="5017351" cy="5552129"/>
            <a:chOff x="6642220" y="532136"/>
            <a:chExt cx="5017351" cy="5552129"/>
          </a:xfrm>
        </p:grpSpPr>
        <p:pic>
          <p:nvPicPr>
            <p:cNvPr id="25" name="Immagine 24" descr="Immagine che contiene mappa&#10;&#10;Descrizione generata automaticamente">
              <a:extLst>
                <a:ext uri="{FF2B5EF4-FFF2-40B4-BE49-F238E27FC236}">
                  <a16:creationId xmlns:a16="http://schemas.microsoft.com/office/drawing/2014/main" id="{4FEC5EFE-14E1-40F1-941F-B82A86FF5F20}"/>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29037" t="24039" r="37815" b="27886"/>
            <a:stretch/>
          </p:blipFill>
          <p:spPr>
            <a:xfrm>
              <a:off x="6642220" y="748474"/>
              <a:ext cx="5004685" cy="5087110"/>
            </a:xfrm>
            <a:prstGeom prst="rect">
              <a:avLst/>
            </a:prstGeom>
            <a:ln>
              <a:noFill/>
            </a:ln>
            <a:effectLst>
              <a:softEdge rad="317500"/>
            </a:effectLst>
          </p:spPr>
        </p:pic>
        <p:sp>
          <p:nvSpPr>
            <p:cNvPr id="24" name="CasellaDiTesto 23">
              <a:extLst>
                <a:ext uri="{FF2B5EF4-FFF2-40B4-BE49-F238E27FC236}">
                  <a16:creationId xmlns:a16="http://schemas.microsoft.com/office/drawing/2014/main" id="{1B36B7AB-DA3A-F53E-6504-7C13E029208F}"/>
                </a:ext>
              </a:extLst>
            </p:cNvPr>
            <p:cNvSpPr txBox="1"/>
            <p:nvPr/>
          </p:nvSpPr>
          <p:spPr>
            <a:xfrm>
              <a:off x="10297299" y="2181642"/>
              <a:ext cx="887137" cy="307777"/>
            </a:xfrm>
            <a:prstGeom prst="rect">
              <a:avLst/>
            </a:prstGeom>
            <a:noFill/>
          </p:spPr>
          <p:txBody>
            <a:bodyPr wrap="square" rtlCol="0">
              <a:spAutoFit/>
            </a:bodyPr>
            <a:lstStyle/>
            <a:p>
              <a:pPr algn="ctr"/>
              <a:r>
                <a:rPr lang="it-IT" sz="1400" b="1">
                  <a:solidFill>
                    <a:schemeClr val="accent1"/>
                  </a:solidFill>
                  <a:effectLst>
                    <a:outerShdw blurRad="38100" dist="38100" dir="2700000" algn="tl">
                      <a:srgbClr val="000000">
                        <a:alpha val="43137"/>
                      </a:srgbClr>
                    </a:outerShdw>
                  </a:effectLst>
                </a:rPr>
                <a:t>BIVIO</a:t>
              </a:r>
            </a:p>
          </p:txBody>
        </p:sp>
        <p:sp>
          <p:nvSpPr>
            <p:cNvPr id="27" name="CasellaDiTesto 26">
              <a:extLst>
                <a:ext uri="{FF2B5EF4-FFF2-40B4-BE49-F238E27FC236}">
                  <a16:creationId xmlns:a16="http://schemas.microsoft.com/office/drawing/2014/main" id="{930F3C33-4A65-4338-9E55-108FEE25B4B7}"/>
                </a:ext>
              </a:extLst>
            </p:cNvPr>
            <p:cNvSpPr txBox="1"/>
            <p:nvPr/>
          </p:nvSpPr>
          <p:spPr>
            <a:xfrm>
              <a:off x="9228840" y="3606810"/>
              <a:ext cx="990291" cy="276999"/>
            </a:xfrm>
            <a:prstGeom prst="rect">
              <a:avLst/>
            </a:prstGeom>
            <a:noFill/>
          </p:spPr>
          <p:txBody>
            <a:bodyPr wrap="square" rtlCol="0">
              <a:spAutoFit/>
            </a:bodyPr>
            <a:lstStyle/>
            <a:p>
              <a:r>
                <a:rPr lang="it-IT" sz="1200">
                  <a:solidFill>
                    <a:srgbClr val="003A3A"/>
                  </a:solidFill>
                </a:rPr>
                <a:t>TERMINI</a:t>
              </a:r>
            </a:p>
          </p:txBody>
        </p:sp>
        <p:sp>
          <p:nvSpPr>
            <p:cNvPr id="28" name="CasellaDiTesto 27">
              <a:extLst>
                <a:ext uri="{FF2B5EF4-FFF2-40B4-BE49-F238E27FC236}">
                  <a16:creationId xmlns:a16="http://schemas.microsoft.com/office/drawing/2014/main" id="{6CC6F086-5269-46C5-AEC8-C13A8FBCC016}"/>
                </a:ext>
              </a:extLst>
            </p:cNvPr>
            <p:cNvSpPr txBox="1"/>
            <p:nvPr/>
          </p:nvSpPr>
          <p:spPr>
            <a:xfrm>
              <a:off x="10203374" y="3168153"/>
              <a:ext cx="1081055" cy="276999"/>
            </a:xfrm>
            <a:prstGeom prst="rect">
              <a:avLst/>
            </a:prstGeom>
            <a:noFill/>
          </p:spPr>
          <p:txBody>
            <a:bodyPr wrap="square" rtlCol="0">
              <a:spAutoFit/>
            </a:bodyPr>
            <a:lstStyle/>
            <a:p>
              <a:r>
                <a:rPr lang="it-IT" sz="1200">
                  <a:solidFill>
                    <a:srgbClr val="003A3A"/>
                  </a:solidFill>
                </a:rPr>
                <a:t>TIBURTINA</a:t>
              </a:r>
            </a:p>
          </p:txBody>
        </p:sp>
        <p:sp>
          <p:nvSpPr>
            <p:cNvPr id="30" name="CasellaDiTesto 29">
              <a:extLst>
                <a:ext uri="{FF2B5EF4-FFF2-40B4-BE49-F238E27FC236}">
                  <a16:creationId xmlns:a16="http://schemas.microsoft.com/office/drawing/2014/main" id="{8DFCF2F1-90BE-40F4-8088-23EA8AF83446}"/>
                </a:ext>
              </a:extLst>
            </p:cNvPr>
            <p:cNvSpPr txBox="1"/>
            <p:nvPr/>
          </p:nvSpPr>
          <p:spPr>
            <a:xfrm>
              <a:off x="7755719" y="3618968"/>
              <a:ext cx="1216580" cy="276999"/>
            </a:xfrm>
            <a:prstGeom prst="rect">
              <a:avLst/>
            </a:prstGeom>
            <a:noFill/>
          </p:spPr>
          <p:txBody>
            <a:bodyPr wrap="square" rtlCol="0">
              <a:spAutoFit/>
            </a:bodyPr>
            <a:lstStyle/>
            <a:p>
              <a:r>
                <a:rPr lang="it-IT" sz="1200">
                  <a:solidFill>
                    <a:srgbClr val="003A3A"/>
                  </a:solidFill>
                </a:rPr>
                <a:t>VALLE AURELIA</a:t>
              </a:r>
            </a:p>
          </p:txBody>
        </p:sp>
        <p:sp>
          <p:nvSpPr>
            <p:cNvPr id="31" name="CasellaDiTesto 30">
              <a:extLst>
                <a:ext uri="{FF2B5EF4-FFF2-40B4-BE49-F238E27FC236}">
                  <a16:creationId xmlns:a16="http://schemas.microsoft.com/office/drawing/2014/main" id="{1FA65629-7D92-4333-B676-E8A06286FAE4}"/>
                </a:ext>
              </a:extLst>
            </p:cNvPr>
            <p:cNvSpPr txBox="1"/>
            <p:nvPr/>
          </p:nvSpPr>
          <p:spPr>
            <a:xfrm>
              <a:off x="9588130" y="4868545"/>
              <a:ext cx="1057705" cy="276999"/>
            </a:xfrm>
            <a:prstGeom prst="rect">
              <a:avLst/>
            </a:prstGeom>
            <a:noFill/>
          </p:spPr>
          <p:txBody>
            <a:bodyPr wrap="square" rtlCol="0">
              <a:spAutoFit/>
            </a:bodyPr>
            <a:lstStyle/>
            <a:p>
              <a:r>
                <a:rPr lang="it-IT" sz="1200">
                  <a:solidFill>
                    <a:srgbClr val="003A3A"/>
                  </a:solidFill>
                </a:rPr>
                <a:t>TUSCOLANA</a:t>
              </a:r>
            </a:p>
          </p:txBody>
        </p:sp>
        <p:sp>
          <p:nvSpPr>
            <p:cNvPr id="32" name="CasellaDiTesto 31">
              <a:extLst>
                <a:ext uri="{FF2B5EF4-FFF2-40B4-BE49-F238E27FC236}">
                  <a16:creationId xmlns:a16="http://schemas.microsoft.com/office/drawing/2014/main" id="{003E8BAC-C75C-46C8-AB40-8491C4B0AFFC}"/>
                </a:ext>
              </a:extLst>
            </p:cNvPr>
            <p:cNvSpPr txBox="1"/>
            <p:nvPr/>
          </p:nvSpPr>
          <p:spPr>
            <a:xfrm>
              <a:off x="8252025" y="4702966"/>
              <a:ext cx="1069633" cy="276999"/>
            </a:xfrm>
            <a:prstGeom prst="rect">
              <a:avLst/>
            </a:prstGeom>
            <a:noFill/>
          </p:spPr>
          <p:txBody>
            <a:bodyPr wrap="square" rtlCol="0">
              <a:spAutoFit/>
            </a:bodyPr>
            <a:lstStyle/>
            <a:p>
              <a:r>
                <a:rPr lang="it-IT" sz="1200">
                  <a:solidFill>
                    <a:srgbClr val="003A3A"/>
                  </a:solidFill>
                </a:rPr>
                <a:t>TRASTEVERE</a:t>
              </a:r>
            </a:p>
          </p:txBody>
        </p:sp>
        <p:sp>
          <p:nvSpPr>
            <p:cNvPr id="37" name="CasellaDiTesto 36">
              <a:extLst>
                <a:ext uri="{FF2B5EF4-FFF2-40B4-BE49-F238E27FC236}">
                  <a16:creationId xmlns:a16="http://schemas.microsoft.com/office/drawing/2014/main" id="{99723899-4417-4C36-BDEB-C08D7E0E4BFB}"/>
                </a:ext>
              </a:extLst>
            </p:cNvPr>
            <p:cNvSpPr txBox="1"/>
            <p:nvPr/>
          </p:nvSpPr>
          <p:spPr>
            <a:xfrm>
              <a:off x="7762914" y="1554407"/>
              <a:ext cx="887137" cy="523220"/>
            </a:xfrm>
            <a:prstGeom prst="rect">
              <a:avLst/>
            </a:prstGeom>
            <a:noFill/>
          </p:spPr>
          <p:txBody>
            <a:bodyPr wrap="square" rtlCol="0">
              <a:spAutoFit/>
            </a:bodyPr>
            <a:lstStyle>
              <a:defPPr>
                <a:defRPr lang="en-US"/>
              </a:defPPr>
              <a:lvl1pPr algn="ctr">
                <a:defRPr sz="1400" b="1">
                  <a:solidFill>
                    <a:schemeClr val="accent1"/>
                  </a:solidFill>
                  <a:effectLst>
                    <a:outerShdw blurRad="38100" dist="38100" dir="2700000" algn="tl">
                      <a:srgbClr val="000000">
                        <a:alpha val="43137"/>
                      </a:srgbClr>
                    </a:outerShdw>
                  </a:effectLst>
                </a:defRPr>
              </a:lvl1pPr>
            </a:lstStyle>
            <a:p>
              <a:r>
                <a:rPr lang="it-IT"/>
                <a:t>VIGNA</a:t>
              </a:r>
              <a:br>
                <a:rPr lang="it-IT"/>
              </a:br>
              <a:r>
                <a:rPr lang="it-IT"/>
                <a:t>CLARA</a:t>
              </a:r>
            </a:p>
          </p:txBody>
        </p:sp>
        <p:sp>
          <p:nvSpPr>
            <p:cNvPr id="42" name="CasellaDiTesto 41">
              <a:extLst>
                <a:ext uri="{FF2B5EF4-FFF2-40B4-BE49-F238E27FC236}">
                  <a16:creationId xmlns:a16="http://schemas.microsoft.com/office/drawing/2014/main" id="{B5F1D5D7-501D-4592-8452-262433A6E1FB}"/>
                </a:ext>
              </a:extLst>
            </p:cNvPr>
            <p:cNvSpPr txBox="1"/>
            <p:nvPr/>
          </p:nvSpPr>
          <p:spPr>
            <a:xfrm>
              <a:off x="9320146" y="532136"/>
              <a:ext cx="887137" cy="307777"/>
            </a:xfrm>
            <a:prstGeom prst="rect">
              <a:avLst/>
            </a:prstGeom>
            <a:noFill/>
          </p:spPr>
          <p:txBody>
            <a:bodyPr wrap="square" rtlCol="0">
              <a:spAutoFit/>
            </a:bodyPr>
            <a:lstStyle/>
            <a:p>
              <a:pPr algn="ctr"/>
              <a:r>
                <a:rPr lang="it-IT" sz="1400" b="1">
                  <a:effectLst>
                    <a:outerShdw blurRad="38100" dist="38100" dir="2700000" algn="tl">
                      <a:srgbClr val="000000">
                        <a:alpha val="43137"/>
                      </a:srgbClr>
                    </a:outerShdw>
                  </a:effectLst>
                </a:rPr>
                <a:t>FIRENZE</a:t>
              </a:r>
            </a:p>
          </p:txBody>
        </p:sp>
        <p:sp>
          <p:nvSpPr>
            <p:cNvPr id="43" name="CasellaDiTesto 42">
              <a:extLst>
                <a:ext uri="{FF2B5EF4-FFF2-40B4-BE49-F238E27FC236}">
                  <a16:creationId xmlns:a16="http://schemas.microsoft.com/office/drawing/2014/main" id="{C8F888CD-4C49-4579-B62B-C9A0C45468F1}"/>
                </a:ext>
              </a:extLst>
            </p:cNvPr>
            <p:cNvSpPr txBox="1"/>
            <p:nvPr/>
          </p:nvSpPr>
          <p:spPr>
            <a:xfrm>
              <a:off x="10449701" y="5776488"/>
              <a:ext cx="887137" cy="307777"/>
            </a:xfrm>
            <a:prstGeom prst="rect">
              <a:avLst/>
            </a:prstGeom>
            <a:noFill/>
          </p:spPr>
          <p:txBody>
            <a:bodyPr wrap="square" rtlCol="0">
              <a:spAutoFit/>
            </a:bodyPr>
            <a:lstStyle/>
            <a:p>
              <a:pPr algn="ctr"/>
              <a:r>
                <a:rPr lang="it-IT" sz="1400" b="1">
                  <a:effectLst>
                    <a:outerShdw blurRad="38100" dist="38100" dir="2700000" algn="tl">
                      <a:srgbClr val="000000">
                        <a:alpha val="43137"/>
                      </a:srgbClr>
                    </a:outerShdw>
                  </a:effectLst>
                </a:rPr>
                <a:t>NAPOLI</a:t>
              </a:r>
            </a:p>
          </p:txBody>
        </p:sp>
        <p:sp>
          <p:nvSpPr>
            <p:cNvPr id="44" name="CasellaDiTesto 43">
              <a:extLst>
                <a:ext uri="{FF2B5EF4-FFF2-40B4-BE49-F238E27FC236}">
                  <a16:creationId xmlns:a16="http://schemas.microsoft.com/office/drawing/2014/main" id="{81D03E66-7215-4C84-8F5D-70654BEF27FC}"/>
                </a:ext>
              </a:extLst>
            </p:cNvPr>
            <p:cNvSpPr txBox="1"/>
            <p:nvPr/>
          </p:nvSpPr>
          <p:spPr>
            <a:xfrm>
              <a:off x="10772434" y="3598060"/>
              <a:ext cx="887137" cy="307777"/>
            </a:xfrm>
            <a:prstGeom prst="rect">
              <a:avLst/>
            </a:prstGeom>
            <a:noFill/>
          </p:spPr>
          <p:txBody>
            <a:bodyPr wrap="square" rtlCol="0">
              <a:spAutoFit/>
            </a:bodyPr>
            <a:lstStyle/>
            <a:p>
              <a:pPr algn="ctr"/>
              <a:r>
                <a:rPr lang="it-IT" sz="1400" b="1">
                  <a:effectLst>
                    <a:outerShdw blurRad="38100" dist="38100" dir="2700000" algn="tl">
                      <a:srgbClr val="000000">
                        <a:alpha val="43137"/>
                      </a:srgbClr>
                    </a:outerShdw>
                  </a:effectLst>
                </a:rPr>
                <a:t>PESCARA</a:t>
              </a:r>
            </a:p>
          </p:txBody>
        </p:sp>
        <p:sp>
          <p:nvSpPr>
            <p:cNvPr id="45" name="CasellaDiTesto 44">
              <a:extLst>
                <a:ext uri="{FF2B5EF4-FFF2-40B4-BE49-F238E27FC236}">
                  <a16:creationId xmlns:a16="http://schemas.microsoft.com/office/drawing/2014/main" id="{4DB2B8B0-5AAC-4D0F-95F0-CD36F4D4FEBB}"/>
                </a:ext>
              </a:extLst>
            </p:cNvPr>
            <p:cNvSpPr txBox="1"/>
            <p:nvPr/>
          </p:nvSpPr>
          <p:spPr>
            <a:xfrm>
              <a:off x="6908640" y="4216629"/>
              <a:ext cx="887137" cy="307777"/>
            </a:xfrm>
            <a:prstGeom prst="rect">
              <a:avLst/>
            </a:prstGeom>
            <a:noFill/>
          </p:spPr>
          <p:txBody>
            <a:bodyPr wrap="square" rtlCol="0">
              <a:spAutoFit/>
            </a:bodyPr>
            <a:lstStyle/>
            <a:p>
              <a:pPr algn="ctr"/>
              <a:r>
                <a:rPr lang="it-IT" sz="1400" b="1">
                  <a:effectLst>
                    <a:outerShdw blurRad="38100" dist="38100" dir="2700000" algn="tl">
                      <a:srgbClr val="000000">
                        <a:alpha val="43137"/>
                      </a:srgbClr>
                    </a:outerShdw>
                  </a:effectLst>
                </a:rPr>
                <a:t>PISA</a:t>
              </a:r>
            </a:p>
          </p:txBody>
        </p:sp>
        <p:sp>
          <p:nvSpPr>
            <p:cNvPr id="46" name="CasellaDiTesto 45">
              <a:extLst>
                <a:ext uri="{FF2B5EF4-FFF2-40B4-BE49-F238E27FC236}">
                  <a16:creationId xmlns:a16="http://schemas.microsoft.com/office/drawing/2014/main" id="{F3E51DAA-1817-419F-AA48-CEEA5B1A3F7F}"/>
                </a:ext>
              </a:extLst>
            </p:cNvPr>
            <p:cNvSpPr txBox="1"/>
            <p:nvPr/>
          </p:nvSpPr>
          <p:spPr>
            <a:xfrm>
              <a:off x="6890706" y="1016223"/>
              <a:ext cx="887137" cy="307777"/>
            </a:xfrm>
            <a:prstGeom prst="rect">
              <a:avLst/>
            </a:prstGeom>
            <a:noFill/>
          </p:spPr>
          <p:txBody>
            <a:bodyPr wrap="square" rtlCol="0">
              <a:spAutoFit/>
            </a:bodyPr>
            <a:lstStyle/>
            <a:p>
              <a:pPr algn="ctr"/>
              <a:r>
                <a:rPr lang="it-IT" sz="1400" b="1">
                  <a:effectLst>
                    <a:outerShdw blurRad="38100" dist="38100" dir="2700000" algn="tl">
                      <a:srgbClr val="000000">
                        <a:alpha val="43137"/>
                      </a:srgbClr>
                    </a:outerShdw>
                  </a:effectLst>
                </a:rPr>
                <a:t>VITERBO</a:t>
              </a:r>
            </a:p>
          </p:txBody>
        </p:sp>
      </p:grpSp>
      <p:grpSp>
        <p:nvGrpSpPr>
          <p:cNvPr id="47" name="Gruppo 46">
            <a:extLst>
              <a:ext uri="{FF2B5EF4-FFF2-40B4-BE49-F238E27FC236}">
                <a16:creationId xmlns:a16="http://schemas.microsoft.com/office/drawing/2014/main" id="{A0451BE2-066C-4599-AD91-787CE278D69F}"/>
              </a:ext>
            </a:extLst>
          </p:cNvPr>
          <p:cNvGrpSpPr/>
          <p:nvPr/>
        </p:nvGrpSpPr>
        <p:grpSpPr>
          <a:xfrm>
            <a:off x="5864791" y="4952874"/>
            <a:ext cx="401902" cy="580396"/>
            <a:chOff x="5236898" y="2378999"/>
            <a:chExt cx="558702" cy="805525"/>
          </a:xfrm>
        </p:grpSpPr>
        <p:sp>
          <p:nvSpPr>
            <p:cNvPr id="48" name="Ovale 47">
              <a:extLst>
                <a:ext uri="{FF2B5EF4-FFF2-40B4-BE49-F238E27FC236}">
                  <a16:creationId xmlns:a16="http://schemas.microsoft.com/office/drawing/2014/main" id="{5891447D-F535-45C2-9A33-8F9889D87B14}"/>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Triangolo isoscele 48">
              <a:extLst>
                <a:ext uri="{FF2B5EF4-FFF2-40B4-BE49-F238E27FC236}">
                  <a16:creationId xmlns:a16="http://schemas.microsoft.com/office/drawing/2014/main" id="{E2B51134-42C4-4901-A3EE-A07BC93F046D}"/>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78DF89BA-5F07-42CD-899A-740E71A19A36}"/>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 name="Gruppo 50">
            <a:extLst>
              <a:ext uri="{FF2B5EF4-FFF2-40B4-BE49-F238E27FC236}">
                <a16:creationId xmlns:a16="http://schemas.microsoft.com/office/drawing/2014/main" id="{DA81D316-78D1-4863-BE3E-99573060E201}"/>
              </a:ext>
            </a:extLst>
          </p:cNvPr>
          <p:cNvGrpSpPr/>
          <p:nvPr/>
        </p:nvGrpSpPr>
        <p:grpSpPr>
          <a:xfrm>
            <a:off x="565583" y="3461750"/>
            <a:ext cx="401902" cy="580396"/>
            <a:chOff x="5236898" y="2378999"/>
            <a:chExt cx="558702" cy="805525"/>
          </a:xfrm>
        </p:grpSpPr>
        <p:sp>
          <p:nvSpPr>
            <p:cNvPr id="52" name="Ovale 51">
              <a:extLst>
                <a:ext uri="{FF2B5EF4-FFF2-40B4-BE49-F238E27FC236}">
                  <a16:creationId xmlns:a16="http://schemas.microsoft.com/office/drawing/2014/main" id="{D969071F-FBC4-4979-AE2B-89360B328E9F}"/>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Triangolo isoscele 52">
              <a:extLst>
                <a:ext uri="{FF2B5EF4-FFF2-40B4-BE49-F238E27FC236}">
                  <a16:creationId xmlns:a16="http://schemas.microsoft.com/office/drawing/2014/main" id="{8476CC2D-D81E-42BE-800B-5E8F77E072CC}"/>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58E157E3-5D2B-44EE-BCD7-AC59C37A5A27}"/>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5" name="Gruppo 54">
            <a:extLst>
              <a:ext uri="{FF2B5EF4-FFF2-40B4-BE49-F238E27FC236}">
                <a16:creationId xmlns:a16="http://schemas.microsoft.com/office/drawing/2014/main" id="{FD6D0DC9-AA4B-444F-9B4B-1A301C5CB605}"/>
              </a:ext>
            </a:extLst>
          </p:cNvPr>
          <p:cNvGrpSpPr/>
          <p:nvPr/>
        </p:nvGrpSpPr>
        <p:grpSpPr>
          <a:xfrm>
            <a:off x="8566127" y="1554408"/>
            <a:ext cx="406172" cy="464288"/>
            <a:chOff x="5236898" y="2378999"/>
            <a:chExt cx="558702" cy="805525"/>
          </a:xfrm>
        </p:grpSpPr>
        <p:sp>
          <p:nvSpPr>
            <p:cNvPr id="56" name="Ovale 55">
              <a:extLst>
                <a:ext uri="{FF2B5EF4-FFF2-40B4-BE49-F238E27FC236}">
                  <a16:creationId xmlns:a16="http://schemas.microsoft.com/office/drawing/2014/main" id="{F5C84274-2DFA-4B13-A28C-CC2A5436603D}"/>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Triangolo isoscele 56">
              <a:extLst>
                <a:ext uri="{FF2B5EF4-FFF2-40B4-BE49-F238E27FC236}">
                  <a16:creationId xmlns:a16="http://schemas.microsoft.com/office/drawing/2014/main" id="{7C758126-FFF0-46D5-9332-9444C4C4DC02}"/>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D7716118-6DC1-4CCB-948B-31270E7049F3}"/>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9" name="Gruppo 58">
            <a:extLst>
              <a:ext uri="{FF2B5EF4-FFF2-40B4-BE49-F238E27FC236}">
                <a16:creationId xmlns:a16="http://schemas.microsoft.com/office/drawing/2014/main" id="{906A176E-A057-404C-BF8F-A06FBA001D02}"/>
              </a:ext>
            </a:extLst>
          </p:cNvPr>
          <p:cNvGrpSpPr/>
          <p:nvPr/>
        </p:nvGrpSpPr>
        <p:grpSpPr>
          <a:xfrm>
            <a:off x="10051554" y="2359177"/>
            <a:ext cx="406172" cy="464288"/>
            <a:chOff x="5236898" y="2378999"/>
            <a:chExt cx="558702" cy="805525"/>
          </a:xfrm>
        </p:grpSpPr>
        <p:sp>
          <p:nvSpPr>
            <p:cNvPr id="60" name="Ovale 59">
              <a:extLst>
                <a:ext uri="{FF2B5EF4-FFF2-40B4-BE49-F238E27FC236}">
                  <a16:creationId xmlns:a16="http://schemas.microsoft.com/office/drawing/2014/main" id="{6F7B9105-EB1D-48C3-964C-D13B6E07CE9F}"/>
                </a:ext>
              </a:extLst>
            </p:cNvPr>
            <p:cNvSpPr/>
            <p:nvPr/>
          </p:nvSpPr>
          <p:spPr>
            <a:xfrm>
              <a:off x="5236898" y="2378999"/>
              <a:ext cx="558702" cy="5587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Triangolo isoscele 60">
              <a:extLst>
                <a:ext uri="{FF2B5EF4-FFF2-40B4-BE49-F238E27FC236}">
                  <a16:creationId xmlns:a16="http://schemas.microsoft.com/office/drawing/2014/main" id="{FE23D552-1465-4324-8264-2DE6C463C61C}"/>
                </a:ext>
              </a:extLst>
            </p:cNvPr>
            <p:cNvSpPr/>
            <p:nvPr/>
          </p:nvSpPr>
          <p:spPr>
            <a:xfrm rot="10800000">
              <a:off x="5267326" y="2782133"/>
              <a:ext cx="497687" cy="4023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Ovale 61">
              <a:extLst>
                <a:ext uri="{FF2B5EF4-FFF2-40B4-BE49-F238E27FC236}">
                  <a16:creationId xmlns:a16="http://schemas.microsoft.com/office/drawing/2014/main" id="{938A8547-97C4-42BE-9CA2-8CB840D8954E}"/>
                </a:ext>
              </a:extLst>
            </p:cNvPr>
            <p:cNvSpPr/>
            <p:nvPr/>
          </p:nvSpPr>
          <p:spPr>
            <a:xfrm>
              <a:off x="5356850" y="2500172"/>
              <a:ext cx="316357" cy="31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175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3CF7D282-65D0-4CEA-8DCD-CB753CAE2A6F}"/>
    </a:ext>
  </a:extLst>
</a:theme>
</file>

<file path=ppt/theme/theme10.xml><?xml version="1.0" encoding="utf-8"?>
<a:theme xmlns:a="http://schemas.openxmlformats.org/drawingml/2006/main" name="1_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3CF7D282-65D0-4CEA-8DCD-CB753CAE2A6F}"/>
    </a:ext>
  </a:extLst>
</a:theme>
</file>

<file path=ppt/theme/theme13.xml><?xml version="1.0" encoding="utf-8"?>
<a:theme xmlns:a="http://schemas.openxmlformats.org/drawingml/2006/main" name="1_Intermezzi e Fi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2046DEA9-CA0F-4987-BE7E-482EAE93E952}"/>
    </a:ext>
  </a:extLst>
</a:theme>
</file>

<file path=ppt/theme/theme14.xml><?xml version="1.0" encoding="utf-8"?>
<a:theme xmlns:a="http://schemas.openxmlformats.org/drawingml/2006/main" name="1_Indic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82EB9B3D-920F-40F9-B489-EC055769A6CD}"/>
    </a:ext>
  </a:extLst>
</a:theme>
</file>

<file path=ppt/theme/theme15.xml><?xml version="1.0" encoding="utf-8"?>
<a:theme xmlns:a="http://schemas.openxmlformats.org/drawingml/2006/main" name="Template_Italferr">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3CF7D282-65D0-4CEA-8DCD-CB753CAE2A6F}"/>
    </a:ext>
  </a:ext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1 - Proiezio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860D177A-5C0A-423C-9EDC-3562F4D584FC}"/>
    </a:ext>
  </a:extLst>
</a:theme>
</file>

<file path=ppt/theme/theme3.xml><?xml version="1.0" encoding="utf-8"?>
<a:theme xmlns:a="http://schemas.openxmlformats.org/drawingml/2006/main" name="Indic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82EB9B3D-920F-40F9-B489-EC055769A6CD}"/>
    </a:ext>
  </a:extLst>
</a:theme>
</file>

<file path=ppt/theme/theme4.xml><?xml version="1.0" encoding="utf-8"?>
<a:theme xmlns:a="http://schemas.openxmlformats.org/drawingml/2006/main" name="Intermezzi e Fi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2046DEA9-CA0F-4987-BE7E-482EAE93E952}"/>
    </a:ext>
  </a:extLst>
</a:theme>
</file>

<file path=ppt/theme/theme5.xml><?xml version="1.0" encoding="utf-8"?>
<a:theme xmlns:a="http://schemas.openxmlformats.org/drawingml/2006/main" name="1_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3CF7D282-65D0-4CEA-8DCD-CB753CAE2A6F}"/>
    </a:ext>
  </a:extLst>
</a:theme>
</file>

<file path=ppt/theme/theme6.xml><?xml version="1.0" encoding="utf-8"?>
<a:theme xmlns:a="http://schemas.openxmlformats.org/drawingml/2006/main" name="1_Master Presentazione FSI - doppio logo">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Italferr.pptx [Sola lettura]" id="{F3FD1FD7-E083-4B31-8606-B5530E30CFF8}" vid="{3CF7D282-65D0-4CEA-8DCD-CB753CAE2A6F}"/>
    </a:ext>
  </a:extLst>
</a:theme>
</file>

<file path=ppt/theme/theme7.xml><?xml version="1.0" encoding="utf-8"?>
<a:theme xmlns:a="http://schemas.openxmlformats.org/drawingml/2006/main" name="1_Cover 1 - Proiezione">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ster Presentazione FSI">
  <a:themeElements>
    <a:clrScheme name="FS">
      <a:dk1>
        <a:srgbClr val="000000"/>
      </a:dk1>
      <a:lt1>
        <a:srgbClr val="FFFFFF"/>
      </a:lt1>
      <a:dk2>
        <a:srgbClr val="DC002E"/>
      </a:dk2>
      <a:lt2>
        <a:srgbClr val="717073"/>
      </a:lt2>
      <a:accent1>
        <a:srgbClr val="DC002E"/>
      </a:accent1>
      <a:accent2>
        <a:srgbClr val="006666"/>
      </a:accent2>
      <a:accent3>
        <a:srgbClr val="004687"/>
      </a:accent3>
      <a:accent4>
        <a:srgbClr val="F8B322"/>
      </a:accent4>
      <a:accent5>
        <a:srgbClr val="00BE7D"/>
      </a:accent5>
      <a:accent6>
        <a:srgbClr val="5A068C"/>
      </a:accent6>
      <a:hlink>
        <a:srgbClr val="E01F38"/>
      </a:hlink>
      <a:folHlink>
        <a:srgbClr val="E01F3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e130ce-46a5-4658-99d6-26bff7bcc32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436AB2DA47AD442BF36F2F67EA10CD2" ma:contentTypeVersion="9" ma:contentTypeDescription="Creare un nuovo documento." ma:contentTypeScope="" ma:versionID="15d1e2e05169df04dd3c46defb54597a">
  <xsd:schema xmlns:xsd="http://www.w3.org/2001/XMLSchema" xmlns:xs="http://www.w3.org/2001/XMLSchema" xmlns:p="http://schemas.microsoft.com/office/2006/metadata/properties" xmlns:ns2="bae130ce-46a5-4658-99d6-26bff7bcc328" targetNamespace="http://schemas.microsoft.com/office/2006/metadata/properties" ma:root="true" ma:fieldsID="b268ca393ad7dbb0d5cb62f50396a520" ns2:_="">
    <xsd:import namespace="bae130ce-46a5-4658-99d6-26bff7bcc32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130ce-46a5-4658-99d6-26bff7bcc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4f371fd-2ecf-4312-bad1-fbb43e1cdc34"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5CABA4-F23E-4B45-B3ED-F607F6AE8DC4}">
  <ds:schemaRefs>
    <ds:schemaRef ds:uri="0e891149-987e-40a2-a3d7-74e717c1f9e9"/>
    <ds:schemaRef ds:uri="e70f518e-f092-4318-be20-c07ddad7d9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5A92A40-08B4-4E13-B0A5-DCE491F3EFC9}">
  <ds:schemaRefs>
    <ds:schemaRef ds:uri="http://schemas.microsoft.com/sharepoint/v3/contenttype/forms"/>
  </ds:schemaRefs>
</ds:datastoreItem>
</file>

<file path=customXml/itemProps3.xml><?xml version="1.0" encoding="utf-8"?>
<ds:datastoreItem xmlns:ds="http://schemas.openxmlformats.org/officeDocument/2006/customXml" ds:itemID="{C0875C40-383C-47E5-BA52-8A4077D28201}"/>
</file>

<file path=docProps/app.xml><?xml version="1.0" encoding="utf-8"?>
<Properties xmlns="http://schemas.openxmlformats.org/officeDocument/2006/extended-properties" xmlns:vt="http://schemas.openxmlformats.org/officeDocument/2006/docPropsVTypes">
  <TotalTime>1410</TotalTime>
  <Words>3608</Words>
  <Application>Microsoft Office PowerPoint</Application>
  <PresentationFormat>Widescreen</PresentationFormat>
  <Paragraphs>596</Paragraphs>
  <Slides>50</Slides>
  <Notes>42</Notes>
  <HiddenSlides>0</HiddenSlides>
  <MMClips>0</MMClips>
  <ScaleCrop>false</ScaleCrop>
  <HeadingPairs>
    <vt:vector size="4" baseType="variant">
      <vt:variant>
        <vt:lpstr>Theme</vt:lpstr>
      </vt:variant>
      <vt:variant>
        <vt:i4>16</vt:i4>
      </vt:variant>
      <vt:variant>
        <vt:lpstr>Slide Titles</vt:lpstr>
      </vt:variant>
      <vt:variant>
        <vt:i4>50</vt:i4>
      </vt:variant>
    </vt:vector>
  </HeadingPairs>
  <TitlesOfParts>
    <vt:vector size="66" baseType="lpstr">
      <vt:lpstr>Master Presentazione FSI</vt:lpstr>
      <vt:lpstr>Cover 1 - Proiezione</vt:lpstr>
      <vt:lpstr>Indice</vt:lpstr>
      <vt:lpstr>Intermezzi e Fine</vt:lpstr>
      <vt:lpstr>1_Master Presentazione FSI</vt:lpstr>
      <vt:lpstr>1_Master Presentazione FSI - doppio logo</vt:lpstr>
      <vt:lpstr>1_Cover 1 - Proiezione</vt:lpstr>
      <vt:lpstr>2_Master Presentazione FSI</vt:lpstr>
      <vt:lpstr>Master Presentazione FSI</vt:lpstr>
      <vt:lpstr>1_Master Presentazione FSI</vt:lpstr>
      <vt:lpstr>Master Presentazione FSI</vt:lpstr>
      <vt:lpstr>Master Presentazione FSI</vt:lpstr>
      <vt:lpstr>1_Intermezzi e Fine</vt:lpstr>
      <vt:lpstr>1_Indice</vt:lpstr>
      <vt:lpstr>Template_Italferr</vt:lpstr>
      <vt:lpstr>3_Master Presentazione FSI</vt:lpstr>
      <vt:lpstr>    Chiusura Anello ferroviario di Roma</vt:lpstr>
      <vt:lpstr>PowerPoint Presentation</vt:lpstr>
      <vt:lpstr>Il progetto di chiusura dell’anello ferroviario di Roma</vt:lpstr>
      <vt:lpstr>Le tappe principali: le attivazioni</vt:lpstr>
      <vt:lpstr>Tempistiche di attuazione per Lotto 1B e Lotto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 DI ACCESSO SUD ALLA GALLERIA DI BASE DEL BRENNERO QUADRUPLICAMENTO DELLA LINEA FORTEZZA – VERONA</dc:title>
  <dc:creator>IANNOTTI MARIANGELA</dc:creator>
  <cp:lastModifiedBy>IANNOTTI MARIANGELA</cp:lastModifiedBy>
  <cp:revision>6</cp:revision>
  <cp:lastPrinted>2021-12-10T09:38:26Z</cp:lastPrinted>
  <dcterms:created xsi:type="dcterms:W3CDTF">2021-07-20T06:59:14Z</dcterms:created>
  <dcterms:modified xsi:type="dcterms:W3CDTF">2023-03-16T17:23:58Z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44a90e-04f7-4d21-b494-cfe49b26ce55_Enabled">
    <vt:lpwstr>true</vt:lpwstr>
  </property>
  <property fmtid="{D5CDD505-2E9C-101B-9397-08002B2CF9AE}" pid="3" name="MSIP_Label_8a44a90e-04f7-4d21-b494-cfe49b26ce55_SetDate">
    <vt:lpwstr>2021-07-20T09:30:28Z</vt:lpwstr>
  </property>
  <property fmtid="{D5CDD505-2E9C-101B-9397-08002B2CF9AE}" pid="4" name="MSIP_Label_8a44a90e-04f7-4d21-b494-cfe49b26ce55_Method">
    <vt:lpwstr>Privileged</vt:lpwstr>
  </property>
  <property fmtid="{D5CDD505-2E9C-101B-9397-08002B2CF9AE}" pid="5" name="MSIP_Label_8a44a90e-04f7-4d21-b494-cfe49b26ce55_Name">
    <vt:lpwstr>Internal use without footer</vt:lpwstr>
  </property>
  <property fmtid="{D5CDD505-2E9C-101B-9397-08002B2CF9AE}" pid="6" name="MSIP_Label_8a44a90e-04f7-4d21-b494-cfe49b26ce55_SiteId">
    <vt:lpwstr>4c8a6547-459a-4b75-a3dc-f66efe3e9c4e</vt:lpwstr>
  </property>
  <property fmtid="{D5CDD505-2E9C-101B-9397-08002B2CF9AE}" pid="7" name="MSIP_Label_8a44a90e-04f7-4d21-b494-cfe49b26ce55_ActionId">
    <vt:lpwstr>a85532dc-d269-4078-90d6-50aac2451c89</vt:lpwstr>
  </property>
  <property fmtid="{D5CDD505-2E9C-101B-9397-08002B2CF9AE}" pid="8" name="MSIP_Label_8a44a90e-04f7-4d21-b494-cfe49b26ce55_ContentBits">
    <vt:lpwstr>0</vt:lpwstr>
  </property>
  <property fmtid="{D5CDD505-2E9C-101B-9397-08002B2CF9AE}" pid="9" name="MediaServiceImageTags">
    <vt:lpwstr/>
  </property>
  <property fmtid="{D5CDD505-2E9C-101B-9397-08002B2CF9AE}" pid="10" name="ContentTypeId">
    <vt:lpwstr>0x010100A436AB2DA47AD442BF36F2F67EA10CD2</vt:lpwstr>
  </property>
</Properties>
</file>